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74" r:id="rId5"/>
    <p:sldId id="271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th.ie/CountyCouncil/Heritage/HeritageinSchools/WildTeachingPlanningNot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onegalpaul@hotmail.com" TargetMode="External"/><Relationship Id="rId2" Type="http://schemas.openxmlformats.org/officeDocument/2006/relationships/hyperlink" Target="mailto:heritage@meathcoco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D959F9-4655-46AC-8B63-01F395709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293" y="360397"/>
            <a:ext cx="7120098" cy="1627430"/>
          </a:xfrm>
        </p:spPr>
        <p:txBody>
          <a:bodyPr/>
          <a:lstStyle/>
          <a:p>
            <a:r>
              <a:rPr lang="en-GB" sz="6600" dirty="0">
                <a:latin typeface="Arial Rounded MT Bold" panose="020F0704030504030204" pitchFamily="34" charset="0"/>
              </a:rPr>
              <a:t>Wild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65091F-5C11-49D4-A75F-C2DD66AC5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562" y="2242724"/>
            <a:ext cx="7954986" cy="3840025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 Rounded MT Bold" panose="020F0704030504030204" pitchFamily="34" charset="0"/>
              </a:rPr>
              <a:t>Paul O’Donnell</a:t>
            </a:r>
          </a:p>
          <a:p>
            <a:r>
              <a:rPr lang="en-GB" sz="2400" b="1" dirty="0">
                <a:latin typeface="Arial Rounded MT Bold" panose="020F0704030504030204" pitchFamily="34" charset="0"/>
              </a:rPr>
              <a:t>St. Patrick’s N.S., </a:t>
            </a:r>
            <a:r>
              <a:rPr lang="en-GB" sz="2400" b="1" dirty="0" err="1">
                <a:latin typeface="Arial Rounded MT Bold" panose="020F0704030504030204" pitchFamily="34" charset="0"/>
              </a:rPr>
              <a:t>Slane</a:t>
            </a:r>
            <a:r>
              <a:rPr lang="en-GB" sz="2400" b="1" dirty="0">
                <a:latin typeface="Arial Rounded MT Bold" panose="020F0704030504030204" pitchFamily="34" charset="0"/>
              </a:rPr>
              <a:t>, Co. Meath</a:t>
            </a:r>
          </a:p>
          <a:p>
            <a:endParaRPr lang="en-GB" sz="2400" b="1" dirty="0">
              <a:highlight>
                <a:srgbClr val="000000"/>
              </a:highlight>
              <a:latin typeface="Arial Rounded MT Bold" panose="020F0704030504030204" pitchFamily="34" charset="0"/>
            </a:endParaRPr>
          </a:p>
          <a:p>
            <a:r>
              <a:rPr lang="en-GB" sz="2400" b="1" dirty="0">
                <a:latin typeface="Arial Rounded MT Bold" panose="020F0704030504030204" pitchFamily="34" charset="0"/>
              </a:rPr>
              <a:t>Meath County Council</a:t>
            </a:r>
          </a:p>
          <a:p>
            <a:endParaRPr lang="en-GB" sz="2400" b="1" dirty="0">
              <a:latin typeface="Arial Rounded MT Bold" panose="020F0704030504030204" pitchFamily="34" charset="0"/>
            </a:endParaRPr>
          </a:p>
          <a:p>
            <a:endParaRPr lang="en-GB" sz="2400" b="1" dirty="0">
              <a:latin typeface="Arial Rounded MT Bold" panose="020F0704030504030204" pitchFamily="34" charset="0"/>
            </a:endParaRPr>
          </a:p>
          <a:p>
            <a:r>
              <a:rPr lang="en-GB" sz="2400" b="1" dirty="0">
                <a:latin typeface="Arial Rounded MT Bold" panose="020F0704030504030204" pitchFamily="34" charset="0"/>
              </a:rPr>
              <a:t>The Heritage Council</a:t>
            </a:r>
          </a:p>
          <a:p>
            <a:endParaRPr lang="en-GB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022B03-D861-497D-95A6-8F45166E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78" y="3429000"/>
            <a:ext cx="4143375" cy="1293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AAA4E3-E0BE-4D5B-9F38-8E191450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78" y="4977849"/>
            <a:ext cx="4143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F46B1-C5F0-4BB5-AE1B-8DDC2AA9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/>
          <a:lstStyle/>
          <a:p>
            <a:pPr algn="ctr"/>
            <a:r>
              <a:rPr lang="en-GB" b="1" dirty="0">
                <a:latin typeface="Arial Rounded MT Bold" panose="020F0704030504030204" pitchFamily="34" charset="0"/>
              </a:rPr>
              <a:t>Sample Lessons </a:t>
            </a:r>
            <a:r>
              <a:rPr lang="en-GB" b="1" dirty="0" smtClean="0">
                <a:latin typeface="Arial Rounded MT Bold" panose="020F0704030504030204" pitchFamily="34" charset="0"/>
              </a:rPr>
              <a:t>–</a:t>
            </a:r>
            <a:br>
              <a:rPr lang="en-GB" b="1" dirty="0" smtClean="0">
                <a:latin typeface="Arial Rounded MT Bold" panose="020F0704030504030204" pitchFamily="34" charset="0"/>
              </a:rPr>
            </a:br>
            <a:r>
              <a:rPr lang="en-GB" b="1" dirty="0" smtClean="0">
                <a:latin typeface="Arial Rounded MT Bold" panose="020F0704030504030204" pitchFamily="34" charset="0"/>
              </a:rPr>
              <a:t>Sketching </a:t>
            </a:r>
            <a:r>
              <a:rPr lang="en-GB" b="1" dirty="0">
                <a:latin typeface="Arial Rounded MT Bold" panose="020F0704030504030204" pitchFamily="34" charset="0"/>
              </a:rPr>
              <a:t>Wildflowers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256C549-FCE7-42EF-83B6-6156F09F2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86" y="1722784"/>
            <a:ext cx="7726017" cy="4731026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4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7ACAA-6356-43BD-94E3-5A41C8EF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700"/>
            <a:ext cx="8596668" cy="1790700"/>
          </a:xfrm>
        </p:spPr>
        <p:txBody>
          <a:bodyPr/>
          <a:lstStyle/>
          <a:p>
            <a:pPr algn="ctr"/>
            <a:r>
              <a:rPr lang="en-GB" b="1" dirty="0">
                <a:latin typeface="Arial Rounded MT Bold" panose="020F0704030504030204" pitchFamily="34" charset="0"/>
              </a:rPr>
              <a:t>Sample Lessons </a:t>
            </a:r>
            <a:r>
              <a:rPr lang="en-GB" b="1" dirty="0" smtClean="0">
                <a:latin typeface="Arial Rounded MT Bold" panose="020F0704030504030204" pitchFamily="34" charset="0"/>
              </a:rPr>
              <a:t>–</a:t>
            </a:r>
            <a:br>
              <a:rPr lang="en-GB" b="1" dirty="0" smtClean="0">
                <a:latin typeface="Arial Rounded MT Bold" panose="020F0704030504030204" pitchFamily="34" charset="0"/>
              </a:rPr>
            </a:br>
            <a:r>
              <a:rPr lang="en-GB" b="1" dirty="0" smtClean="0">
                <a:latin typeface="Arial Rounded MT Bold" panose="020F0704030504030204" pitchFamily="34" charset="0"/>
              </a:rPr>
              <a:t>Muck </a:t>
            </a:r>
            <a:r>
              <a:rPr lang="en-GB" b="1" dirty="0">
                <a:latin typeface="Arial Rounded MT Bold" panose="020F0704030504030204" pitchFamily="34" charset="0"/>
              </a:rPr>
              <a:t>Painting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55278FD-1DD7-49D7-B162-8B528D73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5" y="1577009"/>
            <a:ext cx="7858538" cy="4465017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9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049A3-5B3E-41D0-A3C9-57E668B1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pPr algn="ctr"/>
            <a:r>
              <a:rPr lang="en-GB" b="1" dirty="0">
                <a:latin typeface="Arial Rounded MT Bold" panose="020F0704030504030204" pitchFamily="34" charset="0"/>
              </a:rPr>
              <a:t>Sample Lessons </a:t>
            </a:r>
            <a:r>
              <a:rPr lang="en-GB" b="1" dirty="0" smtClean="0">
                <a:latin typeface="Arial Rounded MT Bold" panose="020F0704030504030204" pitchFamily="34" charset="0"/>
              </a:rPr>
              <a:t>–</a:t>
            </a:r>
            <a:br>
              <a:rPr lang="en-GB" b="1" dirty="0" smtClean="0">
                <a:latin typeface="Arial Rounded MT Bold" panose="020F0704030504030204" pitchFamily="34" charset="0"/>
              </a:rPr>
            </a:br>
            <a:r>
              <a:rPr lang="en-GB" b="1" dirty="0" smtClean="0">
                <a:latin typeface="Arial Rounded MT Bold" panose="020F0704030504030204" pitchFamily="34" charset="0"/>
              </a:rPr>
              <a:t>Planting </a:t>
            </a:r>
            <a:r>
              <a:rPr lang="en-GB" b="1" dirty="0">
                <a:latin typeface="Arial Rounded MT Bold" panose="020F0704030504030204" pitchFamily="34" charset="0"/>
              </a:rPr>
              <a:t>Trees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1624EB9D-4473-44AC-80AA-D467DE0A4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209" y="1364974"/>
            <a:ext cx="4717774" cy="5367130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76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473953-D5BD-4472-8885-6C38F5B1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921" y="2305229"/>
            <a:ext cx="6366158" cy="44511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180393-F50A-4F55-AE72-5D0EE9B4DD62}"/>
              </a:ext>
            </a:extLst>
          </p:cNvPr>
          <p:cNvSpPr txBox="1"/>
          <p:nvPr/>
        </p:nvSpPr>
        <p:spPr>
          <a:xfrm>
            <a:off x="2272224" y="130553"/>
            <a:ext cx="5462076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Planning 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600" y="1104900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Planning notes for all lessons, which are available to copy and paste into fortnightly planning notes are available </a:t>
            </a:r>
            <a:r>
              <a:rPr lang="en-IE" dirty="0"/>
              <a:t>at </a:t>
            </a:r>
            <a:r>
              <a:rPr lang="en-IE" dirty="0">
                <a:hlinkClick r:id="rId3"/>
              </a:rPr>
              <a:t>http://www.meath.ie/CountyCouncil/Heritage/HeritageinSchools/WildTeachingPlanningNotes</a:t>
            </a:r>
            <a:r>
              <a:rPr lang="en-IE" dirty="0" smtClean="0">
                <a:hlinkClick r:id="rId3"/>
              </a:rPr>
              <a:t>/</a:t>
            </a: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19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73E615-12D0-4C2C-8D5B-8E7C886E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874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Free copy for every primary teacher in Co. Meath</a:t>
            </a: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€10 including p&amp;p for those outside Co. Meath</a:t>
            </a:r>
            <a:r>
              <a:rPr lang="en-GB" sz="2400" dirty="0" smtClean="0">
                <a:latin typeface="Arial Rounded MT Bold" panose="020F0704030504030204" pitchFamily="34" charset="0"/>
              </a:rPr>
              <a:t>! </a:t>
            </a:r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For further information, contact: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9290779-BB53-45CC-931B-EDDAA5FA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dirty="0">
                <a:latin typeface="Arial Rounded MT Bold" panose="020F0704030504030204" pitchFamily="34" charset="0"/>
              </a:rPr>
              <a:t>Wild Teaching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7716006-073E-4809-A915-16C2A9677D8A}"/>
              </a:ext>
            </a:extLst>
          </p:cNvPr>
          <p:cNvSpPr txBox="1">
            <a:spLocks/>
          </p:cNvSpPr>
          <p:nvPr/>
        </p:nvSpPr>
        <p:spPr>
          <a:xfrm>
            <a:off x="1510748" y="3848034"/>
            <a:ext cx="4412975" cy="2128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800" dirty="0">
                <a:latin typeface="Arial Rounded MT Bold" panose="020F0704030504030204" pitchFamily="34" charset="0"/>
                <a:hlinkClick r:id="rId2"/>
              </a:rPr>
              <a:t>heritage@meathcoco.ie</a:t>
            </a:r>
            <a:endParaRPr lang="en-GB" sz="3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800" dirty="0">
                <a:latin typeface="Arial Rounded MT Bold" panose="020F0704030504030204" pitchFamily="34" charset="0"/>
                <a:hlinkClick r:id="rId3"/>
              </a:rPr>
              <a:t>donegalpaul@hotmail.com</a:t>
            </a:r>
            <a:r>
              <a:rPr lang="en-GB" sz="3800" dirty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endParaRPr lang="en-GB" sz="3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800" dirty="0">
                <a:latin typeface="Arial Rounded MT Bold" panose="020F0704030504030204" pitchFamily="34" charset="0"/>
              </a:rPr>
              <a:t>@DonegalPaul9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B3ABF9-9493-4938-B076-E8F023987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7" y="5251406"/>
            <a:ext cx="584501" cy="584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14640A-F431-45E6-A13B-42B7419DE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32" y="4315615"/>
            <a:ext cx="404136" cy="40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49E16D-D31B-43EC-8A0C-64EF3CB1DC6A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6" cstate="print"/>
          <a:srcRect l="3959" t="2677" r="2212" b="4887"/>
          <a:stretch/>
        </p:blipFill>
        <p:spPr bwMode="auto">
          <a:xfrm>
            <a:off x="6650808" y="3267456"/>
            <a:ext cx="5246387" cy="32898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7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11635-8C11-43A0-8BF4-69E9C470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609600"/>
            <a:ext cx="9568068" cy="13208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Why Take Teaching 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&amp; Learning Outdoors?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122D2D-8F7C-4FAF-964E-6C956D40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549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Learning connections to the primary curriculum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Skills like problem solving, working                          collaboratively &amp; turn taking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Connection with &amp; respect                                               for the world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Where food comes from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Develop fine and gross motor skills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Have fun!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CC9EA5-6FC2-462F-B702-66E0713A0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29" y="2692962"/>
            <a:ext cx="3909391" cy="30717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6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81FE53D-3474-42DD-AE9D-16E3D76C8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500" t="18447" r="44039" b="7056"/>
          <a:stretch/>
        </p:blipFill>
        <p:spPr>
          <a:xfrm>
            <a:off x="2368061" y="186397"/>
            <a:ext cx="5092505" cy="64852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b="1" dirty="0" smtClean="0">
                <a:latin typeface="Arial Rounded MT Bold" panose="020F0704030504030204" pitchFamily="34" charset="0"/>
              </a:rPr>
              <a:t>Notes </a:t>
            </a:r>
            <a:r>
              <a:rPr lang="en-IE" sz="4000" b="1" dirty="0">
                <a:latin typeface="Arial Rounded MT Bold" panose="020F0704030504030204" pitchFamily="34" charset="0"/>
              </a:rPr>
              <a:t>O</a:t>
            </a:r>
            <a:r>
              <a:rPr lang="en-IE" sz="4000" b="1" dirty="0" smtClean="0">
                <a:latin typeface="Arial Rounded MT Bold" panose="020F0704030504030204" pitchFamily="34" charset="0"/>
              </a:rPr>
              <a:t>n The Book</a:t>
            </a:r>
            <a:endParaRPr lang="en-IE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8983"/>
            <a:ext cx="8596668" cy="4382379"/>
          </a:xfrm>
        </p:spPr>
        <p:txBody>
          <a:bodyPr>
            <a:normAutofit/>
          </a:bodyPr>
          <a:lstStyle/>
          <a:p>
            <a:r>
              <a:rPr lang="en-IE" sz="2000" dirty="0" smtClean="0">
                <a:latin typeface="Arial Rounded MT Bold" panose="020F0704030504030204" pitchFamily="34" charset="0"/>
              </a:rPr>
              <a:t>There is one lesson per week for the school year</a:t>
            </a:r>
          </a:p>
          <a:p>
            <a:r>
              <a:rPr lang="en-IE" sz="2000" dirty="0" smtClean="0">
                <a:latin typeface="Arial Rounded MT Bold" panose="020F0704030504030204" pitchFamily="34" charset="0"/>
              </a:rPr>
              <a:t>No garden or specific space is needed</a:t>
            </a:r>
          </a:p>
          <a:p>
            <a:r>
              <a:rPr lang="en-IE" sz="2000" dirty="0" smtClean="0">
                <a:latin typeface="Arial Rounded MT Bold" panose="020F0704030504030204" pitchFamily="34" charset="0"/>
              </a:rPr>
              <a:t>The lessons mainly cover science but also maths, literacy, visual arts, history and geography</a:t>
            </a:r>
          </a:p>
          <a:p>
            <a:r>
              <a:rPr lang="en-IE" sz="2000" dirty="0" smtClean="0">
                <a:latin typeface="Arial Rounded MT Bold" panose="020F0704030504030204" pitchFamily="34" charset="0"/>
              </a:rPr>
              <a:t>I have taught all the lessons with pupils from junior infants to sixth class</a:t>
            </a:r>
          </a:p>
          <a:p>
            <a:r>
              <a:rPr lang="en-IE" sz="2000" dirty="0" smtClean="0">
                <a:latin typeface="Arial Rounded MT Bold" panose="020F0704030504030204" pitchFamily="34" charset="0"/>
              </a:rPr>
              <a:t>I always put the resources needed on the board on a Monday for the pupils to take in. The lesson happens if the resources arrive by the day that it is due to </a:t>
            </a:r>
            <a:r>
              <a:rPr lang="en-IE" sz="2000" smtClean="0">
                <a:latin typeface="Arial Rounded MT Bold" panose="020F0704030504030204" pitchFamily="34" charset="0"/>
              </a:rPr>
              <a:t>be taught.</a:t>
            </a:r>
            <a:endParaRPr lang="en-IE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9D3A9-ED08-4F53-A954-3B9E6537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A Lesson Outdoors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FDE29-9258-4012-912E-B112362B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2600" dirty="0">
                <a:latin typeface="Arial Rounded MT Bold" panose="020F0704030504030204" pitchFamily="34" charset="0"/>
              </a:rPr>
              <a:t>50 mins long</a:t>
            </a:r>
          </a:p>
          <a:p>
            <a:r>
              <a:rPr lang="en-IE" sz="2600" dirty="0">
                <a:latin typeface="Arial Rounded MT Bold" panose="020F0704030504030204" pitchFamily="34" charset="0"/>
              </a:rPr>
              <a:t>10 minutes introduction</a:t>
            </a:r>
          </a:p>
          <a:p>
            <a:r>
              <a:rPr lang="en-IE" sz="2600" dirty="0">
                <a:latin typeface="Arial Rounded MT Bold" panose="020F0704030504030204" pitchFamily="34" charset="0"/>
              </a:rPr>
              <a:t>10 minutes nature walk</a:t>
            </a:r>
          </a:p>
          <a:p>
            <a:r>
              <a:rPr lang="en-IE" sz="2600" dirty="0">
                <a:latin typeface="Arial Rounded MT Bold" panose="020F0704030504030204" pitchFamily="34" charset="0"/>
              </a:rPr>
              <a:t>20 minutes outside </a:t>
            </a:r>
          </a:p>
          <a:p>
            <a:pPr marL="0" indent="0">
              <a:buNone/>
            </a:pPr>
            <a:r>
              <a:rPr lang="en-IE" sz="2600" dirty="0">
                <a:latin typeface="Arial Rounded MT Bold" panose="020F0704030504030204" pitchFamily="34" charset="0"/>
              </a:rPr>
              <a:t>     (in stations writing/active)</a:t>
            </a:r>
          </a:p>
          <a:p>
            <a:r>
              <a:rPr lang="en-IE" sz="2600" dirty="0">
                <a:latin typeface="Arial Rounded MT Bold" panose="020F0704030504030204" pitchFamily="34" charset="0"/>
              </a:rPr>
              <a:t>10 mins back inside for revision &amp; wash hands</a:t>
            </a:r>
          </a:p>
          <a:p>
            <a:r>
              <a:rPr lang="en-IE" sz="2600" dirty="0">
                <a:latin typeface="Arial Rounded MT Bold" panose="020F0704030504030204" pitchFamily="34" charset="0"/>
              </a:rPr>
              <a:t>Record subjects, strands &amp; strand units </a:t>
            </a:r>
          </a:p>
          <a:p>
            <a:pPr marL="0" indent="0">
              <a:buNone/>
            </a:pPr>
            <a:r>
              <a:rPr lang="en-IE" sz="2600" dirty="0">
                <a:latin typeface="Arial Rounded MT Bold" panose="020F0704030504030204" pitchFamily="34" charset="0"/>
              </a:rPr>
              <a:t>     in your planning notes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3C38EF-01E6-4739-A877-EF8F4E00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64" y="1524000"/>
            <a:ext cx="4691269" cy="27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C75554F-781E-47F7-AD20-99984EA6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32" y="1223398"/>
            <a:ext cx="4032759" cy="54374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2556692-CE63-4D8A-B45B-3DBE0B6F5612}"/>
              </a:ext>
            </a:extLst>
          </p:cNvPr>
          <p:cNvSpPr txBox="1"/>
          <p:nvPr/>
        </p:nvSpPr>
        <p:spPr>
          <a:xfrm>
            <a:off x="367950" y="1816286"/>
            <a:ext cx="162957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Background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Information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7D51CB81-20FC-45A7-877F-3067881344F5}"/>
              </a:ext>
            </a:extLst>
          </p:cNvPr>
          <p:cNvSpPr txBox="1"/>
          <p:nvPr/>
        </p:nvSpPr>
        <p:spPr>
          <a:xfrm>
            <a:off x="8623588" y="2961582"/>
            <a:ext cx="15173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Curricular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Links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FBF68366-9043-40FA-96C9-E6698080850F}"/>
              </a:ext>
            </a:extLst>
          </p:cNvPr>
          <p:cNvSpPr txBox="1"/>
          <p:nvPr/>
        </p:nvSpPr>
        <p:spPr>
          <a:xfrm>
            <a:off x="410106" y="3611068"/>
            <a:ext cx="164093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Lesson Content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Step by Step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2DD6241B-DCED-448C-A127-3F7156DB1B5D}"/>
              </a:ext>
            </a:extLst>
          </p:cNvPr>
          <p:cNvSpPr txBox="1"/>
          <p:nvPr/>
        </p:nvSpPr>
        <p:spPr>
          <a:xfrm>
            <a:off x="452440" y="5126683"/>
            <a:ext cx="1629577" cy="70788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Resources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Needed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8DA9734A-1687-4689-9C77-28F03ADCD6A6}"/>
              </a:ext>
            </a:extLst>
          </p:cNvPr>
          <p:cNvSpPr txBox="1"/>
          <p:nvPr/>
        </p:nvSpPr>
        <p:spPr>
          <a:xfrm>
            <a:off x="8623588" y="3926160"/>
            <a:ext cx="1517368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Teacher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Hints &amp; Tips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024783EC-CB9A-4883-8E1F-0C707B825B79}"/>
              </a:ext>
            </a:extLst>
          </p:cNvPr>
          <p:cNvSpPr txBox="1"/>
          <p:nvPr/>
        </p:nvSpPr>
        <p:spPr>
          <a:xfrm>
            <a:off x="8623588" y="5400259"/>
            <a:ext cx="1517368" cy="132343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Online Video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&amp; Web Links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="" xmlns:a16="http://schemas.microsoft.com/office/drawing/2014/main" id="{28F11713-ACA6-4D35-A5C0-7B8B0497FDC5}"/>
              </a:ext>
            </a:extLst>
          </p:cNvPr>
          <p:cNvSpPr txBox="1"/>
          <p:nvPr/>
        </p:nvSpPr>
        <p:spPr>
          <a:xfrm>
            <a:off x="8592614" y="1578566"/>
            <a:ext cx="151736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Images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678E24D-3186-4D18-BB59-74AE368F84E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1997527" y="2122268"/>
            <a:ext cx="927105" cy="17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5AA304D-7149-4862-8F4E-5BF99B16419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51044" y="4072733"/>
            <a:ext cx="8735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BD5C28E-5B00-4046-BEE0-85FB75E9C21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972878" y="1778621"/>
            <a:ext cx="16197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60B53CD5-7B89-4FBD-A84D-5402A324182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972878" y="3315525"/>
            <a:ext cx="16507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E49CAC7-7594-49BD-ABDE-F0DB5B40422F}"/>
              </a:ext>
            </a:extLst>
          </p:cNvPr>
          <p:cNvCxnSpPr>
            <a:cxnSpLocks/>
          </p:cNvCxnSpPr>
          <p:nvPr/>
        </p:nvCxnSpPr>
        <p:spPr>
          <a:xfrm flipH="1">
            <a:off x="6957392" y="6347791"/>
            <a:ext cx="16661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B5243FF-6291-427D-B661-6615F630F0E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2017" y="5480626"/>
            <a:ext cx="827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3B2FAFC0-E7F0-4C19-9413-1A44E09F7133}"/>
              </a:ext>
            </a:extLst>
          </p:cNvPr>
          <p:cNvSpPr/>
          <p:nvPr/>
        </p:nvSpPr>
        <p:spPr>
          <a:xfrm>
            <a:off x="1841863" y="105996"/>
            <a:ext cx="8125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         </a:t>
            </a:r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Sample Lesson </a:t>
            </a:r>
            <a:r>
              <a:rPr lang="en-GB" sz="3200" b="1" dirty="0" err="1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Layou</a:t>
            </a:r>
            <a:endParaRPr lang="en-GB" sz="3200" b="1" dirty="0" smtClean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May</a:t>
            </a:r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Seed </a:t>
            </a:r>
            <a:r>
              <a:rPr lang="en-GB" sz="32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Bombs</a:t>
            </a:r>
            <a:endParaRPr lang="en-GB" sz="32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9" name="Connector: Elbow 68">
            <a:extLst>
              <a:ext uri="{FF2B5EF4-FFF2-40B4-BE49-F238E27FC236}">
                <a16:creationId xmlns="" xmlns:a16="http://schemas.microsoft.com/office/drawing/2014/main" id="{082EB387-7A19-426B-B22E-04DA501716FF}"/>
              </a:ext>
            </a:extLst>
          </p:cNvPr>
          <p:cNvCxnSpPr>
            <a:stCxn id="7" idx="1"/>
          </p:cNvCxnSpPr>
          <p:nvPr/>
        </p:nvCxnSpPr>
        <p:spPr>
          <a:xfrm rot="10800000" flipV="1">
            <a:off x="6972878" y="4433991"/>
            <a:ext cx="1650710" cy="966267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76B6B6-B7AF-4D7A-BF57-04F520D2F3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139" y="2624748"/>
            <a:ext cx="9229724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F56264-C8E0-4FF3-96D1-83EB66BACE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139" y="2624748"/>
            <a:ext cx="9229724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7C34C5-5E4B-46A2-A6BE-529C3F92DE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866" y="246673"/>
            <a:ext cx="10030265" cy="1325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0C9608C2-0688-4EFB-B95E-213FC8DC445C}"/>
              </a:ext>
            </a:extLst>
          </p:cNvPr>
          <p:cNvSpPr>
            <a:spLocks noGrp="1"/>
          </p:cNvSpPr>
          <p:nvPr/>
        </p:nvSpPr>
        <p:spPr>
          <a:xfrm>
            <a:off x="1080867" y="246673"/>
            <a:ext cx="10030265" cy="13255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0EED6C29-EC8E-482F-92AA-98689E03662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867" y="1944077"/>
            <a:ext cx="10030265" cy="466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00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17D920-93A3-473B-BF31-1BA295F17CA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894" y="1253330"/>
            <a:ext cx="3933826" cy="48520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B5A0BA-EB58-41A1-B67C-4F7DA206676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281" y="1276349"/>
            <a:ext cx="3933826" cy="48290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104C85C-3058-494F-A521-47256A4270CE}"/>
              </a:ext>
            </a:extLst>
          </p:cNvPr>
          <p:cNvSpPr/>
          <p:nvPr/>
        </p:nvSpPr>
        <p:spPr>
          <a:xfrm>
            <a:off x="1562894" y="0"/>
            <a:ext cx="836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Matching Sets of Butterflies, Tree </a:t>
            </a:r>
            <a:r>
              <a:rPr lang="en-GB" sz="32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</a:t>
            </a:r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eaves, Birds, </a:t>
            </a:r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M</a:t>
            </a:r>
            <a:r>
              <a:rPr lang="en-GB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ini-beasts &amp; Wildflowers</a:t>
            </a:r>
            <a:endParaRPr lang="en-GB" sz="32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C21E5C-0737-46BF-934D-C40A6B79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Sample Lessons – </a:t>
            </a:r>
            <a:br>
              <a:rPr lang="en-GB" b="1" dirty="0" smtClean="0">
                <a:latin typeface="Arial Rounded MT Bold" panose="020F0704030504030204" pitchFamily="34" charset="0"/>
              </a:rPr>
            </a:br>
            <a:r>
              <a:rPr lang="en-GB" b="1" dirty="0" smtClean="0">
                <a:latin typeface="Arial Rounded MT Bold" panose="020F0704030504030204" pitchFamily="34" charset="0"/>
              </a:rPr>
              <a:t>Hatching </a:t>
            </a:r>
            <a:r>
              <a:rPr lang="en-GB" b="1" dirty="0">
                <a:latin typeface="Arial Rounded MT Bold" panose="020F0704030504030204" pitchFamily="34" charset="0"/>
              </a:rPr>
              <a:t>Butterflies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FA63F12-757E-41D3-93B8-EF2007645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1930400"/>
            <a:ext cx="7977808" cy="4669183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958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843</TotalTime>
  <Words>303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Trebuchet MS</vt:lpstr>
      <vt:lpstr>Wingdings 3</vt:lpstr>
      <vt:lpstr>Facet</vt:lpstr>
      <vt:lpstr>Wild Teaching</vt:lpstr>
      <vt:lpstr>Why Take Teaching  &amp; Learning Outdoors?</vt:lpstr>
      <vt:lpstr>PowerPoint Presentation</vt:lpstr>
      <vt:lpstr>Notes On The Book</vt:lpstr>
      <vt:lpstr>A Lesson Outdoors</vt:lpstr>
      <vt:lpstr>PowerPoint Presentation</vt:lpstr>
      <vt:lpstr>PowerPoint Presentation</vt:lpstr>
      <vt:lpstr>PowerPoint Presentation</vt:lpstr>
      <vt:lpstr>Sample Lessons –  Hatching Butterflies</vt:lpstr>
      <vt:lpstr>Sample Lessons – Sketching Wildflowers</vt:lpstr>
      <vt:lpstr>Sample Lessons – Muck Painting</vt:lpstr>
      <vt:lpstr>Sample Lessons – Planting Trees</vt:lpstr>
      <vt:lpstr>PowerPoint Presentation</vt:lpstr>
      <vt:lpstr>Wild Teaching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Teaching</dc:title>
  <dc:creator>Camara</dc:creator>
  <cp:lastModifiedBy>Paul O'Donnell</cp:lastModifiedBy>
  <cp:revision>35</cp:revision>
  <dcterms:created xsi:type="dcterms:W3CDTF">2017-12-29T16:52:54Z</dcterms:created>
  <dcterms:modified xsi:type="dcterms:W3CDTF">2018-10-18T13:17:34Z</dcterms:modified>
</cp:coreProperties>
</file>