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61" r:id="rId6"/>
    <p:sldId id="257" r:id="rId7"/>
    <p:sldId id="259" r:id="rId8"/>
    <p:sldId id="260" r:id="rId9"/>
  </p:sldIdLst>
  <p:sldSz cx="9906000" cy="6858000" type="A4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9"/>
    <a:srgbClr val="E7AD00"/>
    <a:srgbClr val="991E42"/>
    <a:srgbClr val="2C5CA7"/>
    <a:srgbClr val="009540"/>
    <a:srgbClr val="2C5CA8"/>
    <a:srgbClr val="AB224A"/>
    <a:srgbClr val="F3773F"/>
    <a:srgbClr val="C49A6C"/>
    <a:srgbClr val="FDBF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69" autoAdjust="0"/>
    <p:restoredTop sz="86712" autoAdjust="0"/>
  </p:normalViewPr>
  <p:slideViewPr>
    <p:cSldViewPr snapToGrid="0">
      <p:cViewPr varScale="1">
        <p:scale>
          <a:sx n="74" d="100"/>
          <a:sy n="74" d="100"/>
        </p:scale>
        <p:origin x="1234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438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0B9DA5-C34D-465A-BEDE-267EC32CA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F86802-3141-434F-B98B-136CAE4B28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2F975-F6F6-4ADF-8274-F7DEEEFF3CCD}" type="datetimeFigureOut">
              <a:rPr lang="en-IE" smtClean="0"/>
              <a:t>27/08/2024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968D7-AFBD-49BD-A2E4-6FACC04367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7E3648-FD42-4EC4-BFAE-3BB8438A22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092254-0973-4CF7-AE12-44A3659C79B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39555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F5EE20-C8C5-43F8-BB6D-C81149C7E501}" type="datetimeFigureOut">
              <a:rPr lang="en-IE" smtClean="0"/>
              <a:t>27/08/2024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1252538"/>
            <a:ext cx="488473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828AA-6FBB-47D6-AAC0-CE2A459F4D2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7974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828AA-6FBB-47D6-AAC0-CE2A459F4D2F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3079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828AA-6FBB-47D6-AAC0-CE2A459F4D2F}" type="slidenum">
              <a:rPr lang="en-IE" smtClean="0"/>
              <a:t>2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9183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i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828AA-6FBB-47D6-AAC0-CE2A459F4D2F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59353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i="1"/>
              <a:t>Edit note: paste chart in as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828AA-6FBB-47D6-AAC0-CE2A459F4D2F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50975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There are a few different rain gear options you can try out to see what suits you best. Places like Screwfix sells full waterproof suits in adult sizes for as little as €13. The examples on the screen are for children, and are from Dunnes and Sports Direct. Halfords has very good jackets for reasonable prices in their cycling section. Try a poncho if you really don’t want to get wet, because it can keep your whole body and perhaps a backpack dry, too. The examples there are from Decathlon. You can get even cheaper ponchos but they tend not to last.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1828AA-6FBB-47D6-AAC0-CE2A459F4D2F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16752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184B1D5-7213-43E4-A55D-352A007BF767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1071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A6E749-5213-4046-9049-D4A470B2E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093" y="360000"/>
            <a:ext cx="5419814" cy="3560373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53302C-7ABF-4374-8647-437B59524F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23000" y="3780000"/>
            <a:ext cx="6660000" cy="2340000"/>
          </a:xfrm>
        </p:spPr>
        <p:txBody>
          <a:bodyPr anchor="ctr"/>
          <a:lstStyle>
            <a:lvl1pPr marL="0" indent="0" algn="ctr">
              <a:buNone/>
              <a:defRPr b="1" cap="small" baseline="0"/>
            </a:lvl1pPr>
          </a:lstStyle>
          <a:p>
            <a:pPr lvl="0"/>
            <a:r>
              <a:rPr lang="en-GB" b="1" dirty="0"/>
              <a:t>Click to edit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5635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yPlan - 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184B1D5-7213-43E4-A55D-352A007BF767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frame">
            <a:avLst>
              <a:gd name="adj1" fmla="val 1071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6A6E749-5213-4046-9049-D4A470B2E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-360000"/>
            <a:ext cx="4932126" cy="3240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F53302C-7ABF-4374-8647-437B59524F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2386485"/>
            <a:ext cx="9000000" cy="2700000"/>
          </a:xfrm>
        </p:spPr>
        <p:txBody>
          <a:bodyPr anchor="ctr"/>
          <a:lstStyle>
            <a:lvl1pPr marL="0" indent="0" algn="ctr">
              <a:buNone/>
              <a:defRPr b="1" cap="none" baseline="0"/>
            </a:lvl1pPr>
          </a:lstStyle>
          <a:p>
            <a:pPr lvl="0"/>
            <a:r>
              <a:rPr lang="en-GB" b="1" dirty="0"/>
              <a:t>Click to edit:</a:t>
            </a:r>
          </a:p>
          <a:p>
            <a:pPr lvl="0"/>
            <a:r>
              <a:rPr lang="en-GB" b="1" dirty="0"/>
              <a:t>School Name</a:t>
            </a:r>
          </a:p>
          <a:p>
            <a:pPr lvl="0"/>
            <a:r>
              <a:rPr lang="en-GB" b="1" dirty="0"/>
              <a:t>Address, Eircode</a:t>
            </a:r>
          </a:p>
          <a:p>
            <a:pPr lvl="0"/>
            <a:r>
              <a:rPr lang="en-GB" b="1" dirty="0"/>
              <a:t>Roll Number</a:t>
            </a:r>
            <a:endParaRPr lang="en-IE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A094E87B-C777-4FD1-AC76-BE0C6AC2D3FB}"/>
              </a:ext>
            </a:extLst>
          </p:cNvPr>
          <p:cNvSpPr txBox="1">
            <a:spLocks/>
          </p:cNvSpPr>
          <p:nvPr userDrawn="1"/>
        </p:nvSpPr>
        <p:spPr>
          <a:xfrm>
            <a:off x="5786160" y="435005"/>
            <a:ext cx="3456000" cy="14293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b="1" kern="1200" cap="small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/>
              <a:t>Draft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/>
              <a:t>Delivery Plan</a:t>
            </a:r>
            <a:endParaRPr lang="en-IE" sz="4000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0B1E838-C781-4FB4-ABA8-27813BA1DA5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16554" y="5389104"/>
            <a:ext cx="5399999" cy="54000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 cap="small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b="1" dirty="0"/>
              <a:t>Date</a:t>
            </a:r>
            <a:endParaRPr lang="en-IE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AC60029-2209-4467-9395-0E4EE0C9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6554" y="6055008"/>
            <a:ext cx="5400000" cy="540000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b="1" cap="small" baseline="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b="1" dirty="0"/>
              <a:t>Local Authority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44254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yPlan - 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7090A1-4D86-4FED-8BD8-B4DA5D6C78F2}"/>
              </a:ext>
            </a:extLst>
          </p:cNvPr>
          <p:cNvCxnSpPr>
            <a:cxnSpLocks/>
          </p:cNvCxnSpPr>
          <p:nvPr userDrawn="1"/>
        </p:nvCxnSpPr>
        <p:spPr>
          <a:xfrm>
            <a:off x="93000" y="612000"/>
            <a:ext cx="9720000" cy="0"/>
          </a:xfrm>
          <a:prstGeom prst="line">
            <a:avLst/>
          </a:prstGeom>
          <a:ln w="28575">
            <a:solidFill>
              <a:srgbClr val="F2B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D31C9F8A-BC20-4588-A7CA-5D39B6EB3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0424" y="5724000"/>
            <a:ext cx="631151" cy="144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70D17-103C-461D-B541-28D03B10A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000" y="108000"/>
            <a:ext cx="5040000" cy="432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pPr lvl="0"/>
            <a:r>
              <a:rPr lang="en-GB" dirty="0"/>
              <a:t>School Name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997CD-96AD-4001-BD2F-72B1FE2E0115}"/>
              </a:ext>
            </a:extLst>
          </p:cNvPr>
          <p:cNvSpPr txBox="1"/>
          <p:nvPr userDrawn="1"/>
        </p:nvSpPr>
        <p:spPr>
          <a:xfrm>
            <a:off x="107999" y="93168"/>
            <a:ext cx="202972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GB" sz="2400" b="1" dirty="0">
                <a:latin typeface="Amatic SC" panose="00000500000000000000" pitchFamily="2" charset="-79"/>
                <a:cs typeface="Amatic SC" panose="00000500000000000000" pitchFamily="2" charset="-79"/>
              </a:rPr>
              <a:t>Safe Routes to School</a:t>
            </a:r>
            <a:endParaRPr lang="en-IE" sz="24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7AABB7-8DFA-4920-ACF8-8B0F51BB2F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998" y="1080000"/>
            <a:ext cx="4536000" cy="9000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defRPr sz="1200"/>
            </a:lvl1pPr>
          </a:lstStyle>
          <a:p>
            <a:pPr lvl="0"/>
            <a:r>
              <a:rPr lang="en-US" dirty="0"/>
              <a:t>Click here to describe the front of school environment. This is just placeholder text. Edit using your own description.</a:t>
            </a:r>
          </a:p>
          <a:p>
            <a:pPr lvl="0"/>
            <a:r>
              <a:rPr lang="en-US" dirty="0"/>
              <a:t>Paragraph spacing=Single; 6pt before</a:t>
            </a:r>
            <a:endParaRPr lang="en-IE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3D7E67-4277-470D-B7E9-043DA47CD4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52000" y="720000"/>
            <a:ext cx="5040000" cy="5328000"/>
          </a:xfrm>
          <a:ln>
            <a:solidFill>
              <a:schemeClr val="accent1"/>
            </a:solidFill>
          </a:ln>
          <a:effectLst/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/>
              <a:t>Insert Front of School map here</a:t>
            </a:r>
            <a:endParaRPr lang="en-IE" dirty="0"/>
          </a:p>
        </p:txBody>
      </p:sp>
      <p:sp>
        <p:nvSpPr>
          <p:cNvPr id="13" name="Text Placeholder 54">
            <a:extLst>
              <a:ext uri="{FF2B5EF4-FFF2-40B4-BE49-F238E27FC236}">
                <a16:creationId xmlns:a16="http://schemas.microsoft.com/office/drawing/2014/main" id="{78B9B0EE-2A5C-4C1B-A731-4DA765C055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000" y="720000"/>
            <a:ext cx="4536000" cy="324000"/>
          </a:xfrm>
        </p:spPr>
        <p:txBody>
          <a:bodyPr anchor="ctr">
            <a:normAutofit/>
          </a:bodyPr>
          <a:lstStyle>
            <a:lvl1pPr>
              <a:defRPr sz="1600" b="1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Proposed Front of School Environment</a:t>
            </a:r>
            <a:endParaRPr lang="en-IE" dirty="0"/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A7F19C03-F366-4089-ACC7-CE8556933F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000" y="2052000"/>
            <a:ext cx="4536000" cy="46800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050"/>
            </a:lvl1pPr>
          </a:lstStyle>
          <a:p>
            <a:pPr marL="0" indent="0">
              <a:lnSpc>
                <a:spcPct val="100000"/>
              </a:lnSpc>
              <a:spcBef>
                <a:spcPts val="865"/>
              </a:spcBef>
              <a:buNone/>
            </a:pPr>
            <a:r>
              <a:rPr lang="en-GB" sz="1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a. Element A</a:t>
            </a:r>
          </a:p>
          <a:p>
            <a:pPr marL="0" indent="0">
              <a:lnSpc>
                <a:spcPct val="100000"/>
              </a:lnSpc>
              <a:spcBef>
                <a:spcPts val="865"/>
              </a:spcBef>
              <a:buNone/>
            </a:pPr>
            <a:r>
              <a:rPr lang="en-IE" sz="1000" dirty="0">
                <a:latin typeface="Century Gothic" panose="020B0502020202020204" pitchFamily="34" charset="0"/>
              </a:rPr>
              <a:t>Describe element A. This is placeholder text. Edit with your own. Font Size=10pt</a:t>
            </a:r>
          </a:p>
          <a:p>
            <a:pPr marL="0" indent="0">
              <a:lnSpc>
                <a:spcPct val="100000"/>
              </a:lnSpc>
              <a:spcBef>
                <a:spcPts val="865"/>
              </a:spcBef>
              <a:buNone/>
            </a:pPr>
            <a:r>
              <a:rPr lang="en-IE" sz="1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b. Element B</a:t>
            </a:r>
          </a:p>
          <a:p>
            <a:pPr marL="0" marR="0" lvl="0" indent="0" algn="l" defTabSz="660325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latin typeface="Century Gothic" panose="020B0502020202020204" pitchFamily="34" charset="0"/>
              </a:rPr>
              <a:t>Describe element B. This is placeholder text. Edit with your own. Font Size=10pt</a:t>
            </a:r>
          </a:p>
          <a:p>
            <a:pPr marL="0" indent="0">
              <a:lnSpc>
                <a:spcPct val="100000"/>
              </a:lnSpc>
              <a:spcBef>
                <a:spcPts val="865"/>
              </a:spcBef>
              <a:buNone/>
            </a:pPr>
            <a:r>
              <a:rPr lang="en-GB" sz="1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c. Element C</a:t>
            </a:r>
          </a:p>
          <a:p>
            <a:pPr marL="0" indent="0">
              <a:lnSpc>
                <a:spcPct val="100000"/>
              </a:lnSpc>
              <a:spcBef>
                <a:spcPts val="865"/>
              </a:spcBef>
              <a:buNone/>
            </a:pPr>
            <a:r>
              <a:rPr lang="en-IE" sz="1000" dirty="0">
                <a:latin typeface="Century Gothic" panose="020B0502020202020204" pitchFamily="34" charset="0"/>
              </a:rPr>
              <a:t>Describe element C. This is placeholder text. Edit with your own. Font Size=10pt</a:t>
            </a:r>
          </a:p>
          <a:p>
            <a:pPr marL="0" indent="0">
              <a:lnSpc>
                <a:spcPct val="100000"/>
              </a:lnSpc>
              <a:spcBef>
                <a:spcPts val="865"/>
              </a:spcBef>
              <a:buNone/>
            </a:pPr>
            <a:r>
              <a:rPr lang="en-IE" sz="1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d. Element D</a:t>
            </a:r>
          </a:p>
          <a:p>
            <a:pPr marL="0" marR="0" lvl="0" indent="0" algn="l" defTabSz="660325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latin typeface="Century Gothic" panose="020B0502020202020204" pitchFamily="34" charset="0"/>
              </a:rPr>
              <a:t>Describe element D. This is placeholder text. Edit with your own. Font Size=10pt</a:t>
            </a:r>
          </a:p>
          <a:p>
            <a:pPr marL="0" indent="0">
              <a:lnSpc>
                <a:spcPct val="100000"/>
              </a:lnSpc>
              <a:spcBef>
                <a:spcPts val="865"/>
              </a:spcBef>
              <a:buNone/>
            </a:pPr>
            <a:r>
              <a:rPr lang="en-GB" sz="1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e. Element 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E" sz="1000" dirty="0">
                <a:latin typeface="Century Gothic" panose="020B0502020202020204" pitchFamily="34" charset="0"/>
              </a:rPr>
              <a:t>Describe element A. This is placeholder text. Edit with your own. Font Size=10pt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E" sz="1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f. Element F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latin typeface="Century Gothic" panose="020B0502020202020204" pitchFamily="34" charset="0"/>
              </a:rPr>
              <a:t>Describe element F. This is placeholder text. Edit with your own. Font Size=10pt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IE" sz="10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g. Element 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E" sz="1000" dirty="0">
                <a:latin typeface="Century Gothic" panose="020B0502020202020204" pitchFamily="34" charset="0"/>
              </a:rPr>
              <a:t>Describe element F. This is placeholder text. Edit with your own. Font Size=10pt</a:t>
            </a:r>
          </a:p>
          <a:p>
            <a:pPr marL="0" marR="0" lvl="0" indent="0" algn="l" defTabSz="660325" rtl="0" eaLnBrk="1" fontAlgn="auto" latinLnBrk="0" hangingPunct="1">
              <a:lnSpc>
                <a:spcPct val="100000"/>
              </a:lnSpc>
              <a:spcBef>
                <a:spcPts val="8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E" sz="1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806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yPlan - 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7090A1-4D86-4FED-8BD8-B4DA5D6C78F2}"/>
              </a:ext>
            </a:extLst>
          </p:cNvPr>
          <p:cNvCxnSpPr>
            <a:cxnSpLocks/>
          </p:cNvCxnSpPr>
          <p:nvPr userDrawn="1"/>
        </p:nvCxnSpPr>
        <p:spPr>
          <a:xfrm>
            <a:off x="93000" y="612000"/>
            <a:ext cx="9720000" cy="0"/>
          </a:xfrm>
          <a:prstGeom prst="line">
            <a:avLst/>
          </a:prstGeom>
          <a:ln w="28575">
            <a:solidFill>
              <a:srgbClr val="F2B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D31C9F8A-BC20-4588-A7CA-5D39B6EB3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0424" y="5724000"/>
            <a:ext cx="631151" cy="144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70D17-103C-461D-B541-28D03B10A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000" y="108000"/>
            <a:ext cx="5040000" cy="432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pPr lvl="0"/>
            <a:r>
              <a:rPr lang="en-GB" dirty="0"/>
              <a:t>School Name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997CD-96AD-4001-BD2F-72B1FE2E0115}"/>
              </a:ext>
            </a:extLst>
          </p:cNvPr>
          <p:cNvSpPr txBox="1"/>
          <p:nvPr userDrawn="1"/>
        </p:nvSpPr>
        <p:spPr>
          <a:xfrm>
            <a:off x="107999" y="93168"/>
            <a:ext cx="202972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GB" sz="2400" b="1" dirty="0">
                <a:latin typeface="Amatic SC" panose="00000500000000000000" pitchFamily="2" charset="-79"/>
                <a:cs typeface="Amatic SC" panose="00000500000000000000" pitchFamily="2" charset="-79"/>
              </a:rPr>
              <a:t>Safe Routes to School</a:t>
            </a:r>
            <a:endParaRPr lang="en-IE" sz="24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5" name="Text Placeholder 54">
            <a:extLst>
              <a:ext uri="{FF2B5EF4-FFF2-40B4-BE49-F238E27FC236}">
                <a16:creationId xmlns:a16="http://schemas.microsoft.com/office/drawing/2014/main" id="{38D8C7E5-3923-4BDE-A78D-0E32C6CC8CF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8000" y="720000"/>
            <a:ext cx="3780000" cy="324000"/>
          </a:xfrm>
        </p:spPr>
        <p:txBody>
          <a:bodyPr anchor="ctr">
            <a:normAutofit/>
          </a:bodyPr>
          <a:lstStyle>
            <a:lvl1pPr>
              <a:defRPr sz="1600" b="1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Current Front of School Environment</a:t>
            </a:r>
            <a:endParaRPr lang="en-IE" dirty="0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5E46BD45-4C61-41D4-B8B7-798376493DE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8000" y="1080000"/>
            <a:ext cx="2160000" cy="180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/>
              <a:t>Insert Front of School image here</a:t>
            </a:r>
            <a:endParaRPr lang="en-IE" dirty="0"/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A187BCDA-6864-4B42-A51A-9F35317C7EE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349000" y="1080000"/>
            <a:ext cx="2160000" cy="180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/>
              <a:t>Insert Front of School image here</a:t>
            </a:r>
            <a:endParaRPr lang="en-IE" dirty="0"/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DC1058F1-6FBE-4448-95D2-EE75EE0A683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90000" y="1080000"/>
            <a:ext cx="2160000" cy="180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/>
              <a:t>Insert Front of School image here</a:t>
            </a:r>
            <a:endParaRPr lang="en-IE" dirty="0"/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E0C93A7B-7A60-418D-88DC-A18FF5BCCE0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31000" y="1080000"/>
            <a:ext cx="2160000" cy="180000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/>
              <a:t>Insert Front of School image here</a:t>
            </a:r>
            <a:endParaRPr lang="en-IE" dirty="0"/>
          </a:p>
        </p:txBody>
      </p:sp>
      <p:sp>
        <p:nvSpPr>
          <p:cNvPr id="20" name="Text Placeholder 54">
            <a:extLst>
              <a:ext uri="{FF2B5EF4-FFF2-40B4-BE49-F238E27FC236}">
                <a16:creationId xmlns:a16="http://schemas.microsoft.com/office/drawing/2014/main" id="{5298212B-4ACF-4C4F-B743-BAC6FD51C5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8000" y="2952000"/>
            <a:ext cx="3780000" cy="324000"/>
          </a:xfrm>
        </p:spPr>
        <p:txBody>
          <a:bodyPr anchor="ctr">
            <a:normAutofit/>
          </a:bodyPr>
          <a:lstStyle>
            <a:lvl1pPr>
              <a:defRPr sz="1600" b="1">
                <a:solidFill>
                  <a:schemeClr val="accent1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Elements of Proposed Scheme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59034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iveryPlan - 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7090A1-4D86-4FED-8BD8-B4DA5D6C78F2}"/>
              </a:ext>
            </a:extLst>
          </p:cNvPr>
          <p:cNvCxnSpPr>
            <a:cxnSpLocks/>
          </p:cNvCxnSpPr>
          <p:nvPr userDrawn="1"/>
        </p:nvCxnSpPr>
        <p:spPr>
          <a:xfrm>
            <a:off x="93000" y="612000"/>
            <a:ext cx="9720000" cy="0"/>
          </a:xfrm>
          <a:prstGeom prst="line">
            <a:avLst/>
          </a:prstGeom>
          <a:ln w="28575">
            <a:solidFill>
              <a:srgbClr val="F2B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D31C9F8A-BC20-4588-A7CA-5D39B6EB3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0424" y="5724000"/>
            <a:ext cx="631151" cy="144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70D17-103C-461D-B541-28D03B10A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52000" y="108000"/>
            <a:ext cx="5040000" cy="432000"/>
          </a:xfrm>
        </p:spPr>
        <p:txBody>
          <a:bodyPr anchor="ctr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</a:lstStyle>
          <a:p>
            <a:pPr lvl="0"/>
            <a:r>
              <a:rPr lang="en-GB" dirty="0"/>
              <a:t>School Name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E997CD-96AD-4001-BD2F-72B1FE2E0115}"/>
              </a:ext>
            </a:extLst>
          </p:cNvPr>
          <p:cNvSpPr txBox="1"/>
          <p:nvPr userDrawn="1"/>
        </p:nvSpPr>
        <p:spPr>
          <a:xfrm>
            <a:off x="107999" y="93168"/>
            <a:ext cx="202972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l"/>
            <a:r>
              <a:rPr lang="en-GB" sz="2400" b="1" dirty="0">
                <a:latin typeface="Amatic SC" panose="00000500000000000000" pitchFamily="2" charset="-79"/>
                <a:cs typeface="Amatic SC" panose="00000500000000000000" pitchFamily="2" charset="-79"/>
              </a:rPr>
              <a:t>Safe Routes to School</a:t>
            </a:r>
            <a:endParaRPr lang="en-IE" sz="2400" b="1"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22763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">
    <p:bg>
      <p:bgPr>
        <a:solidFill>
          <a:srgbClr val="AB22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020DED8-F7E2-4A0E-A4E4-20726EE5A3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3000" y="2529000"/>
            <a:ext cx="6480000" cy="1620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  <a:lvl2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2pPr>
            <a:lvl3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3pPr>
            <a:lvl4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4pPr>
            <a:lvl5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5pPr>
          </a:lstStyle>
          <a:p>
            <a:pPr lvl="0"/>
            <a:r>
              <a:rPr lang="en-GB" dirty="0"/>
              <a:t>Click to Edit Slide Text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77605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Title">
    <p:bg>
      <p:bgPr>
        <a:solidFill>
          <a:srgbClr val="F2B1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FDBAA986-2919-4DDB-A5B8-39717B9628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3000" y="2529000"/>
            <a:ext cx="6480000" cy="1620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  <a:lvl2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2pPr>
            <a:lvl3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3pPr>
            <a:lvl4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4pPr>
            <a:lvl5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5pPr>
          </a:lstStyle>
          <a:p>
            <a:pPr lvl="0"/>
            <a:r>
              <a:rPr lang="en-GB" dirty="0"/>
              <a:t>Click to Edit Slide Text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073689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itle">
    <p:bg>
      <p:bgPr>
        <a:solidFill>
          <a:srgbClr val="2C5C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CBFCA9-D637-4D4B-8B91-3E80C0705D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3000" y="2529000"/>
            <a:ext cx="6480000" cy="1620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  <a:lvl2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2pPr>
            <a:lvl3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3pPr>
            <a:lvl4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4pPr>
            <a:lvl5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5pPr>
          </a:lstStyle>
          <a:p>
            <a:pPr lvl="0"/>
            <a:r>
              <a:rPr lang="en-GB" dirty="0"/>
              <a:t>Click to Edit Slide Text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0970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Title">
    <p:bg>
      <p:bgPr>
        <a:solidFill>
          <a:srgbClr val="0096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D369CA-BBEB-4AAD-BDFD-8F47490837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13000" y="2529000"/>
            <a:ext cx="6480000" cy="16200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6000" b="1">
                <a:solidFill>
                  <a:schemeClr val="bg1"/>
                </a:solidFill>
                <a:latin typeface="Amatic SC" panose="00000500000000000000" pitchFamily="2" charset="-79"/>
                <a:cs typeface="Amatic SC" panose="00000500000000000000" pitchFamily="2" charset="-79"/>
              </a:defRPr>
            </a:lvl1pPr>
            <a:lvl2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2pPr>
            <a:lvl3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3pPr>
            <a:lvl4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4pPr>
            <a:lvl5pPr>
              <a:defRPr>
                <a:latin typeface="Amatic SC" panose="00000500000000000000" pitchFamily="2" charset="-79"/>
                <a:cs typeface="Amatic SC" panose="00000500000000000000" pitchFamily="2" charset="-79"/>
              </a:defRPr>
            </a:lvl5pPr>
          </a:lstStyle>
          <a:p>
            <a:pPr lvl="0"/>
            <a:r>
              <a:rPr lang="en-GB" dirty="0"/>
              <a:t>Click to Edit Slide Text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9832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with penci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7090A1-4D86-4FED-8BD8-B4DA5D6C78F2}"/>
              </a:ext>
            </a:extLst>
          </p:cNvPr>
          <p:cNvCxnSpPr>
            <a:cxnSpLocks/>
          </p:cNvCxnSpPr>
          <p:nvPr userDrawn="1"/>
        </p:nvCxnSpPr>
        <p:spPr>
          <a:xfrm>
            <a:off x="0" y="972000"/>
            <a:ext cx="7776000" cy="0"/>
          </a:xfrm>
          <a:prstGeom prst="line">
            <a:avLst/>
          </a:prstGeom>
          <a:ln w="28575">
            <a:solidFill>
              <a:srgbClr val="F2B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D31C9F8A-BC20-4588-A7CA-5D39B6EB3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0424" y="5724000"/>
            <a:ext cx="631151" cy="144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70D17-103C-461D-B541-28D03B10A5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" y="108000"/>
            <a:ext cx="7596000" cy="72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E" sz="2800" b="1" dirty="0">
                <a:solidFill>
                  <a:schemeClr val="accent1"/>
                </a:solidFill>
              </a:defRPr>
            </a:lvl1pPr>
          </a:lstStyle>
          <a:p>
            <a:pPr lvl="0" defTabSz="685800">
              <a:lnSpc>
                <a:spcPct val="100000"/>
              </a:lnSpc>
              <a:spcBef>
                <a:spcPts val="0"/>
              </a:spcBef>
            </a:pP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D368F0-E039-49AD-9053-58F091215B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000" y="1151999"/>
            <a:ext cx="9648000" cy="48600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</a:defRPr>
            </a:lvl1pPr>
            <a:lvl2pPr marL="540000" indent="-288000">
              <a:lnSpc>
                <a:spcPct val="15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marL="1080000" indent="-2880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lvl3pPr>
          </a:lstStyle>
          <a:p>
            <a:pPr lvl="0"/>
            <a:r>
              <a:rPr lang="en-GB" dirty="0"/>
              <a:t>Type text here</a:t>
            </a:r>
          </a:p>
          <a:p>
            <a:pPr lvl="1"/>
            <a:r>
              <a:rPr lang="en-GB" dirty="0"/>
              <a:t>Bullet 1a</a:t>
            </a:r>
          </a:p>
          <a:p>
            <a:pPr lvl="1"/>
            <a:r>
              <a:rPr lang="en-GB" dirty="0"/>
              <a:t>Bullet 1b</a:t>
            </a:r>
          </a:p>
          <a:p>
            <a:pPr lvl="1"/>
            <a:r>
              <a:rPr lang="en-GB" dirty="0"/>
              <a:t>Bullet 1c</a:t>
            </a:r>
          </a:p>
          <a:p>
            <a:pPr lvl="2"/>
            <a:r>
              <a:rPr lang="en-GB" dirty="0"/>
              <a:t>Bullet 2a</a:t>
            </a:r>
          </a:p>
          <a:p>
            <a:pPr lvl="2"/>
            <a:r>
              <a:rPr lang="en-GB" dirty="0"/>
              <a:t>Bullet 2b</a:t>
            </a:r>
          </a:p>
          <a:p>
            <a:pPr lvl="2"/>
            <a:r>
              <a:rPr lang="en-GB" dirty="0"/>
              <a:t>Bullet 2c</a:t>
            </a:r>
          </a:p>
          <a:p>
            <a:pPr lvl="0"/>
            <a:endParaRPr lang="en-IE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F8CE1E8-46E2-43C2-A4E2-2DF168B80B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57" y="-215995"/>
            <a:ext cx="2160000" cy="1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22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F078CD-2C5D-49F9-B7D8-19A42E3D83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000" y="1152000"/>
            <a:ext cx="9648000" cy="48600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>
                <a:solidFill>
                  <a:schemeClr val="accent1"/>
                </a:solidFill>
              </a:defRPr>
            </a:lvl1pPr>
            <a:lvl2pPr marL="540000" indent="-288000">
              <a:lnSpc>
                <a:spcPct val="15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marL="1080000" indent="-2880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GB" dirty="0"/>
              <a:t>Type text here</a:t>
            </a:r>
          </a:p>
          <a:p>
            <a:pPr lvl="1"/>
            <a:r>
              <a:rPr lang="en-GB" dirty="0"/>
              <a:t>Bullet 1a</a:t>
            </a:r>
          </a:p>
          <a:p>
            <a:pPr lvl="1"/>
            <a:r>
              <a:rPr lang="en-GB" dirty="0"/>
              <a:t>Bullet 1b</a:t>
            </a:r>
          </a:p>
          <a:p>
            <a:pPr lvl="1"/>
            <a:r>
              <a:rPr lang="en-GB" dirty="0"/>
              <a:t>Bullet 1c</a:t>
            </a:r>
          </a:p>
          <a:p>
            <a:pPr lvl="2"/>
            <a:r>
              <a:rPr lang="en-GB" dirty="0"/>
              <a:t>Bullet 2a</a:t>
            </a:r>
          </a:p>
          <a:p>
            <a:pPr lvl="2"/>
            <a:r>
              <a:rPr lang="en-GB" dirty="0"/>
              <a:t>Bullet 2b</a:t>
            </a:r>
          </a:p>
          <a:p>
            <a:pPr lvl="2"/>
            <a:r>
              <a:rPr lang="en-GB" dirty="0"/>
              <a:t>Bullet 2c</a:t>
            </a:r>
          </a:p>
          <a:p>
            <a:pPr lvl="0"/>
            <a:endParaRPr lang="en-I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07D511-CE23-4092-9B22-FC19B5B225E1}"/>
              </a:ext>
            </a:extLst>
          </p:cNvPr>
          <p:cNvCxnSpPr>
            <a:cxnSpLocks/>
          </p:cNvCxnSpPr>
          <p:nvPr userDrawn="1"/>
        </p:nvCxnSpPr>
        <p:spPr>
          <a:xfrm>
            <a:off x="0" y="972000"/>
            <a:ext cx="7776000" cy="0"/>
          </a:xfrm>
          <a:prstGeom prst="line">
            <a:avLst/>
          </a:prstGeom>
          <a:ln w="28575">
            <a:solidFill>
              <a:srgbClr val="F2B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2606EA00-AE59-43CC-8833-BB40F8FCFA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" y="108000"/>
            <a:ext cx="7596000" cy="72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E" sz="2800" b="1" dirty="0">
                <a:solidFill>
                  <a:schemeClr val="accent1"/>
                </a:solidFill>
              </a:defRPr>
            </a:lvl1pPr>
          </a:lstStyle>
          <a:p>
            <a:pPr lvl="0" defTabSz="685800">
              <a:lnSpc>
                <a:spcPct val="100000"/>
              </a:lnSpc>
              <a:spcBef>
                <a:spcPts val="0"/>
              </a:spcBef>
            </a:pPr>
            <a:endParaRPr lang="en-IE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E660BD0-1F94-4B0D-AF7C-881026101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3462" y="4871476"/>
            <a:ext cx="3032538" cy="19865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719822E-AFFF-48BD-BC09-19CB57E147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57" y="-215995"/>
            <a:ext cx="2160000" cy="1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SRTS logo and p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7090A1-4D86-4FED-8BD8-B4DA5D6C78F2}"/>
              </a:ext>
            </a:extLst>
          </p:cNvPr>
          <p:cNvCxnSpPr>
            <a:cxnSpLocks/>
          </p:cNvCxnSpPr>
          <p:nvPr userDrawn="1"/>
        </p:nvCxnSpPr>
        <p:spPr>
          <a:xfrm>
            <a:off x="0" y="972000"/>
            <a:ext cx="7776000" cy="0"/>
          </a:xfrm>
          <a:prstGeom prst="line">
            <a:avLst/>
          </a:prstGeom>
          <a:ln w="28575">
            <a:solidFill>
              <a:srgbClr val="F2B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D31C9F8A-BC20-4588-A7CA-5D39B6EB3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0424" y="5724000"/>
            <a:ext cx="631151" cy="1440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70D17-103C-461D-B541-28D03B10A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" y="108000"/>
            <a:ext cx="7596000" cy="72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E" sz="2800" b="1" dirty="0" smtClean="0">
                <a:solidFill>
                  <a:schemeClr val="accent1"/>
                </a:solidFill>
              </a:defRPr>
            </a:lvl1pPr>
          </a:lstStyle>
          <a:p>
            <a:pPr lvl="0" defTabSz="685800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Sample text lorem ipsum</a:t>
            </a:r>
            <a:r>
              <a:rPr lang="en-IE" dirty="0"/>
              <a:t> – click to edit</a:t>
            </a: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7E81C3-A69C-48B3-9FDF-2236B91819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57" y="-215995"/>
            <a:ext cx="2160000" cy="1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80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SRTS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7090A1-4D86-4FED-8BD8-B4DA5D6C78F2}"/>
              </a:ext>
            </a:extLst>
          </p:cNvPr>
          <p:cNvCxnSpPr>
            <a:cxnSpLocks/>
          </p:cNvCxnSpPr>
          <p:nvPr userDrawn="1"/>
        </p:nvCxnSpPr>
        <p:spPr>
          <a:xfrm>
            <a:off x="0" y="972000"/>
            <a:ext cx="7776000" cy="0"/>
          </a:xfrm>
          <a:prstGeom prst="line">
            <a:avLst/>
          </a:prstGeom>
          <a:ln w="28575">
            <a:solidFill>
              <a:srgbClr val="F2B1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3870D17-103C-461D-B541-28D03B10A5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" y="108000"/>
            <a:ext cx="7596000" cy="720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IE" sz="2800" b="1" dirty="0">
                <a:solidFill>
                  <a:schemeClr val="accent1"/>
                </a:solidFill>
              </a:defRPr>
            </a:lvl1pPr>
          </a:lstStyle>
          <a:p>
            <a:pPr lvl="0" defTabSz="685800">
              <a:lnSpc>
                <a:spcPct val="100000"/>
              </a:lnSpc>
              <a:spcBef>
                <a:spcPts val="0"/>
              </a:spcBef>
            </a:pPr>
            <a:r>
              <a:rPr lang="en-GB" dirty="0"/>
              <a:t>Sample text lorem ipsum</a:t>
            </a:r>
            <a:r>
              <a:rPr lang="en-IE" dirty="0"/>
              <a:t> – click to edit</a:t>
            </a:r>
          </a:p>
        </p:txBody>
      </p:sp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57E81C3-A69C-48B3-9FDF-2236B9181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57" y="-215995"/>
            <a:ext cx="2160000" cy="1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9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ith SRTS logo and penc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icon&#10;&#10;Description automatically generated">
            <a:extLst>
              <a:ext uri="{FF2B5EF4-FFF2-40B4-BE49-F238E27FC236}">
                <a16:creationId xmlns:a16="http://schemas.microsoft.com/office/drawing/2014/main" id="{D31C9F8A-BC20-4588-A7CA-5D39B6EB3A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70424" y="5724000"/>
            <a:ext cx="631151" cy="1440000"/>
          </a:xfrm>
          <a:prstGeom prst="rect">
            <a:avLst/>
          </a:prstGeo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78AD7B-2184-42CE-9829-7DACDA4D35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57" y="-215995"/>
            <a:ext cx="2160000" cy="1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9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ith SRTS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5B04C8-9435-4472-A345-7C3676B41B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57" y="-215995"/>
            <a:ext cx="2160000" cy="1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8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99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ith cyc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3F078CD-2C5D-49F9-B7D8-19A42E3D83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8000" y="1152000"/>
            <a:ext cx="9648000" cy="4860000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>
                <a:solidFill>
                  <a:schemeClr val="accent1"/>
                </a:solidFill>
              </a:defRPr>
            </a:lvl1pPr>
            <a:lvl2pPr marL="540000" indent="-288000">
              <a:lnSpc>
                <a:spcPct val="150000"/>
              </a:lnSpc>
              <a:spcBef>
                <a:spcPts val="0"/>
              </a:spcBef>
              <a:defRPr>
                <a:solidFill>
                  <a:schemeClr val="tx1"/>
                </a:solidFill>
              </a:defRPr>
            </a:lvl2pPr>
            <a:lvl3pPr marL="1080000" indent="-288000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GB" dirty="0"/>
              <a:t>End slide – click to edit</a:t>
            </a:r>
            <a:endParaRPr lang="en-IE" dirty="0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E660BD0-1F94-4B0D-AF7C-8810261013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73462" y="4871476"/>
            <a:ext cx="3032538" cy="19865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719822E-AFFF-48BD-BC09-19CB57E147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957" y="-215995"/>
            <a:ext cx="2160000" cy="1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42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53084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3" r:id="rId2"/>
    <p:sldLayoutId id="2147483678" r:id="rId3"/>
    <p:sldLayoutId id="2147483661" r:id="rId4"/>
    <p:sldLayoutId id="2147483689" r:id="rId5"/>
    <p:sldLayoutId id="2147483683" r:id="rId6"/>
    <p:sldLayoutId id="2147483680" r:id="rId7"/>
    <p:sldLayoutId id="2147483672" r:id="rId8"/>
    <p:sldLayoutId id="2147483690" r:id="rId9"/>
    <p:sldLayoutId id="2147483685" r:id="rId10"/>
    <p:sldLayoutId id="2147483682" r:id="rId11"/>
    <p:sldLayoutId id="2147483686" r:id="rId12"/>
    <p:sldLayoutId id="2147483691" r:id="rId13"/>
    <p:sldLayoutId id="2147483675" r:id="rId14"/>
    <p:sldLayoutId id="2147483674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AB224A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accent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ED443E8-9BF0-85B8-BC43-F92020528C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/>
              <a:t>But it rains in Ireland!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2A60AA1-906C-5050-43AA-AC71E9C752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863847"/>
              </p:ext>
            </p:extLst>
          </p:nvPr>
        </p:nvGraphicFramePr>
        <p:xfrm>
          <a:off x="5525405" y="5754966"/>
          <a:ext cx="3935188" cy="370840"/>
        </p:xfrm>
        <a:graphic>
          <a:graphicData uri="http://schemas.openxmlformats.org/drawingml/2006/table">
            <a:tbl>
              <a:tblPr bandRow="1">
                <a:tableStyleId>{D113A9D2-9D6B-4929-AA2D-F23B5EE8CBE7}</a:tableStyleId>
              </a:tblPr>
              <a:tblGrid>
                <a:gridCol w="983797">
                  <a:extLst>
                    <a:ext uri="{9D8B030D-6E8A-4147-A177-3AD203B41FA5}">
                      <a16:colId xmlns:a16="http://schemas.microsoft.com/office/drawing/2014/main" val="864479510"/>
                    </a:ext>
                  </a:extLst>
                </a:gridCol>
                <a:gridCol w="983797">
                  <a:extLst>
                    <a:ext uri="{9D8B030D-6E8A-4147-A177-3AD203B41FA5}">
                      <a16:colId xmlns:a16="http://schemas.microsoft.com/office/drawing/2014/main" val="3317304148"/>
                    </a:ext>
                  </a:extLst>
                </a:gridCol>
                <a:gridCol w="983797">
                  <a:extLst>
                    <a:ext uri="{9D8B030D-6E8A-4147-A177-3AD203B41FA5}">
                      <a16:colId xmlns:a16="http://schemas.microsoft.com/office/drawing/2014/main" val="3599622719"/>
                    </a:ext>
                  </a:extLst>
                </a:gridCol>
                <a:gridCol w="983797">
                  <a:extLst>
                    <a:ext uri="{9D8B030D-6E8A-4147-A177-3AD203B41FA5}">
                      <a16:colId xmlns:a16="http://schemas.microsoft.com/office/drawing/2014/main" val="17268231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IE"/>
                        <a:t>8-10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E"/>
                        <a:t>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/>
                        <a:t>12-4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E"/>
                        <a:t>pm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0727551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97DCCE4-60F9-F55A-0305-A9DE3F459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482325"/>
              </p:ext>
            </p:extLst>
          </p:nvPr>
        </p:nvGraphicFramePr>
        <p:xfrm>
          <a:off x="5525405" y="1332314"/>
          <a:ext cx="3935190" cy="225044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655865">
                  <a:extLst>
                    <a:ext uri="{9D8B030D-6E8A-4147-A177-3AD203B41FA5}">
                      <a16:colId xmlns:a16="http://schemas.microsoft.com/office/drawing/2014/main" val="532572330"/>
                    </a:ext>
                  </a:extLst>
                </a:gridCol>
                <a:gridCol w="655865">
                  <a:extLst>
                    <a:ext uri="{9D8B030D-6E8A-4147-A177-3AD203B41FA5}">
                      <a16:colId xmlns:a16="http://schemas.microsoft.com/office/drawing/2014/main" val="2644410030"/>
                    </a:ext>
                  </a:extLst>
                </a:gridCol>
                <a:gridCol w="655865">
                  <a:extLst>
                    <a:ext uri="{9D8B030D-6E8A-4147-A177-3AD203B41FA5}">
                      <a16:colId xmlns:a16="http://schemas.microsoft.com/office/drawing/2014/main" val="3781955126"/>
                    </a:ext>
                  </a:extLst>
                </a:gridCol>
                <a:gridCol w="655865">
                  <a:extLst>
                    <a:ext uri="{9D8B030D-6E8A-4147-A177-3AD203B41FA5}">
                      <a16:colId xmlns:a16="http://schemas.microsoft.com/office/drawing/2014/main" val="1919900564"/>
                    </a:ext>
                  </a:extLst>
                </a:gridCol>
                <a:gridCol w="655865">
                  <a:extLst>
                    <a:ext uri="{9D8B030D-6E8A-4147-A177-3AD203B41FA5}">
                      <a16:colId xmlns:a16="http://schemas.microsoft.com/office/drawing/2014/main" val="4031194713"/>
                    </a:ext>
                  </a:extLst>
                </a:gridCol>
                <a:gridCol w="655865">
                  <a:extLst>
                    <a:ext uri="{9D8B030D-6E8A-4147-A177-3AD203B41FA5}">
                      <a16:colId xmlns:a16="http://schemas.microsoft.com/office/drawing/2014/main" val="1205395640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IE" sz="2000" b="1">
                          <a:solidFill>
                            <a:schemeClr val="bg1"/>
                          </a:solidFill>
                        </a:rPr>
                        <a:t>2021 - 2022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E" sz="2000" b="1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E" sz="2000" b="1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92547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Sept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Oct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Dec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Jan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Feb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5658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Apr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Aug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352264"/>
                  </a:ext>
                </a:extLst>
              </a:tr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n-IE" b="1">
                          <a:solidFill>
                            <a:schemeClr val="bg1"/>
                          </a:solidFill>
                        </a:rPr>
                        <a:t>2022 - 2023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IE" b="1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IE" b="1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356937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Sept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Oct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Dec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Jan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Feb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5655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Apr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Jun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>
                          <a:solidFill>
                            <a:schemeClr val="bg1"/>
                          </a:solidFill>
                        </a:rPr>
                        <a:t>Aug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8048674"/>
                  </a:ext>
                </a:extLst>
              </a:tr>
            </a:tbl>
          </a:graphicData>
        </a:graphic>
      </p:graphicFrame>
      <p:graphicFrame>
        <p:nvGraphicFramePr>
          <p:cNvPr id="15" name="Table 15">
            <a:extLst>
              <a:ext uri="{FF2B5EF4-FFF2-40B4-BE49-F238E27FC236}">
                <a16:creationId xmlns:a16="http://schemas.microsoft.com/office/drawing/2014/main" id="{656F381D-51A1-6E3A-10AC-0FCFB7F58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849163"/>
              </p:ext>
            </p:extLst>
          </p:nvPr>
        </p:nvGraphicFramePr>
        <p:xfrm>
          <a:off x="5525405" y="4298020"/>
          <a:ext cx="3935192" cy="74168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983798">
                  <a:extLst>
                    <a:ext uri="{9D8B030D-6E8A-4147-A177-3AD203B41FA5}">
                      <a16:colId xmlns:a16="http://schemas.microsoft.com/office/drawing/2014/main" val="1308420952"/>
                    </a:ext>
                  </a:extLst>
                </a:gridCol>
                <a:gridCol w="983798">
                  <a:extLst>
                    <a:ext uri="{9D8B030D-6E8A-4147-A177-3AD203B41FA5}">
                      <a16:colId xmlns:a16="http://schemas.microsoft.com/office/drawing/2014/main" val="1344998910"/>
                    </a:ext>
                  </a:extLst>
                </a:gridCol>
                <a:gridCol w="983798">
                  <a:extLst>
                    <a:ext uri="{9D8B030D-6E8A-4147-A177-3AD203B41FA5}">
                      <a16:colId xmlns:a16="http://schemas.microsoft.com/office/drawing/2014/main" val="2024476011"/>
                    </a:ext>
                  </a:extLst>
                </a:gridCol>
                <a:gridCol w="983798">
                  <a:extLst>
                    <a:ext uri="{9D8B030D-6E8A-4147-A177-3AD203B41FA5}">
                      <a16:colId xmlns:a16="http://schemas.microsoft.com/office/drawing/2014/main" val="3775633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200" b="1">
                          <a:solidFill>
                            <a:schemeClr val="bg1"/>
                          </a:solidFill>
                        </a:rPr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>
                          <a:solidFill>
                            <a:schemeClr val="bg1"/>
                          </a:solidFill>
                        </a:rPr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>
                          <a:solidFill>
                            <a:schemeClr val="bg1"/>
                          </a:solidFill>
                        </a:rPr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>
                          <a:solidFill>
                            <a:schemeClr val="bg1"/>
                          </a:solidFill>
                        </a:rPr>
                        <a:t>Thursday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471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IE" sz="1200" b="1">
                          <a:solidFill>
                            <a:schemeClr val="bg1"/>
                          </a:solidFill>
                        </a:rPr>
                        <a:t>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>
                          <a:solidFill>
                            <a:schemeClr val="bg1"/>
                          </a:solidFill>
                        </a:rPr>
                        <a:t>Saturday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200" b="1">
                          <a:solidFill>
                            <a:schemeClr val="bg1"/>
                          </a:solidFill>
                        </a:rPr>
                        <a:t>Sunday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IE" sz="1200" b="1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4373326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B95989-0111-C87C-CFDC-9FF225239BE1}"/>
              </a:ext>
            </a:extLst>
          </p:cNvPr>
          <p:cNvCxnSpPr>
            <a:cxnSpLocks/>
          </p:cNvCxnSpPr>
          <p:nvPr/>
        </p:nvCxnSpPr>
        <p:spPr>
          <a:xfrm flipH="1">
            <a:off x="7603220" y="3409950"/>
            <a:ext cx="1770186" cy="0"/>
          </a:xfrm>
          <a:prstGeom prst="line">
            <a:avLst/>
          </a:prstGeom>
          <a:ln w="57150">
            <a:solidFill>
              <a:srgbClr val="2C5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6D92D9-A1A9-9D8D-3711-D0776DCA1DF9}"/>
              </a:ext>
            </a:extLst>
          </p:cNvPr>
          <p:cNvCxnSpPr>
            <a:cxnSpLocks/>
          </p:cNvCxnSpPr>
          <p:nvPr/>
        </p:nvCxnSpPr>
        <p:spPr>
          <a:xfrm flipH="1">
            <a:off x="6683375" y="4886325"/>
            <a:ext cx="1581150" cy="0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47E905-2E45-215C-DC7A-A88BF3684406}"/>
              </a:ext>
            </a:extLst>
          </p:cNvPr>
          <p:cNvCxnSpPr>
            <a:cxnSpLocks/>
          </p:cNvCxnSpPr>
          <p:nvPr/>
        </p:nvCxnSpPr>
        <p:spPr>
          <a:xfrm flipH="1">
            <a:off x="7603220" y="2295525"/>
            <a:ext cx="1770186" cy="0"/>
          </a:xfrm>
          <a:prstGeom prst="line">
            <a:avLst/>
          </a:prstGeom>
          <a:ln w="57150">
            <a:solidFill>
              <a:srgbClr val="2C5C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9C3E293-56B6-DDBE-72BA-8ADC9EC9BB92}"/>
              </a:ext>
            </a:extLst>
          </p:cNvPr>
          <p:cNvSpPr txBox="1"/>
          <p:nvPr/>
        </p:nvSpPr>
        <p:spPr>
          <a:xfrm>
            <a:off x="445403" y="1332314"/>
            <a:ext cx="4498072" cy="47934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IE" i="0">
                <a:latin typeface="Century Gothic" panose="020B0502020202020204" pitchFamily="34" charset="0"/>
              </a:rPr>
              <a:t>We gathered the </a:t>
            </a:r>
            <a:r>
              <a:rPr lang="en-IE" b="1" i="0">
                <a:latin typeface="Century Gothic" panose="020B0502020202020204" pitchFamily="34" charset="0"/>
              </a:rPr>
              <a:t>hourly rainfall data</a:t>
            </a:r>
            <a:r>
              <a:rPr lang="en-IE" i="0">
                <a:latin typeface="Century Gothic" panose="020B0502020202020204" pitchFamily="34" charset="0"/>
              </a:rPr>
              <a:t> for the 2021-2023 academic years.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IE">
                <a:latin typeface="Century Gothic" panose="020B0502020202020204" pitchFamily="34" charset="0"/>
              </a:rPr>
              <a:t>We </a:t>
            </a:r>
            <a:r>
              <a:rPr lang="en-IE" b="1">
                <a:latin typeface="Century Gothic" panose="020B0502020202020204" pitchFamily="34" charset="0"/>
              </a:rPr>
              <a:t>removed the summer months </a:t>
            </a:r>
            <a:r>
              <a:rPr lang="en-IE">
                <a:latin typeface="Century Gothic" panose="020B0502020202020204" pitchFamily="34" charset="0"/>
              </a:rPr>
              <a:t>so these good weather holidays would not skew the picture.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IE" i="0">
                <a:latin typeface="Century Gothic" panose="020B0502020202020204" pitchFamily="34" charset="0"/>
              </a:rPr>
              <a:t>We also removed </a:t>
            </a:r>
            <a:r>
              <a:rPr lang="en-IE" b="1" i="0">
                <a:latin typeface="Century Gothic" panose="020B0502020202020204" pitchFamily="34" charset="0"/>
              </a:rPr>
              <a:t>Saturdays</a:t>
            </a:r>
            <a:r>
              <a:rPr lang="en-IE" i="0">
                <a:latin typeface="Century Gothic" panose="020B0502020202020204" pitchFamily="34" charset="0"/>
              </a:rPr>
              <a:t> and </a:t>
            </a:r>
            <a:r>
              <a:rPr lang="en-IE" b="1" i="0">
                <a:latin typeface="Century Gothic" panose="020B0502020202020204" pitchFamily="34" charset="0"/>
              </a:rPr>
              <a:t>Sundays</a:t>
            </a:r>
            <a:r>
              <a:rPr lang="en-IE" i="0">
                <a:latin typeface="Century Gothic" panose="020B0502020202020204" pitchFamily="34" charset="0"/>
              </a:rPr>
              <a:t>.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IE">
                <a:latin typeface="Century Gothic" panose="020B0502020202020204" pitchFamily="34" charset="0"/>
              </a:rPr>
              <a:t>We then narrowed the </a:t>
            </a:r>
            <a:r>
              <a:rPr lang="en-IE" b="1">
                <a:latin typeface="Century Gothic" panose="020B0502020202020204" pitchFamily="34" charset="0"/>
              </a:rPr>
              <a:t>hours</a:t>
            </a:r>
            <a:r>
              <a:rPr lang="en-IE">
                <a:latin typeface="Century Gothic" panose="020B0502020202020204" pitchFamily="34" charset="0"/>
              </a:rPr>
              <a:t> down to those around school </a:t>
            </a:r>
            <a:r>
              <a:rPr lang="en-IE" b="1">
                <a:latin typeface="Century Gothic" panose="020B0502020202020204" pitchFamily="34" charset="0"/>
              </a:rPr>
              <a:t>start and finish times</a:t>
            </a:r>
            <a:r>
              <a:rPr lang="en-IE">
                <a:latin typeface="Century Gothic" panose="020B0502020202020204" pitchFamily="34" charset="0"/>
              </a:rPr>
              <a:t>, the hours during which we’d be most likely to be commuting to and from school.</a:t>
            </a:r>
          </a:p>
          <a:p>
            <a:pPr algn="ctr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</a:pPr>
            <a:r>
              <a:rPr lang="en-IE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What did we find?</a:t>
            </a:r>
            <a:endParaRPr lang="en-IE" b="1" i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7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9833A-78C5-E2E0-0A9B-F4560764AD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E"/>
              <a:t>Where is Meath, Dunsany weather station?</a:t>
            </a:r>
          </a:p>
        </p:txBody>
      </p:sp>
      <p:pic>
        <p:nvPicPr>
          <p:cNvPr id="2" name="Picture 1" descr="Shape&#10;&#10;Description automatically generated with medium confidence">
            <a:extLst>
              <a:ext uri="{FF2B5EF4-FFF2-40B4-BE49-F238E27FC236}">
                <a16:creationId xmlns:a16="http://schemas.microsoft.com/office/drawing/2014/main" id="{1FB05583-EC3D-D35D-C38D-0D1697351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947" y="1642216"/>
            <a:ext cx="3503057" cy="4351453"/>
          </a:xfrm>
          <a:prstGeom prst="rect">
            <a:avLst/>
          </a:prstGeom>
        </p:spPr>
      </p:pic>
      <p:pic>
        <p:nvPicPr>
          <p:cNvPr id="4" name="Graphic 3" descr="Flag with solid fill">
            <a:extLst>
              <a:ext uri="{FF2B5EF4-FFF2-40B4-BE49-F238E27FC236}">
                <a16:creationId xmlns:a16="http://schemas.microsoft.com/office/drawing/2014/main" id="{0AD96150-4C0E-4A48-45B2-431714EF9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50567" y="3080558"/>
            <a:ext cx="696884" cy="6968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EE9E01C-50CA-AE32-9C1C-2CDC843C1B3F}"/>
              </a:ext>
            </a:extLst>
          </p:cNvPr>
          <p:cNvSpPr txBox="1"/>
          <p:nvPr/>
        </p:nvSpPr>
        <p:spPr>
          <a:xfrm>
            <a:off x="678098" y="6157445"/>
            <a:ext cx="6983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>
                <a:latin typeface="Century Gothic" panose="020B0502020202020204" pitchFamily="34" charset="0"/>
              </a:rPr>
              <a:t>For Meath, Dunsany weather station, which is located here…</a:t>
            </a:r>
          </a:p>
        </p:txBody>
      </p:sp>
    </p:spTree>
    <p:extLst>
      <p:ext uri="{BB962C8B-B14F-4D97-AF65-F5344CB8AC3E}">
        <p14:creationId xmlns:p14="http://schemas.microsoft.com/office/powerpoint/2010/main" val="3183641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E2AE70-8D89-0EBB-429A-49EC1B606E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IE"/>
              <a:t>Rainfall: Meath, Dunsany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99C4679-B8D2-4990-FE42-8C9D265E5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792907"/>
              </p:ext>
            </p:extLst>
          </p:nvPr>
        </p:nvGraphicFramePr>
        <p:xfrm>
          <a:off x="5846804" y="5202531"/>
          <a:ext cx="3563897" cy="1143684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877846">
                  <a:extLst>
                    <a:ext uri="{9D8B030D-6E8A-4147-A177-3AD203B41FA5}">
                      <a16:colId xmlns:a16="http://schemas.microsoft.com/office/drawing/2014/main" val="1214398440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568088426"/>
                    </a:ext>
                  </a:extLst>
                </a:gridCol>
                <a:gridCol w="460673">
                  <a:extLst>
                    <a:ext uri="{9D8B030D-6E8A-4147-A177-3AD203B41FA5}">
                      <a16:colId xmlns:a16="http://schemas.microsoft.com/office/drawing/2014/main" val="1782021592"/>
                    </a:ext>
                  </a:extLst>
                </a:gridCol>
                <a:gridCol w="693589">
                  <a:extLst>
                    <a:ext uri="{9D8B030D-6E8A-4147-A177-3AD203B41FA5}">
                      <a16:colId xmlns:a16="http://schemas.microsoft.com/office/drawing/2014/main" val="3473402868"/>
                    </a:ext>
                  </a:extLst>
                </a:gridCol>
                <a:gridCol w="693589">
                  <a:extLst>
                    <a:ext uri="{9D8B030D-6E8A-4147-A177-3AD203B41FA5}">
                      <a16:colId xmlns:a16="http://schemas.microsoft.com/office/drawing/2014/main" val="3701348411"/>
                    </a:ext>
                  </a:extLst>
                </a:gridCol>
              </a:tblGrid>
              <a:tr h="285921">
                <a:tc>
                  <a:txBody>
                    <a:bodyPr/>
                    <a:lstStyle/>
                    <a:p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0.1mm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2.4mm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 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500141"/>
                  </a:ext>
                </a:extLst>
              </a:tr>
              <a:tr h="285921">
                <a:tc>
                  <a:txBody>
                    <a:bodyPr/>
                    <a:lstStyle/>
                    <a:p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2.5mm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0.9mm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 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849974"/>
                  </a:ext>
                </a:extLst>
              </a:tr>
              <a:tr h="285921">
                <a:tc>
                  <a:txBody>
                    <a:bodyPr/>
                    <a:lstStyle/>
                    <a:p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Heavy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49mm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 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573716"/>
                  </a:ext>
                </a:extLst>
              </a:tr>
              <a:tr h="285921">
                <a:tc>
                  <a:txBody>
                    <a:bodyPr/>
                    <a:lstStyle/>
                    <a:p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Violent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/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&gt;49mm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E" sz="1100" b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per hr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68767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D56B5D5-086E-0C8D-72C6-D0ED346AE0CA}"/>
              </a:ext>
            </a:extLst>
          </p:cNvPr>
          <p:cNvSpPr txBox="1"/>
          <p:nvPr/>
        </p:nvSpPr>
        <p:spPr>
          <a:xfrm>
            <a:off x="495299" y="1913715"/>
            <a:ext cx="4810126" cy="34533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IE" i="0">
                <a:latin typeface="Century Gothic" panose="020B0502020202020204" pitchFamily="34" charset="0"/>
              </a:rPr>
              <a:t>Over the </a:t>
            </a:r>
            <a:r>
              <a:rPr lang="en-IE" b="1">
                <a:latin typeface="Century Gothic" panose="020B0502020202020204" pitchFamily="34" charset="0"/>
              </a:rPr>
              <a:t>2,730</a:t>
            </a:r>
            <a:r>
              <a:rPr lang="en-IE" i="0">
                <a:latin typeface="Century Gothic" panose="020B0502020202020204" pitchFamily="34" charset="0"/>
              </a:rPr>
              <a:t> commute hours included in this analysis it </a:t>
            </a:r>
            <a:r>
              <a:rPr lang="en-IE" b="1" i="0">
                <a:solidFill>
                  <a:srgbClr val="009540"/>
                </a:solidFill>
                <a:latin typeface="Century Gothic" panose="020B0502020202020204" pitchFamily="34" charset="0"/>
              </a:rPr>
              <a:t>didn’t rain at all</a:t>
            </a:r>
            <a:r>
              <a:rPr lang="en-IE" i="0">
                <a:latin typeface="Century Gothic" panose="020B0502020202020204" pitchFamily="34" charset="0"/>
              </a:rPr>
              <a:t> during 85.1%</a:t>
            </a:r>
            <a:r>
              <a:rPr lang="en-IE">
                <a:latin typeface="Century Gothic" panose="020B0502020202020204" pitchFamily="34" charset="0"/>
              </a:rPr>
              <a:t> of commute hours</a:t>
            </a:r>
            <a:r>
              <a:rPr lang="en-IE" i="0">
                <a:latin typeface="Century Gothic" panose="020B0502020202020204" pitchFamily="34" charset="0"/>
              </a:rPr>
              <a:t>.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IE" i="0">
                <a:latin typeface="Century Gothic" panose="020B0502020202020204" pitchFamily="34" charset="0"/>
              </a:rPr>
              <a:t>For </a:t>
            </a:r>
            <a:r>
              <a:rPr lang="en-IE">
                <a:latin typeface="Century Gothic" panose="020B0502020202020204" pitchFamily="34" charset="0"/>
              </a:rPr>
              <a:t>12.59</a:t>
            </a:r>
            <a:r>
              <a:rPr lang="en-IE" i="0">
                <a:latin typeface="Century Gothic" panose="020B0502020202020204" pitchFamily="34" charset="0"/>
              </a:rPr>
              <a:t>% of these hours there was </a:t>
            </a:r>
            <a:r>
              <a:rPr lang="en-IE" b="1" i="0">
                <a:solidFill>
                  <a:srgbClr val="2C5CA7"/>
                </a:solidFill>
                <a:latin typeface="Century Gothic" panose="020B0502020202020204" pitchFamily="34" charset="0"/>
              </a:rPr>
              <a:t>light rain</a:t>
            </a:r>
            <a:r>
              <a:rPr lang="en-IE" i="0">
                <a:latin typeface="Century Gothic" panose="020B0502020202020204" pitchFamily="34" charset="0"/>
              </a:rPr>
              <a:t> recorded.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IE" i="0">
                <a:latin typeface="Century Gothic" panose="020B0502020202020204" pitchFamily="34" charset="0"/>
              </a:rPr>
              <a:t>There were only 12 hours during which </a:t>
            </a:r>
            <a:r>
              <a:rPr lang="en-IE" b="1" i="0">
                <a:solidFill>
                  <a:srgbClr val="991E42"/>
                </a:solidFill>
                <a:latin typeface="Century Gothic" panose="020B0502020202020204" pitchFamily="34" charset="0"/>
              </a:rPr>
              <a:t>moderate rain</a:t>
            </a:r>
            <a:r>
              <a:rPr lang="en-IE" i="0">
                <a:latin typeface="Century Gothic" panose="020B0502020202020204" pitchFamily="34" charset="0"/>
              </a:rPr>
              <a:t> was recorded, this came to </a:t>
            </a:r>
            <a:r>
              <a:rPr lang="en-IE">
                <a:latin typeface="Century Gothic" panose="020B0502020202020204" pitchFamily="34" charset="0"/>
              </a:rPr>
              <a:t>0.57</a:t>
            </a:r>
            <a:r>
              <a:rPr lang="en-IE" i="0">
                <a:latin typeface="Century Gothic" panose="020B0502020202020204" pitchFamily="34" charset="0"/>
              </a:rPr>
              <a:t>%.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IE" b="1" i="0">
                <a:solidFill>
                  <a:srgbClr val="E7AD00"/>
                </a:solidFill>
                <a:latin typeface="Century Gothic" panose="020B0502020202020204" pitchFamily="34" charset="0"/>
              </a:rPr>
              <a:t>Heavy</a:t>
            </a:r>
            <a:r>
              <a:rPr lang="en-IE" i="0">
                <a:latin typeface="Century Gothic" panose="020B0502020202020204" pitchFamily="34" charset="0"/>
              </a:rPr>
              <a:t> and </a:t>
            </a:r>
            <a:r>
              <a:rPr lang="en-IE" b="1" i="0">
                <a:solidFill>
                  <a:srgbClr val="009FD9"/>
                </a:solidFill>
                <a:latin typeface="Century Gothic" panose="020B0502020202020204" pitchFamily="34" charset="0"/>
              </a:rPr>
              <a:t>violent</a:t>
            </a:r>
            <a:r>
              <a:rPr lang="en-IE" i="0">
                <a:latin typeface="Century Gothic" panose="020B0502020202020204" pitchFamily="34" charset="0"/>
              </a:rPr>
              <a:t> rainfall was not recorded at all.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5A77B0-07C4-DDB6-E8BB-1FBEE9364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035" y="1273548"/>
            <a:ext cx="3627434" cy="36091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91763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540EC6-EA9D-7114-5BFC-5F96F3EF5C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/>
              <a:t>Rainfall: Meath, Dunsany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CADB87-F73A-AA28-FFA6-A92D16D2C3F7}"/>
              </a:ext>
            </a:extLst>
          </p:cNvPr>
          <p:cNvSpPr txBox="1"/>
          <p:nvPr/>
        </p:nvSpPr>
        <p:spPr>
          <a:xfrm>
            <a:off x="409574" y="2202814"/>
            <a:ext cx="4809600" cy="29837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IE">
                <a:latin typeface="Century Gothic" panose="020B0502020202020204" pitchFamily="34" charset="0"/>
              </a:rPr>
              <a:t>We can see now that it indeed rains a lot in Ireland, but the rain kindly tends to fall when we’re not on our way to and from school.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IE">
                <a:latin typeface="Century Gothic" panose="020B0502020202020204" pitchFamily="34" charset="0"/>
              </a:rPr>
              <a:t>This chart also explains why the world almost always seems to be wet when we leave the house in the morning: it’s wet from overnight rainfall, you’ll seldom get wet on your commute.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CE74B8-5711-7599-E3DE-AC71DBF71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695" y="1920575"/>
            <a:ext cx="3615241" cy="35481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7896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CCABC4-DFC8-DAC6-2124-E7F6BE90A0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/>
              <a:t>But what about when it DOES rain?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D32F63-6B93-B1B4-E40C-01B764597BD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34807" y="1195131"/>
            <a:ext cx="3009900" cy="4859337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IE" sz="2400">
                <a:solidFill>
                  <a:srgbClr val="AB224A"/>
                </a:solidFill>
              </a:rPr>
              <a:t>Rain suit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624A983-0C8D-0DFC-9022-67295D8AD1D1}"/>
              </a:ext>
            </a:extLst>
          </p:cNvPr>
          <p:cNvSpPr txBox="1">
            <a:spLocks/>
          </p:cNvSpPr>
          <p:nvPr/>
        </p:nvSpPr>
        <p:spPr>
          <a:xfrm>
            <a:off x="3447690" y="1195131"/>
            <a:ext cx="3010623" cy="4860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0000" indent="-288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80000" indent="-288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/>
              <a:t>Rain Jacket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1D112EB-2DE3-2848-85CF-A2EAE6569DD4}"/>
              </a:ext>
            </a:extLst>
          </p:cNvPr>
          <p:cNvSpPr txBox="1">
            <a:spLocks/>
          </p:cNvSpPr>
          <p:nvPr/>
        </p:nvSpPr>
        <p:spPr>
          <a:xfrm>
            <a:off x="6636588" y="1195131"/>
            <a:ext cx="3010623" cy="48600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40000" indent="-288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080000" indent="-28800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E"/>
              <a:t>Poncho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79765F-44AE-63A4-D302-DC5C90E37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336" y="1906438"/>
            <a:ext cx="2355531" cy="21868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D05117F-EA8B-F795-326A-7FAD87DE1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19">
            <a:off x="652242" y="4074440"/>
            <a:ext cx="1284522" cy="18314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75090DE-3384-36B1-645B-18090927B0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52938">
            <a:off x="1610195" y="3772105"/>
            <a:ext cx="1382399" cy="199922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DFCD1E-4450-CFB7-BADE-BDA769A87A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1336" y="2433599"/>
            <a:ext cx="2796977" cy="245197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8AD0DE-455A-D114-8EC5-8991F52034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6378" y="1745607"/>
            <a:ext cx="1730148" cy="21731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8C0BC94-74A3-82A6-9CBB-21857BFDF14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2860"/>
          <a:stretch/>
        </p:blipFill>
        <p:spPr>
          <a:xfrm>
            <a:off x="7704000" y="3918768"/>
            <a:ext cx="1881009" cy="209475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E930FCF-572B-E31F-EAC3-31886738600D}"/>
              </a:ext>
            </a:extLst>
          </p:cNvPr>
          <p:cNvSpPr txBox="1"/>
          <p:nvPr/>
        </p:nvSpPr>
        <p:spPr>
          <a:xfrm>
            <a:off x="1535502" y="6131552"/>
            <a:ext cx="17339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i="1"/>
              <a:t>Dunnes, Sports Direct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EB0E79-F424-A906-83CA-490E8F97F242}"/>
              </a:ext>
            </a:extLst>
          </p:cNvPr>
          <p:cNvSpPr txBox="1"/>
          <p:nvPr/>
        </p:nvSpPr>
        <p:spPr>
          <a:xfrm>
            <a:off x="5538157" y="6131551"/>
            <a:ext cx="920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400" i="1"/>
              <a:t>Halfords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C465D44-460C-24CC-8125-A456B1937E74}"/>
              </a:ext>
            </a:extLst>
          </p:cNvPr>
          <p:cNvSpPr txBox="1"/>
          <p:nvPr/>
        </p:nvSpPr>
        <p:spPr>
          <a:xfrm>
            <a:off x="8727055" y="6131550"/>
            <a:ext cx="9201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IE" sz="1400" i="1"/>
              <a:t>Decathlon</a:t>
            </a:r>
          </a:p>
        </p:txBody>
      </p:sp>
    </p:spTree>
    <p:extLst>
      <p:ext uri="{BB962C8B-B14F-4D97-AF65-F5344CB8AC3E}">
        <p14:creationId xmlns:p14="http://schemas.microsoft.com/office/powerpoint/2010/main" val="296288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RTS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B224A"/>
      </a:accent1>
      <a:accent2>
        <a:srgbClr val="F2B114"/>
      </a:accent2>
      <a:accent3>
        <a:srgbClr val="2C5CA8"/>
      </a:accent3>
      <a:accent4>
        <a:srgbClr val="009640"/>
      </a:accent4>
      <a:accent5>
        <a:srgbClr val="5ABACA"/>
      </a:accent5>
      <a:accent6>
        <a:srgbClr val="F3773F"/>
      </a:accent6>
      <a:hlink>
        <a:srgbClr val="F2B114"/>
      </a:hlink>
      <a:folHlink>
        <a:srgbClr val="AB224A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B4A3C8913257469F252164E45B3C3B" ma:contentTypeVersion="19" ma:contentTypeDescription="Create a new document." ma:contentTypeScope="" ma:versionID="102105008b69955e8fbf083ba6c0ff73">
  <xsd:schema xmlns:xsd="http://www.w3.org/2001/XMLSchema" xmlns:xs="http://www.w3.org/2001/XMLSchema" xmlns:p="http://schemas.microsoft.com/office/2006/metadata/properties" xmlns:ns2="0aaf39b2-761e-4ec4-a3f2-f05b003533bf" xmlns:ns3="22f52f18-6c46-4f50-9e48-b68a7a805c4a" targetNamespace="http://schemas.microsoft.com/office/2006/metadata/properties" ma:root="true" ma:fieldsID="9ee91c3226d441b97aa85a1fda8e220c" ns2:_="" ns3:_="">
    <xsd:import namespace="0aaf39b2-761e-4ec4-a3f2-f05b003533bf"/>
    <xsd:import namespace="22f52f18-6c46-4f50-9e48-b68a7a805c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f39b2-761e-4ec4-a3f2-f05b003533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f583520-766a-4920-abd9-348155ef2e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52f18-6c46-4f50-9e48-b68a7a805c4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dbfb6e-94ec-43bb-9718-931a043b5d3f}" ma:internalName="TaxCatchAll" ma:showField="CatchAllData" ma:web="22f52f18-6c46-4f50-9e48-b68a7a805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aaf39b2-761e-4ec4-a3f2-f05b003533bf">
      <Terms xmlns="http://schemas.microsoft.com/office/infopath/2007/PartnerControls"/>
    </lcf76f155ced4ddcb4097134ff3c332f>
    <TaxCatchAll xmlns="22f52f18-6c46-4f50-9e48-b68a7a805c4a" xsi:nil="true"/>
  </documentManagement>
</p:properties>
</file>

<file path=customXml/itemProps1.xml><?xml version="1.0" encoding="utf-8"?>
<ds:datastoreItem xmlns:ds="http://schemas.openxmlformats.org/officeDocument/2006/customXml" ds:itemID="{46B92AD4-C212-451F-B747-61C93ADB38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2F9DB7-2C61-4086-A851-EE356B919D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af39b2-761e-4ec4-a3f2-f05b003533bf"/>
    <ds:schemaRef ds:uri="22f52f18-6c46-4f50-9e48-b68a7a805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AB48FB-4EF9-4E50-BA71-94BED5A9069B}">
  <ds:schemaRefs>
    <ds:schemaRef ds:uri="http://schemas.microsoft.com/office/2006/metadata/properties"/>
    <ds:schemaRef ds:uri="http://schemas.microsoft.com/office/infopath/2007/PartnerControls"/>
    <ds:schemaRef ds:uri="0aaf39b2-761e-4ec4-a3f2-f05b003533bf"/>
    <ds:schemaRef ds:uri="22f52f18-6c46-4f50-9e48-b68a7a805c4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444</Words>
  <Application>Microsoft Office PowerPoint</Application>
  <PresentationFormat>A4 Paper (210x297 mm)</PresentationFormat>
  <Paragraphs>85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Amatic SC</vt:lpstr>
      <vt:lpstr>Arial</vt:lpstr>
      <vt:lpstr>Calibri</vt:lpstr>
      <vt:lpstr>Century Gothic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Mhodhscoil</dc:title>
  <dc:creator>Fiona Barry</dc:creator>
  <cp:lastModifiedBy>Lara Fagan</cp:lastModifiedBy>
  <cp:revision>7</cp:revision>
  <dcterms:created xsi:type="dcterms:W3CDTF">2021-07-15T22:20:09Z</dcterms:created>
  <dcterms:modified xsi:type="dcterms:W3CDTF">2024-08-27T09:17:08Z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0x0101005DB4A3C8913257469F252164E45B3C3B</vt:lpwstr>
  </property>
  <property fmtid="{D5CDD505-2E9C-101B-9397-08002B2CF9AE}" pid="3" name="MediaServiceImageTags">
    <vt:lpwstr/>
  </property>
</Properties>
</file>