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29"/>
  </p:notesMasterIdLst>
  <p:sldIdLst>
    <p:sldId id="257" r:id="rId2"/>
    <p:sldId id="312" r:id="rId3"/>
    <p:sldId id="340" r:id="rId4"/>
    <p:sldId id="326" r:id="rId5"/>
    <p:sldId id="320" r:id="rId6"/>
    <p:sldId id="278" r:id="rId7"/>
    <p:sldId id="341" r:id="rId8"/>
    <p:sldId id="338" r:id="rId9"/>
    <p:sldId id="342" r:id="rId10"/>
    <p:sldId id="343" r:id="rId11"/>
    <p:sldId id="319" r:id="rId12"/>
    <p:sldId id="323" r:id="rId13"/>
    <p:sldId id="324" r:id="rId14"/>
    <p:sldId id="325" r:id="rId15"/>
    <p:sldId id="327" r:id="rId16"/>
    <p:sldId id="285" r:id="rId17"/>
    <p:sldId id="306" r:id="rId18"/>
    <p:sldId id="301" r:id="rId19"/>
    <p:sldId id="330" r:id="rId20"/>
    <p:sldId id="303" r:id="rId21"/>
    <p:sldId id="331" r:id="rId22"/>
    <p:sldId id="308" r:id="rId23"/>
    <p:sldId id="339" r:id="rId24"/>
    <p:sldId id="332" r:id="rId25"/>
    <p:sldId id="336" r:id="rId26"/>
    <p:sldId id="344" r:id="rId27"/>
    <p:sldId id="294"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40A147-A157-ADB2-83F4-BBB9C24BA40B}" name="keer Xu" initials="kX" userId="S::keerxu@iherservices.onmicrosoft.com::97263730-0990-4352-aa11-ad4620f335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FF00"/>
    <a:srgbClr val="FF9933"/>
    <a:srgbClr val="66FF33"/>
    <a:srgbClr val="E46716"/>
    <a:srgbClr val="70AD47"/>
    <a:srgbClr val="4DC58D"/>
    <a:srgbClr val="87C53C"/>
    <a:srgbClr val="FFFFF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685" autoAdjust="0"/>
  </p:normalViewPr>
  <p:slideViewPr>
    <p:cSldViewPr>
      <p:cViewPr varScale="1">
        <p:scale>
          <a:sx n="102" d="100"/>
          <a:sy n="102" d="100"/>
        </p:scale>
        <p:origin x="1884" y="72"/>
      </p:cViewPr>
      <p:guideLst>
        <p:guide orient="horz" pos="2160"/>
        <p:guide pos="2880"/>
      </p:guideLst>
    </p:cSldViewPr>
  </p:slideViewPr>
  <p:notesTextViewPr>
    <p:cViewPr>
      <p:scale>
        <a:sx n="100" d="100"/>
        <a:sy n="100" d="100"/>
      </p:scale>
      <p:origin x="0" y="0"/>
    </p:cViewPr>
  </p:notesTextViewPr>
  <p:sorterViewPr>
    <p:cViewPr>
      <p:scale>
        <a:sx n="180" d="100"/>
        <a:sy n="180" d="100"/>
      </p:scale>
      <p:origin x="0" y="-6426"/>
    </p:cViewPr>
  </p:sorterViewPr>
  <p:notesViewPr>
    <p:cSldViewPr>
      <p:cViewPr varScale="1">
        <p:scale>
          <a:sx n="88" d="100"/>
          <a:sy n="88" d="100"/>
        </p:scale>
        <p:origin x="-3870"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iherserver\IHER\200%20Projects%20and%20studies\SEAI%20SEC\015_Ashbourne\Baseline%20Model\03_EMP%20Model_Ashbourne%20(Keer)_ResMod%20aded.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iherserver\IHER\200%20Projects%20and%20studies\SEAI%20SEC\015_Ashbourne\Baseline%20Model\03_EMP%20Model_Ashbourne%20(Keer)_ResMod%20aded.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iherserver\IHER\200%20Projects%20and%20studies\SEAI%20SEC\015_Ashbourne\Baseline%20Model\03_EMP%20Model_Ashbourne%20(Keer)_ResMod%20aded.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oleObject" Target="file:///\\iherserver\IHER\200%20Projects%20and%20studies\SEAI%20SEC\015_Ashbourne\Baseline%20Model\03_EMP%20Model_Ashbourne%20(Keer)_ResMod%20ade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iherserver\IHER\200%20Projects%20and%20studies\SEAI%20SEC\015_Ashbourne\Baseline%20Model\03_EMP%20Model_Ashbourne%20(Keer)_ResMod%20aded.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BD25-4FCC-8B2A-68D497339BFD}"/>
              </c:ext>
            </c:extLst>
          </c:dPt>
          <c:dPt>
            <c:idx val="1"/>
            <c:invertIfNegative val="0"/>
            <c:bubble3D val="0"/>
            <c:spPr>
              <a:solidFill>
                <a:srgbClr val="FFC000"/>
              </a:solidFill>
              <a:ln>
                <a:noFill/>
              </a:ln>
              <a:effectLst/>
            </c:spPr>
            <c:extLst>
              <c:ext xmlns:c16="http://schemas.microsoft.com/office/drawing/2014/chart" uri="{C3380CC4-5D6E-409C-BE32-E72D297353CC}">
                <c16:uniqueId val="{00000002-BD25-4FCC-8B2A-68D497339BFD}"/>
              </c:ext>
            </c:extLst>
          </c:dPt>
          <c:dPt>
            <c:idx val="2"/>
            <c:invertIfNegative val="0"/>
            <c:bubble3D val="0"/>
            <c:spPr>
              <a:solidFill>
                <a:srgbClr val="FFFF00"/>
              </a:solidFill>
              <a:ln>
                <a:noFill/>
              </a:ln>
              <a:effectLst/>
            </c:spPr>
            <c:extLst>
              <c:ext xmlns:c16="http://schemas.microsoft.com/office/drawing/2014/chart" uri="{C3380CC4-5D6E-409C-BE32-E72D297353CC}">
                <c16:uniqueId val="{00000003-BD25-4FCC-8B2A-68D497339BFD}"/>
              </c:ext>
            </c:extLst>
          </c:dPt>
          <c:dPt>
            <c:idx val="3"/>
            <c:invertIfNegative val="0"/>
            <c:bubble3D val="0"/>
            <c:spPr>
              <a:solidFill>
                <a:srgbClr val="00FF00"/>
              </a:solidFill>
              <a:ln>
                <a:noFill/>
              </a:ln>
              <a:effectLst/>
            </c:spPr>
            <c:extLst>
              <c:ext xmlns:c16="http://schemas.microsoft.com/office/drawing/2014/chart" uri="{C3380CC4-5D6E-409C-BE32-E72D297353CC}">
                <c16:uniqueId val="{00000004-BD25-4FCC-8B2A-68D497339BFD}"/>
              </c:ext>
            </c:extLst>
          </c:dPt>
          <c:dPt>
            <c:idx val="4"/>
            <c:invertIfNegative val="0"/>
            <c:bubble3D val="0"/>
            <c:spPr>
              <a:solidFill>
                <a:srgbClr val="009900"/>
              </a:solidFill>
              <a:ln>
                <a:noFill/>
              </a:ln>
              <a:effectLst/>
            </c:spPr>
            <c:extLst>
              <c:ext xmlns:c16="http://schemas.microsoft.com/office/drawing/2014/chart" uri="{C3380CC4-5D6E-409C-BE32-E72D297353CC}">
                <c16:uniqueId val="{00000005-BD25-4FCC-8B2A-68D497339BFD}"/>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'Stock by Heat Gen'!$I$11:$I$15</c:f>
              <c:strCache>
                <c:ptCount val="5"/>
                <c:pt idx="0">
                  <c:v>HLI&gt;3</c:v>
                </c:pt>
                <c:pt idx="1">
                  <c:v>HLI=2.6-3</c:v>
                </c:pt>
                <c:pt idx="2">
                  <c:v>HLI=2.3-2.6</c:v>
                </c:pt>
                <c:pt idx="3">
                  <c:v>HLI=2-2.3</c:v>
                </c:pt>
                <c:pt idx="4">
                  <c:v>HLI&lt;2</c:v>
                </c:pt>
              </c:strCache>
            </c:strRef>
          </c:cat>
          <c:val>
            <c:numRef>
              <c:f>'Stock by Heat Gen'!$J$11:$J$15</c:f>
              <c:numCache>
                <c:formatCode>General</c:formatCode>
                <c:ptCount val="5"/>
                <c:pt idx="0">
                  <c:v>247</c:v>
                </c:pt>
                <c:pt idx="1">
                  <c:v>143</c:v>
                </c:pt>
                <c:pt idx="2">
                  <c:v>160</c:v>
                </c:pt>
                <c:pt idx="3">
                  <c:v>167</c:v>
                </c:pt>
                <c:pt idx="4">
                  <c:v>89</c:v>
                </c:pt>
              </c:numCache>
            </c:numRef>
          </c:val>
          <c:extLst>
            <c:ext xmlns:c16="http://schemas.microsoft.com/office/drawing/2014/chart" uri="{C3380CC4-5D6E-409C-BE32-E72D297353CC}">
              <c16:uniqueId val="{00000000-BD25-4FCC-8B2A-68D497339BFD}"/>
            </c:ext>
          </c:extLst>
        </c:ser>
        <c:dLbls>
          <c:dLblPos val="inEnd"/>
          <c:showLegendKey val="0"/>
          <c:showVal val="1"/>
          <c:showCatName val="0"/>
          <c:showSerName val="0"/>
          <c:showPercent val="0"/>
          <c:showBubbleSize val="0"/>
        </c:dLbls>
        <c:gapWidth val="219"/>
        <c:overlap val="-27"/>
        <c:axId val="1793639904"/>
        <c:axId val="1793651904"/>
      </c:barChart>
      <c:catAx>
        <c:axId val="1793639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93651904"/>
        <c:crosses val="autoZero"/>
        <c:auto val="1"/>
        <c:lblAlgn val="ctr"/>
        <c:lblOffset val="100"/>
        <c:noMultiLvlLbl val="0"/>
      </c:catAx>
      <c:valAx>
        <c:axId val="1793651904"/>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93639904"/>
        <c:crosses val="autoZero"/>
        <c:crossBetween val="between"/>
      </c:valAx>
      <c:spPr>
        <a:solidFill>
          <a:schemeClr val="bg1"/>
        </a:solidFill>
        <a:ln w="190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b="1">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solidFill>
            <a:ln>
              <a:noFill/>
            </a:ln>
            <a:effectLst/>
          </c:spPr>
          <c:invertIfNegative val="0"/>
          <c:dPt>
            <c:idx val="1"/>
            <c:invertIfNegative val="0"/>
            <c:bubble3D val="0"/>
            <c:spPr>
              <a:solidFill>
                <a:srgbClr val="FF9933"/>
              </a:solidFill>
              <a:ln>
                <a:noFill/>
              </a:ln>
              <a:effectLst/>
            </c:spPr>
            <c:extLst>
              <c:ext xmlns:c16="http://schemas.microsoft.com/office/drawing/2014/chart" uri="{C3380CC4-5D6E-409C-BE32-E72D297353CC}">
                <c16:uniqueId val="{00000001-1BC9-49D7-B1F3-279D9EB8C85D}"/>
              </c:ext>
            </c:extLst>
          </c:dPt>
          <c:dPt>
            <c:idx val="2"/>
            <c:invertIfNegative val="0"/>
            <c:bubble3D val="0"/>
            <c:spPr>
              <a:solidFill>
                <a:srgbClr val="FFFF00"/>
              </a:solidFill>
              <a:ln>
                <a:noFill/>
              </a:ln>
              <a:effectLst/>
            </c:spPr>
            <c:extLst>
              <c:ext xmlns:c16="http://schemas.microsoft.com/office/drawing/2014/chart" uri="{C3380CC4-5D6E-409C-BE32-E72D297353CC}">
                <c16:uniqueId val="{00000002-1BC9-49D7-B1F3-279D9EB8C85D}"/>
              </c:ext>
            </c:extLst>
          </c:dPt>
          <c:dPt>
            <c:idx val="3"/>
            <c:invertIfNegative val="0"/>
            <c:bubble3D val="0"/>
            <c:spPr>
              <a:solidFill>
                <a:srgbClr val="00FF00"/>
              </a:solidFill>
              <a:ln>
                <a:noFill/>
              </a:ln>
              <a:effectLst/>
            </c:spPr>
            <c:extLst>
              <c:ext xmlns:c16="http://schemas.microsoft.com/office/drawing/2014/chart" uri="{C3380CC4-5D6E-409C-BE32-E72D297353CC}">
                <c16:uniqueId val="{00000003-1BC9-49D7-B1F3-279D9EB8C85D}"/>
              </c:ext>
            </c:extLst>
          </c:dPt>
          <c:dPt>
            <c:idx val="4"/>
            <c:invertIfNegative val="0"/>
            <c:bubble3D val="0"/>
            <c:spPr>
              <a:solidFill>
                <a:srgbClr val="009900"/>
              </a:solidFill>
              <a:ln>
                <a:noFill/>
              </a:ln>
              <a:effectLst/>
            </c:spPr>
            <c:extLst>
              <c:ext xmlns:c16="http://schemas.microsoft.com/office/drawing/2014/chart" uri="{C3380CC4-5D6E-409C-BE32-E72D297353CC}">
                <c16:uniqueId val="{00000004-1BC9-49D7-B1F3-279D9EB8C85D}"/>
              </c:ext>
            </c:extLst>
          </c:dPt>
          <c:dLbls>
            <c:dLbl>
              <c:idx val="0"/>
              <c:layout>
                <c:manualLayout>
                  <c:x val="-2.6722311347163174E-17"/>
                  <c:y val="1.012533695086510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BC9-49D7-B1F3-279D9EB8C85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'Stock by Heat Gen'!$I$28:$I$32</c:f>
              <c:strCache>
                <c:ptCount val="5"/>
                <c:pt idx="0">
                  <c:v>HLI&gt;3</c:v>
                </c:pt>
                <c:pt idx="1">
                  <c:v>HLI=2.6-3</c:v>
                </c:pt>
                <c:pt idx="2">
                  <c:v>HLI=2.3-2.6</c:v>
                </c:pt>
                <c:pt idx="3">
                  <c:v>HLI=2-2.3</c:v>
                </c:pt>
                <c:pt idx="4">
                  <c:v>HLI&lt;2</c:v>
                </c:pt>
              </c:strCache>
            </c:strRef>
          </c:cat>
          <c:val>
            <c:numRef>
              <c:f>'Stock by Heat Gen'!$J$28:$J$32</c:f>
              <c:numCache>
                <c:formatCode>General</c:formatCode>
                <c:ptCount val="5"/>
                <c:pt idx="0">
                  <c:v>73</c:v>
                </c:pt>
                <c:pt idx="1">
                  <c:v>33</c:v>
                </c:pt>
                <c:pt idx="2">
                  <c:v>122</c:v>
                </c:pt>
                <c:pt idx="3">
                  <c:v>308</c:v>
                </c:pt>
                <c:pt idx="4">
                  <c:v>1616</c:v>
                </c:pt>
              </c:numCache>
            </c:numRef>
          </c:val>
          <c:extLst>
            <c:ext xmlns:c16="http://schemas.microsoft.com/office/drawing/2014/chart" uri="{C3380CC4-5D6E-409C-BE32-E72D297353CC}">
              <c16:uniqueId val="{00000000-1BC9-49D7-B1F3-279D9EB8C85D}"/>
            </c:ext>
          </c:extLst>
        </c:ser>
        <c:dLbls>
          <c:dLblPos val="inEnd"/>
          <c:showLegendKey val="0"/>
          <c:showVal val="1"/>
          <c:showCatName val="0"/>
          <c:showSerName val="0"/>
          <c:showPercent val="0"/>
          <c:showBubbleSize val="0"/>
        </c:dLbls>
        <c:gapWidth val="219"/>
        <c:overlap val="-27"/>
        <c:axId val="1461722303"/>
        <c:axId val="1461715583"/>
      </c:barChart>
      <c:catAx>
        <c:axId val="14617223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461715583"/>
        <c:crosses val="autoZero"/>
        <c:auto val="1"/>
        <c:lblAlgn val="ctr"/>
        <c:lblOffset val="100"/>
        <c:noMultiLvlLbl val="0"/>
      </c:catAx>
      <c:valAx>
        <c:axId val="14617155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461722303"/>
        <c:crosses val="autoZero"/>
        <c:crossBetween val="between"/>
        <c:majorUnit val="300"/>
      </c:valAx>
      <c:spPr>
        <a:solidFill>
          <a:schemeClr val="lt1"/>
        </a:solidFill>
        <a:ln w="12700" cap="flat" cmpd="sng" algn="ctr">
          <a:solidFill>
            <a:schemeClr val="dk1"/>
          </a:solidFill>
          <a:prstDash val="solid"/>
          <a:miter lim="800000"/>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23481248517405"/>
          <c:y val="0.1496854296267727"/>
          <c:w val="0.67921520014079872"/>
          <c:h val="0.75273245592164695"/>
        </c:manualLayout>
      </c:layout>
      <c:doughnutChart>
        <c:varyColors val="1"/>
        <c:ser>
          <c:idx val="0"/>
          <c:order val="0"/>
          <c:spPr>
            <a:solidFill>
              <a:srgbClr val="FFC000"/>
            </a:solidFill>
          </c:spPr>
          <c:dPt>
            <c:idx val="0"/>
            <c:bubble3D val="0"/>
            <c:spPr>
              <a:solidFill>
                <a:srgbClr val="0070C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06B-493E-8B8A-8BFB2CC994DE}"/>
              </c:ext>
            </c:extLst>
          </c:dPt>
          <c:dPt>
            <c:idx val="1"/>
            <c:bubble3D val="0"/>
            <c:spPr>
              <a:solidFill>
                <a:srgbClr val="FFC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06B-493E-8B8A-8BFB2CC994DE}"/>
              </c:ext>
            </c:extLst>
          </c:dPt>
          <c:dPt>
            <c:idx val="2"/>
            <c:bubble3D val="0"/>
            <c:spPr>
              <a:solidFill>
                <a:srgbClr val="00B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D06B-493E-8B8A-8BFB2CC994DE}"/>
              </c:ext>
            </c:extLst>
          </c:dPt>
          <c:dLbls>
            <c:dLbl>
              <c:idx val="0"/>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70100013008578"/>
                      <c:h val="0.17408070382894916"/>
                    </c:manualLayout>
                  </c15:layout>
                </c:ext>
                <c:ext xmlns:c16="http://schemas.microsoft.com/office/drawing/2014/chart" uri="{C3380CC4-5D6E-409C-BE32-E72D297353CC}">
                  <c16:uniqueId val="{00000001-D06B-493E-8B8A-8BFB2CC994DE}"/>
                </c:ext>
              </c:extLst>
            </c:dLbl>
            <c:dLbl>
              <c:idx val="1"/>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5208619330746921"/>
                      <c:h val="0.2119614421899132"/>
                    </c:manualLayout>
                  </c15:layout>
                </c:ext>
                <c:ext xmlns:c16="http://schemas.microsoft.com/office/drawing/2014/chart" uri="{C3380CC4-5D6E-409C-BE32-E72D297353CC}">
                  <c16:uniqueId val="{00000003-D06B-493E-8B8A-8BFB2CC994DE}"/>
                </c:ext>
              </c:extLst>
            </c:dLbl>
            <c:dLbl>
              <c:idx val="2"/>
              <c:layout>
                <c:manualLayout>
                  <c:x val="-0.11273080660835764"/>
                  <c:y val="-0.13139465581452309"/>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8608189282462143"/>
                      <c:h val="0.19131278983741121"/>
                    </c:manualLayout>
                  </c15:layout>
                </c:ext>
                <c:ext xmlns:c16="http://schemas.microsoft.com/office/drawing/2014/chart" uri="{C3380CC4-5D6E-409C-BE32-E72D297353CC}">
                  <c16:uniqueId val="{00000005-D06B-493E-8B8A-8BFB2CC994DE}"/>
                </c:ext>
              </c:extLst>
            </c:dLbl>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Summary!$B$94:$B$96</c:f>
              <c:strCache>
                <c:ptCount val="3"/>
                <c:pt idx="0">
                  <c:v>Residential</c:v>
                </c:pt>
                <c:pt idx="1">
                  <c:v>Non-residential</c:v>
                </c:pt>
                <c:pt idx="2">
                  <c:v>Transport</c:v>
                </c:pt>
              </c:strCache>
            </c:strRef>
          </c:cat>
          <c:val>
            <c:numRef>
              <c:f>Summary!$F$94:$F$96</c:f>
              <c:numCache>
                <c:formatCode>0%</c:formatCode>
                <c:ptCount val="3"/>
                <c:pt idx="0">
                  <c:v>0.31434656211454265</c:v>
                </c:pt>
                <c:pt idx="1">
                  <c:v>0.4134260138886961</c:v>
                </c:pt>
                <c:pt idx="2">
                  <c:v>0.27222742399676131</c:v>
                </c:pt>
              </c:numCache>
            </c:numRef>
          </c:val>
          <c:extLst>
            <c:ext xmlns:c16="http://schemas.microsoft.com/office/drawing/2014/chart" uri="{C3380CC4-5D6E-409C-BE32-E72D297353CC}">
              <c16:uniqueId val="{00000006-D06B-493E-8B8A-8BFB2CC994DE}"/>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FFC000"/>
            </a:solidFill>
          </c:spPr>
          <c:dPt>
            <c:idx val="0"/>
            <c:bubble3D val="0"/>
            <c:spPr>
              <a:solidFill>
                <a:srgbClr val="0070C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353-4421-9372-C1C30EAB314D}"/>
              </c:ext>
            </c:extLst>
          </c:dPt>
          <c:dPt>
            <c:idx val="1"/>
            <c:bubble3D val="0"/>
            <c:spPr>
              <a:solidFill>
                <a:srgbClr val="FFC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353-4421-9372-C1C30EAB314D}"/>
              </c:ext>
            </c:extLst>
          </c:dPt>
          <c:dPt>
            <c:idx val="2"/>
            <c:bubble3D val="0"/>
            <c:spPr>
              <a:solidFill>
                <a:srgbClr val="00B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3353-4421-9372-C1C30EAB314D}"/>
              </c:ext>
            </c:extLst>
          </c:dPt>
          <c:dLbls>
            <c:dLbl>
              <c:idx val="0"/>
              <c:layout>
                <c:manualLayout>
                  <c:x val="6.8768069764222964E-2"/>
                  <c:y val="-5.1206278491440119E-2"/>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1834224687608609"/>
                      <c:h val="0.1958486626508042"/>
                    </c:manualLayout>
                  </c15:layout>
                </c:ext>
                <c:ext xmlns:c16="http://schemas.microsoft.com/office/drawing/2014/chart" uri="{C3380CC4-5D6E-409C-BE32-E72D297353CC}">
                  <c16:uniqueId val="{00000001-3353-4421-9372-C1C30EAB314D}"/>
                </c:ext>
              </c:extLst>
            </c:dLbl>
            <c:dLbl>
              <c:idx val="1"/>
              <c:layout>
                <c:manualLayout>
                  <c:x val="-1.0822510822510822E-2"/>
                  <c:y val="2.7556954934781396E-2"/>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42708763677267614"/>
                      <c:h val="0.19163350151254469"/>
                    </c:manualLayout>
                  </c15:layout>
                </c:ext>
                <c:ext xmlns:c16="http://schemas.microsoft.com/office/drawing/2014/chart" uri="{C3380CC4-5D6E-409C-BE32-E72D297353CC}">
                  <c16:uniqueId val="{00000003-3353-4421-9372-C1C30EAB314D}"/>
                </c:ext>
              </c:extLst>
            </c:dLbl>
            <c:dLbl>
              <c:idx val="2"/>
              <c:layout>
                <c:manualLayout>
                  <c:x val="-0.12986995943688859"/>
                  <c:y val="-5.7233675633776612E-2"/>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8365920169069769"/>
                      <c:h val="0.17131312645754759"/>
                    </c:manualLayout>
                  </c15:layout>
                </c:ext>
                <c:ext xmlns:c16="http://schemas.microsoft.com/office/drawing/2014/chart" uri="{C3380CC4-5D6E-409C-BE32-E72D297353CC}">
                  <c16:uniqueId val="{00000005-3353-4421-9372-C1C30EAB314D}"/>
                </c:ext>
              </c:extLst>
            </c:dLbl>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Summary!$B$94:$B$96</c:f>
              <c:strCache>
                <c:ptCount val="3"/>
                <c:pt idx="0">
                  <c:v>Residential</c:v>
                </c:pt>
                <c:pt idx="1">
                  <c:v>Non-residential</c:v>
                </c:pt>
                <c:pt idx="2">
                  <c:v>Transport</c:v>
                </c:pt>
              </c:strCache>
            </c:strRef>
          </c:cat>
          <c:val>
            <c:numRef>
              <c:f>Summary!$G$94:$G$96</c:f>
              <c:numCache>
                <c:formatCode>0%</c:formatCode>
                <c:ptCount val="3"/>
                <c:pt idx="0">
                  <c:v>0.30238814766554434</c:v>
                </c:pt>
                <c:pt idx="1">
                  <c:v>0.42110338258934049</c:v>
                </c:pt>
                <c:pt idx="2">
                  <c:v>0.27650846974511523</c:v>
                </c:pt>
              </c:numCache>
            </c:numRef>
          </c:val>
          <c:extLst>
            <c:ext xmlns:c16="http://schemas.microsoft.com/office/drawing/2014/chart" uri="{C3380CC4-5D6E-409C-BE32-E72D297353CC}">
              <c16:uniqueId val="{00000006-3353-4421-9372-C1C30EAB314D}"/>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82445154417059"/>
          <c:y val="0.14837238554255602"/>
          <c:w val="0.66705613565553346"/>
          <c:h val="0.75003918169859696"/>
        </c:manualLayout>
      </c:layout>
      <c:doughnutChart>
        <c:varyColors val="1"/>
        <c:ser>
          <c:idx val="0"/>
          <c:order val="0"/>
          <c:dPt>
            <c:idx val="0"/>
            <c:bubble3D val="0"/>
            <c:spPr>
              <a:solidFill>
                <a:srgbClr val="0070C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A64-4372-9742-00295DB25675}"/>
              </c:ext>
            </c:extLst>
          </c:dPt>
          <c:dPt>
            <c:idx val="1"/>
            <c:bubble3D val="0"/>
            <c:spPr>
              <a:solidFill>
                <a:srgbClr val="FFC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A64-4372-9742-00295DB25675}"/>
              </c:ext>
            </c:extLst>
          </c:dPt>
          <c:dPt>
            <c:idx val="2"/>
            <c:bubble3D val="0"/>
            <c:spPr>
              <a:solidFill>
                <a:srgbClr val="00B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A64-4372-9742-00295DB25675}"/>
              </c:ext>
            </c:extLst>
          </c:dPt>
          <c:dLbls>
            <c:dLbl>
              <c:idx val="0"/>
              <c:layout>
                <c:manualLayout>
                  <c:x val="4.6639482267346745E-2"/>
                  <c:y val="-0.14526832430926356"/>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ln>
                        <a:noFill/>
                      </a:ln>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7785897092623429"/>
                      <c:h val="0.16278120403685356"/>
                    </c:manualLayout>
                  </c15:layout>
                </c:ext>
                <c:ext xmlns:c16="http://schemas.microsoft.com/office/drawing/2014/chart" uri="{C3380CC4-5D6E-409C-BE32-E72D297353CC}">
                  <c16:uniqueId val="{00000001-0A64-4372-9742-00295DB25675}"/>
                </c:ext>
              </c:extLst>
            </c:dLbl>
            <c:dLbl>
              <c:idx val="1"/>
              <c:layout>
                <c:manualLayout>
                  <c:x val="-0.15484623817929849"/>
                  <c:y val="7.0977144678924242E-2"/>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ln>
                        <a:noFill/>
                      </a:ln>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5378904282659773"/>
                      <c:h val="0.18643288476428022"/>
                    </c:manualLayout>
                  </c15:layout>
                </c:ext>
                <c:ext xmlns:c16="http://schemas.microsoft.com/office/drawing/2014/chart" uri="{C3380CC4-5D6E-409C-BE32-E72D297353CC}">
                  <c16:uniqueId val="{00000003-0A64-4372-9742-00295DB25675}"/>
                </c:ext>
              </c:extLst>
            </c:dLbl>
            <c:dLbl>
              <c:idx val="2"/>
              <c:layout>
                <c:manualLayout>
                  <c:x val="-8.3014309773983469E-2"/>
                  <c:y val="-0.14274326847156465"/>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ln>
                        <a:noFill/>
                      </a:ln>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7271459986444613"/>
                      <c:h val="0.19016588857145703"/>
                    </c:manualLayout>
                  </c15:layout>
                </c:ext>
                <c:ext xmlns:c16="http://schemas.microsoft.com/office/drawing/2014/chart" uri="{C3380CC4-5D6E-409C-BE32-E72D297353CC}">
                  <c16:uniqueId val="{00000005-0A64-4372-9742-00295DB25675}"/>
                </c:ext>
              </c:extLst>
            </c:dLbl>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ln>
                      <a:noFill/>
                    </a:ln>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Summary!$B$94:$B$96</c:f>
              <c:strCache>
                <c:ptCount val="3"/>
                <c:pt idx="0">
                  <c:v>Residential</c:v>
                </c:pt>
                <c:pt idx="1">
                  <c:v>Non-residential</c:v>
                </c:pt>
                <c:pt idx="2">
                  <c:v>Transport</c:v>
                </c:pt>
              </c:strCache>
            </c:strRef>
          </c:cat>
          <c:val>
            <c:numRef>
              <c:f>Summary!$E$94:$E$96</c:f>
              <c:numCache>
                <c:formatCode>"€"#,##0_);[Red]\("€"#,##0\)</c:formatCode>
                <c:ptCount val="3"/>
                <c:pt idx="0">
                  <c:v>22404800</c:v>
                </c:pt>
                <c:pt idx="1">
                  <c:v>17873113</c:v>
                </c:pt>
                <c:pt idx="2" formatCode="&quot;€&quot;#,##0">
                  <c:v>19396695.86337956</c:v>
                </c:pt>
              </c:numCache>
            </c:numRef>
          </c:val>
          <c:extLst>
            <c:ext xmlns:c16="http://schemas.microsoft.com/office/drawing/2014/chart" uri="{C3380CC4-5D6E-409C-BE32-E72D297353CC}">
              <c16:uniqueId val="{00000006-0A64-4372-9742-00295DB25675}"/>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34315667667523E-2"/>
          <c:y val="0.13818062199499595"/>
          <c:w val="0.88276388660846927"/>
          <c:h val="0.75720198611315703"/>
        </c:manualLayout>
      </c:layout>
      <c:scatterChart>
        <c:scatterStyle val="smoothMarker"/>
        <c:varyColors val="0"/>
        <c:ser>
          <c:idx val="0"/>
          <c:order val="0"/>
          <c:tx>
            <c:strRef>
              <c:f>Sheet3!$B$2</c:f>
              <c:strCache>
                <c:ptCount val="1"/>
                <c:pt idx="0">
                  <c:v>Oil </c:v>
                </c:pt>
              </c:strCache>
            </c:strRef>
          </c:tx>
          <c:spPr>
            <a:ln w="28575" cap="rnd">
              <a:solidFill>
                <a:srgbClr val="0070C0"/>
              </a:solidFill>
              <a:round/>
            </a:ln>
            <a:effectLst/>
          </c:spPr>
          <c:marker>
            <c:symbol val="none"/>
          </c:marker>
          <c:xVal>
            <c:numRef>
              <c:f>Sheet3!$C$1:$L$1</c:f>
              <c:numCache>
                <c:formatCode>General</c:formatCode>
                <c:ptCount val="10"/>
                <c:pt idx="0">
                  <c:v>2023</c:v>
                </c:pt>
                <c:pt idx="1">
                  <c:v>2024</c:v>
                </c:pt>
                <c:pt idx="2">
                  <c:v>2025</c:v>
                </c:pt>
                <c:pt idx="3">
                  <c:v>2026</c:v>
                </c:pt>
                <c:pt idx="4">
                  <c:v>2027</c:v>
                </c:pt>
                <c:pt idx="5">
                  <c:v>2028</c:v>
                </c:pt>
                <c:pt idx="6">
                  <c:v>2029</c:v>
                </c:pt>
                <c:pt idx="7">
                  <c:v>2030</c:v>
                </c:pt>
                <c:pt idx="8">
                  <c:v>2031</c:v>
                </c:pt>
                <c:pt idx="9">
                  <c:v>2032</c:v>
                </c:pt>
              </c:numCache>
            </c:numRef>
          </c:xVal>
          <c:yVal>
            <c:numRef>
              <c:f>Sheet3!$C$2:$L$2</c:f>
              <c:numCache>
                <c:formatCode>General</c:formatCode>
                <c:ptCount val="10"/>
                <c:pt idx="0">
                  <c:v>0.27200000000000002</c:v>
                </c:pt>
                <c:pt idx="1">
                  <c:v>0.27200000000000002</c:v>
                </c:pt>
                <c:pt idx="2">
                  <c:v>0.27200000000000002</c:v>
                </c:pt>
                <c:pt idx="3">
                  <c:v>0.27200000000000002</c:v>
                </c:pt>
                <c:pt idx="4">
                  <c:v>0.27200000000000002</c:v>
                </c:pt>
                <c:pt idx="5">
                  <c:v>0.27200000000000002</c:v>
                </c:pt>
                <c:pt idx="6">
                  <c:v>0.27200000000000002</c:v>
                </c:pt>
                <c:pt idx="7">
                  <c:v>0.27200000000000002</c:v>
                </c:pt>
                <c:pt idx="8">
                  <c:v>0.27200000000000002</c:v>
                </c:pt>
                <c:pt idx="9">
                  <c:v>0.27200000000000002</c:v>
                </c:pt>
              </c:numCache>
            </c:numRef>
          </c:yVal>
          <c:smooth val="1"/>
          <c:extLst>
            <c:ext xmlns:c16="http://schemas.microsoft.com/office/drawing/2014/chart" uri="{C3380CC4-5D6E-409C-BE32-E72D297353CC}">
              <c16:uniqueId val="{00000000-DA86-4464-9701-9658A297F750}"/>
            </c:ext>
          </c:extLst>
        </c:ser>
        <c:ser>
          <c:idx val="1"/>
          <c:order val="1"/>
          <c:tx>
            <c:strRef>
              <c:f>Sheet3!$B$3</c:f>
              <c:strCache>
                <c:ptCount val="1"/>
                <c:pt idx="0">
                  <c:v>Gas</c:v>
                </c:pt>
              </c:strCache>
            </c:strRef>
          </c:tx>
          <c:spPr>
            <a:ln w="28575" cap="rnd">
              <a:solidFill>
                <a:srgbClr val="00B050"/>
              </a:solidFill>
              <a:round/>
            </a:ln>
            <a:effectLst/>
          </c:spPr>
          <c:marker>
            <c:symbol val="none"/>
          </c:marker>
          <c:xVal>
            <c:numRef>
              <c:f>Sheet3!$C$1:$L$1</c:f>
              <c:numCache>
                <c:formatCode>General</c:formatCode>
                <c:ptCount val="10"/>
                <c:pt idx="0">
                  <c:v>2023</c:v>
                </c:pt>
                <c:pt idx="1">
                  <c:v>2024</c:v>
                </c:pt>
                <c:pt idx="2">
                  <c:v>2025</c:v>
                </c:pt>
                <c:pt idx="3">
                  <c:v>2026</c:v>
                </c:pt>
                <c:pt idx="4">
                  <c:v>2027</c:v>
                </c:pt>
                <c:pt idx="5">
                  <c:v>2028</c:v>
                </c:pt>
                <c:pt idx="6">
                  <c:v>2029</c:v>
                </c:pt>
                <c:pt idx="7">
                  <c:v>2030</c:v>
                </c:pt>
                <c:pt idx="8">
                  <c:v>2031</c:v>
                </c:pt>
                <c:pt idx="9">
                  <c:v>2032</c:v>
                </c:pt>
              </c:numCache>
            </c:numRef>
          </c:xVal>
          <c:yVal>
            <c:numRef>
              <c:f>Sheet3!$C$3:$L$3</c:f>
              <c:numCache>
                <c:formatCode>General</c:formatCode>
                <c:ptCount val="10"/>
                <c:pt idx="0">
                  <c:v>0.20300000000000001</c:v>
                </c:pt>
                <c:pt idx="1">
                  <c:v>0.20300000000000001</c:v>
                </c:pt>
                <c:pt idx="2">
                  <c:v>0.20300000000000001</c:v>
                </c:pt>
                <c:pt idx="3">
                  <c:v>0.20300000000000001</c:v>
                </c:pt>
                <c:pt idx="4">
                  <c:v>0.20300000000000001</c:v>
                </c:pt>
                <c:pt idx="5">
                  <c:v>0.20300000000000001</c:v>
                </c:pt>
                <c:pt idx="6">
                  <c:v>0.20300000000000001</c:v>
                </c:pt>
                <c:pt idx="7">
                  <c:v>0.20300000000000001</c:v>
                </c:pt>
                <c:pt idx="8">
                  <c:v>0.20300000000000001</c:v>
                </c:pt>
                <c:pt idx="9">
                  <c:v>0.20300000000000001</c:v>
                </c:pt>
              </c:numCache>
            </c:numRef>
          </c:yVal>
          <c:smooth val="1"/>
          <c:extLst>
            <c:ext xmlns:c16="http://schemas.microsoft.com/office/drawing/2014/chart" uri="{C3380CC4-5D6E-409C-BE32-E72D297353CC}">
              <c16:uniqueId val="{00000001-DA86-4464-9701-9658A297F750}"/>
            </c:ext>
          </c:extLst>
        </c:ser>
        <c:ser>
          <c:idx val="2"/>
          <c:order val="2"/>
          <c:tx>
            <c:strRef>
              <c:f>Sheet3!$B$4</c:f>
              <c:strCache>
                <c:ptCount val="1"/>
                <c:pt idx="0">
                  <c:v>Electricity</c:v>
                </c:pt>
              </c:strCache>
            </c:strRef>
          </c:tx>
          <c:spPr>
            <a:ln w="28575" cap="rnd">
              <a:solidFill>
                <a:srgbClr val="FF0000"/>
              </a:solidFill>
              <a:round/>
            </a:ln>
            <a:effectLst/>
          </c:spPr>
          <c:marker>
            <c:symbol val="none"/>
          </c:marker>
          <c:xVal>
            <c:numRef>
              <c:f>Sheet3!$C$1:$L$1</c:f>
              <c:numCache>
                <c:formatCode>General</c:formatCode>
                <c:ptCount val="10"/>
                <c:pt idx="0">
                  <c:v>2023</c:v>
                </c:pt>
                <c:pt idx="1">
                  <c:v>2024</c:v>
                </c:pt>
                <c:pt idx="2">
                  <c:v>2025</c:v>
                </c:pt>
                <c:pt idx="3">
                  <c:v>2026</c:v>
                </c:pt>
                <c:pt idx="4">
                  <c:v>2027</c:v>
                </c:pt>
                <c:pt idx="5">
                  <c:v>2028</c:v>
                </c:pt>
                <c:pt idx="6">
                  <c:v>2029</c:v>
                </c:pt>
                <c:pt idx="7">
                  <c:v>2030</c:v>
                </c:pt>
                <c:pt idx="8">
                  <c:v>2031</c:v>
                </c:pt>
                <c:pt idx="9">
                  <c:v>2032</c:v>
                </c:pt>
              </c:numCache>
            </c:numRef>
          </c:xVal>
          <c:yVal>
            <c:numRef>
              <c:f>Sheet3!$C$4:$L$4</c:f>
              <c:numCache>
                <c:formatCode>General</c:formatCode>
                <c:ptCount val="10"/>
                <c:pt idx="0">
                  <c:v>0.224</c:v>
                </c:pt>
                <c:pt idx="1">
                  <c:v>0.20899999999999999</c:v>
                </c:pt>
                <c:pt idx="2">
                  <c:v>0.19400000000000001</c:v>
                </c:pt>
                <c:pt idx="3">
                  <c:v>0.17899999999999999</c:v>
                </c:pt>
                <c:pt idx="4">
                  <c:v>0.16300000000000001</c:v>
                </c:pt>
                <c:pt idx="5">
                  <c:v>0.14799999999999999</c:v>
                </c:pt>
                <c:pt idx="6">
                  <c:v>0.13300000000000001</c:v>
                </c:pt>
                <c:pt idx="7">
                  <c:v>0.11799999999999999</c:v>
                </c:pt>
                <c:pt idx="8">
                  <c:v>0.10299999999999999</c:v>
                </c:pt>
                <c:pt idx="9">
                  <c:v>8.7999999999999995E-2</c:v>
                </c:pt>
              </c:numCache>
            </c:numRef>
          </c:yVal>
          <c:smooth val="1"/>
          <c:extLst>
            <c:ext xmlns:c16="http://schemas.microsoft.com/office/drawing/2014/chart" uri="{C3380CC4-5D6E-409C-BE32-E72D297353CC}">
              <c16:uniqueId val="{00000002-DA86-4464-9701-9658A297F750}"/>
            </c:ext>
          </c:extLst>
        </c:ser>
        <c:dLbls>
          <c:showLegendKey val="0"/>
          <c:showVal val="0"/>
          <c:showCatName val="0"/>
          <c:showSerName val="0"/>
          <c:showPercent val="0"/>
          <c:showBubbleSize val="0"/>
        </c:dLbls>
        <c:axId val="118983296"/>
        <c:axId val="1221516768"/>
      </c:scatterChart>
      <c:valAx>
        <c:axId val="118983296"/>
        <c:scaling>
          <c:orientation val="minMax"/>
          <c:max val="2032"/>
          <c:min val="2023"/>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21516768"/>
        <c:crosses val="autoZero"/>
        <c:crossBetween val="midCat"/>
      </c:valAx>
      <c:valAx>
        <c:axId val="1221516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189832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tx1"/>
      </a:solidFill>
    </a:ln>
    <a:effectLst/>
  </c:spPr>
  <c:txPr>
    <a:bodyPr/>
    <a:lstStyle/>
    <a:p>
      <a:pPr>
        <a:defRPr sz="16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a:solidFill>
                  <a:sysClr val="windowText" lastClr="000000"/>
                </a:solidFill>
              </a:rPr>
              <a:t>Adjusted Total Primary Energy (GWh/m2/year)</a:t>
            </a:r>
          </a:p>
        </c:rich>
      </c:tx>
      <c:layout>
        <c:manualLayout>
          <c:xMode val="edge"/>
          <c:yMode val="edge"/>
          <c:x val="6.409667541557305E-3"/>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spPr>
            <a:ln w="28575" cap="rnd">
              <a:solidFill>
                <a:schemeClr val="accent2"/>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'Energy 2033 Model'!$D$50:$N$50</c:f>
              <c:numCache>
                <c:formatCode>General</c:formatCode>
                <c:ptCount val="11"/>
                <c:pt idx="0">
                  <c:v>2023</c:v>
                </c:pt>
                <c:pt idx="1">
                  <c:v>2024</c:v>
                </c:pt>
                <c:pt idx="2">
                  <c:v>2025</c:v>
                </c:pt>
                <c:pt idx="3">
                  <c:v>2026</c:v>
                </c:pt>
                <c:pt idx="4">
                  <c:v>2027</c:v>
                </c:pt>
                <c:pt idx="5">
                  <c:v>2028</c:v>
                </c:pt>
                <c:pt idx="6">
                  <c:v>2029</c:v>
                </c:pt>
                <c:pt idx="7">
                  <c:v>2030</c:v>
                </c:pt>
                <c:pt idx="8">
                  <c:v>2031</c:v>
                </c:pt>
                <c:pt idx="9">
                  <c:v>2032</c:v>
                </c:pt>
                <c:pt idx="10">
                  <c:v>2033</c:v>
                </c:pt>
              </c:numCache>
            </c:numRef>
          </c:cat>
          <c:val>
            <c:numRef>
              <c:f>'Energy 2033 Model'!$D$25:$N$25</c:f>
              <c:numCache>
                <c:formatCode>0.00</c:formatCode>
                <c:ptCount val="11"/>
                <c:pt idx="0">
                  <c:v>105.4391998</c:v>
                </c:pt>
                <c:pt idx="1">
                  <c:v>101.29645308631962</c:v>
                </c:pt>
                <c:pt idx="2">
                  <c:v>97.277240561266439</c:v>
                </c:pt>
                <c:pt idx="3">
                  <c:v>93.378277955980863</c:v>
                </c:pt>
                <c:pt idx="4">
                  <c:v>89.596362958682207</c:v>
                </c:pt>
                <c:pt idx="5">
                  <c:v>85.928373250093117</c:v>
                </c:pt>
                <c:pt idx="6">
                  <c:v>82.371264584664104</c:v>
                </c:pt>
                <c:pt idx="7">
                  <c:v>78.922068916552206</c:v>
                </c:pt>
                <c:pt idx="8">
                  <c:v>75.577892569330928</c:v>
                </c:pt>
                <c:pt idx="9">
                  <c:v>72.335914448431893</c:v>
                </c:pt>
                <c:pt idx="10">
                  <c:v>69.193384295341076</c:v>
                </c:pt>
              </c:numCache>
            </c:numRef>
          </c:val>
          <c:smooth val="0"/>
          <c:extLst>
            <c:ext xmlns:c16="http://schemas.microsoft.com/office/drawing/2014/chart" uri="{C3380CC4-5D6E-409C-BE32-E72D297353CC}">
              <c16:uniqueId val="{00000000-F2C0-4CCC-B45F-1D228DEBE767}"/>
            </c:ext>
          </c:extLst>
        </c:ser>
        <c:dLbls>
          <c:dLblPos val="t"/>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marker val="1"/>
        <c:smooth val="0"/>
        <c:axId val="92967791"/>
        <c:axId val="92969231"/>
      </c:lineChart>
      <c:catAx>
        <c:axId val="92967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9231"/>
        <c:crosses val="autoZero"/>
        <c:auto val="1"/>
        <c:lblAlgn val="ctr"/>
        <c:lblOffset val="100"/>
        <c:noMultiLvlLbl val="0"/>
      </c:catAx>
      <c:valAx>
        <c:axId val="929692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a:solidFill>
                  <a:sysClr val="windowText" lastClr="000000"/>
                </a:solidFill>
              </a:rPr>
              <a:t>Adjusted Total Primary Energy (GWh/m2/year)</a:t>
            </a:r>
          </a:p>
        </c:rich>
      </c:tx>
      <c:layout>
        <c:manualLayout>
          <c:xMode val="edge"/>
          <c:yMode val="edge"/>
          <c:x val="6.409667541557305E-3"/>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'Energy 2033 Model'!$D$50:$N$50</c:f>
              <c:numCache>
                <c:formatCode>General</c:formatCode>
                <c:ptCount val="11"/>
                <c:pt idx="0">
                  <c:v>2023</c:v>
                </c:pt>
                <c:pt idx="1">
                  <c:v>2024</c:v>
                </c:pt>
                <c:pt idx="2">
                  <c:v>2025</c:v>
                </c:pt>
                <c:pt idx="3">
                  <c:v>2026</c:v>
                </c:pt>
                <c:pt idx="4">
                  <c:v>2027</c:v>
                </c:pt>
                <c:pt idx="5">
                  <c:v>2028</c:v>
                </c:pt>
                <c:pt idx="6">
                  <c:v>2029</c:v>
                </c:pt>
                <c:pt idx="7">
                  <c:v>2030</c:v>
                </c:pt>
                <c:pt idx="8">
                  <c:v>2031</c:v>
                </c:pt>
                <c:pt idx="9">
                  <c:v>2032</c:v>
                </c:pt>
                <c:pt idx="10">
                  <c:v>2033</c:v>
                </c:pt>
              </c:numCache>
            </c:numRef>
          </c:cat>
          <c:val>
            <c:numRef>
              <c:f>'Energy 2033 Model'!$D$34:$N$34</c:f>
              <c:numCache>
                <c:formatCode>0.00</c:formatCode>
                <c:ptCount val="11"/>
                <c:pt idx="0">
                  <c:v>146.83380957908017</c:v>
                </c:pt>
                <c:pt idx="1">
                  <c:v>142.42879529170776</c:v>
                </c:pt>
                <c:pt idx="2">
                  <c:v>138.15593143295652</c:v>
                </c:pt>
                <c:pt idx="3">
                  <c:v>134.01125348996783</c:v>
                </c:pt>
                <c:pt idx="4">
                  <c:v>129.99091588526878</c:v>
                </c:pt>
                <c:pt idx="5">
                  <c:v>126.09118840871072</c:v>
                </c:pt>
                <c:pt idx="6">
                  <c:v>122.3084527564494</c:v>
                </c:pt>
                <c:pt idx="7">
                  <c:v>118.63919917375591</c:v>
                </c:pt>
                <c:pt idx="8">
                  <c:v>115.08002319854324</c:v>
                </c:pt>
                <c:pt idx="9">
                  <c:v>111.62762250258693</c:v>
                </c:pt>
                <c:pt idx="10">
                  <c:v>108.27879382750933</c:v>
                </c:pt>
              </c:numCache>
            </c:numRef>
          </c:val>
          <c:smooth val="0"/>
          <c:extLst>
            <c:ext xmlns:c16="http://schemas.microsoft.com/office/drawing/2014/chart" uri="{C3380CC4-5D6E-409C-BE32-E72D297353CC}">
              <c16:uniqueId val="{00000000-8531-46DC-98F6-2E6BEBEA225D}"/>
            </c:ext>
          </c:extLst>
        </c:ser>
        <c:dLbls>
          <c:dLblPos val="t"/>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marker val="1"/>
        <c:smooth val="0"/>
        <c:axId val="92967791"/>
        <c:axId val="92969231"/>
      </c:lineChart>
      <c:catAx>
        <c:axId val="92967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9231"/>
        <c:crosses val="autoZero"/>
        <c:auto val="1"/>
        <c:lblAlgn val="ctr"/>
        <c:lblOffset val="100"/>
        <c:noMultiLvlLbl val="0"/>
      </c:catAx>
      <c:valAx>
        <c:axId val="929692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a:solidFill>
                  <a:sysClr val="windowText" lastClr="000000"/>
                </a:solidFill>
              </a:rPr>
              <a:t>Adjusted Total Primary Energy (GWh/m2/year)</a:t>
            </a:r>
          </a:p>
        </c:rich>
      </c:tx>
      <c:layout>
        <c:manualLayout>
          <c:xMode val="edge"/>
          <c:yMode val="edge"/>
          <c:x val="6.409667541557305E-3"/>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'Energy 2033 Model'!$D$50:$N$50</c:f>
              <c:numCache>
                <c:formatCode>General</c:formatCode>
                <c:ptCount val="11"/>
                <c:pt idx="0">
                  <c:v>2023</c:v>
                </c:pt>
                <c:pt idx="1">
                  <c:v>2024</c:v>
                </c:pt>
                <c:pt idx="2">
                  <c:v>2025</c:v>
                </c:pt>
                <c:pt idx="3">
                  <c:v>2026</c:v>
                </c:pt>
                <c:pt idx="4">
                  <c:v>2027</c:v>
                </c:pt>
                <c:pt idx="5">
                  <c:v>2028</c:v>
                </c:pt>
                <c:pt idx="6">
                  <c:v>2029</c:v>
                </c:pt>
                <c:pt idx="7">
                  <c:v>2030</c:v>
                </c:pt>
                <c:pt idx="8">
                  <c:v>2031</c:v>
                </c:pt>
                <c:pt idx="9">
                  <c:v>2032</c:v>
                </c:pt>
                <c:pt idx="10">
                  <c:v>2033</c:v>
                </c:pt>
              </c:numCache>
            </c:numRef>
          </c:cat>
          <c:val>
            <c:numRef>
              <c:f>'Energy 2033 Model'!$D$44:$N$44</c:f>
              <c:numCache>
                <c:formatCode>0.00</c:formatCode>
                <c:ptCount val="11"/>
                <c:pt idx="0">
                  <c:v>96.415259701561084</c:v>
                </c:pt>
                <c:pt idx="1">
                  <c:v>92.799687462752544</c:v>
                </c:pt>
                <c:pt idx="2">
                  <c:v>89.319699182899328</c:v>
                </c:pt>
                <c:pt idx="3">
                  <c:v>85.97021046354061</c:v>
                </c:pt>
                <c:pt idx="4">
                  <c:v>82.746327571157849</c:v>
                </c:pt>
                <c:pt idx="5">
                  <c:v>79.643340287239425</c:v>
                </c:pt>
                <c:pt idx="6">
                  <c:v>76.65671502646795</c:v>
                </c:pt>
                <c:pt idx="7">
                  <c:v>73.78208821297541</c:v>
                </c:pt>
                <c:pt idx="8">
                  <c:v>71.015259904988838</c:v>
                </c:pt>
                <c:pt idx="9">
                  <c:v>68.352187658551756</c:v>
                </c:pt>
                <c:pt idx="10">
                  <c:v>65.788980621356075</c:v>
                </c:pt>
              </c:numCache>
            </c:numRef>
          </c:val>
          <c:smooth val="0"/>
          <c:extLst>
            <c:ext xmlns:c16="http://schemas.microsoft.com/office/drawing/2014/chart" uri="{C3380CC4-5D6E-409C-BE32-E72D297353CC}">
              <c16:uniqueId val="{00000000-BE21-4037-858A-2592AA0455B3}"/>
            </c:ext>
          </c:extLst>
        </c:ser>
        <c:dLbls>
          <c:dLblPos val="t"/>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marker val="1"/>
        <c:smooth val="0"/>
        <c:axId val="92967791"/>
        <c:axId val="92969231"/>
      </c:lineChart>
      <c:catAx>
        <c:axId val="92967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9231"/>
        <c:crosses val="autoZero"/>
        <c:auto val="1"/>
        <c:lblAlgn val="ctr"/>
        <c:lblOffset val="100"/>
        <c:noMultiLvlLbl val="0"/>
      </c:catAx>
      <c:valAx>
        <c:axId val="929692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6B329F-C4D3-420B-939C-B6404A73FF50}"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GB"/>
        </a:p>
      </dgm:t>
    </dgm:pt>
    <dgm:pt modelId="{765B18E2-AE1C-4245-91C9-28E8CC23781F}">
      <dgm:prSet phldrT="[Text]" custT="1"/>
      <dgm:spPr>
        <a:solidFill>
          <a:srgbClr val="5B9BD5"/>
        </a:solidFill>
      </dgm:spPr>
      <dgm:t>
        <a:bodyPr/>
        <a:lstStyle/>
        <a:p>
          <a:r>
            <a:rPr lang="en-US" sz="2000" b="1" dirty="0">
              <a:latin typeface="Times New Roman" panose="02020603050405020304" pitchFamily="18" charset="0"/>
              <a:cs typeface="Times New Roman" panose="02020603050405020304" pitchFamily="18" charset="0"/>
            </a:rPr>
            <a:t>Baseline Study</a:t>
          </a:r>
          <a:endParaRPr lang="en-GB" sz="2000" b="1" dirty="0">
            <a:latin typeface="Times New Roman" panose="02020603050405020304" pitchFamily="18" charset="0"/>
            <a:cs typeface="Times New Roman" panose="02020603050405020304" pitchFamily="18" charset="0"/>
          </a:endParaRPr>
        </a:p>
      </dgm:t>
    </dgm:pt>
    <dgm:pt modelId="{2AB413AC-5A60-484E-B68E-4D9FF013BA44}" type="parTrans" cxnId="{E01249A8-83FD-4AA0-B387-36FF02AA80A1}">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4FD594A1-4115-44B5-8A47-7D80B0D71116}" type="sibTrans" cxnId="{E01249A8-83FD-4AA0-B387-36FF02AA80A1}">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201C7C69-BB36-47CC-BE4F-6EE7D93EE68F}">
      <dgm:prSet phldrT="[Text]" custT="1"/>
      <dgm:spPr/>
      <dgm:t>
        <a:bodyPr/>
        <a:lstStyle/>
        <a:p>
          <a:r>
            <a:rPr lang="en-US" sz="2000" dirty="0">
              <a:latin typeface="Times New Roman" panose="02020603050405020304" pitchFamily="18" charset="0"/>
              <a:cs typeface="Times New Roman" panose="02020603050405020304" pitchFamily="18" charset="0"/>
            </a:rPr>
            <a:t>current energy demand across residential, commercial, public buildings and transport</a:t>
          </a:r>
          <a:endParaRPr lang="en-GB" sz="2000" dirty="0">
            <a:latin typeface="Times New Roman" panose="02020603050405020304" pitchFamily="18" charset="0"/>
            <a:cs typeface="Times New Roman" panose="02020603050405020304" pitchFamily="18" charset="0"/>
          </a:endParaRPr>
        </a:p>
      </dgm:t>
    </dgm:pt>
    <dgm:pt modelId="{DA8FBAA8-878B-47D3-99BD-E26105E933DA}" type="parTrans" cxnId="{2EB6574F-0A3E-4AC1-9F85-B3B9D003A5A0}">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F74018F8-947D-4270-8915-F538BB16340A}" type="sibTrans" cxnId="{2EB6574F-0A3E-4AC1-9F85-B3B9D003A5A0}">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034E80BD-3E0B-4A1B-B96D-5063F8314F1D}">
      <dgm:prSet phldrT="[Text]" custT="1"/>
      <dgm:spPr>
        <a:solidFill>
          <a:srgbClr val="4DC58D"/>
        </a:solidFill>
      </dgm:spPr>
      <dgm:t>
        <a:bodyPr/>
        <a:lstStyle/>
        <a:p>
          <a:r>
            <a:rPr lang="en-US" sz="2000" b="1" dirty="0">
              <a:latin typeface="Times New Roman" panose="02020603050405020304" pitchFamily="18" charset="0"/>
              <a:cs typeface="Times New Roman" panose="02020603050405020304" pitchFamily="18" charset="0"/>
            </a:rPr>
            <a:t>Energy Audits</a:t>
          </a:r>
          <a:endParaRPr lang="en-GB" sz="2000" b="1" dirty="0">
            <a:latin typeface="Times New Roman" panose="02020603050405020304" pitchFamily="18" charset="0"/>
            <a:cs typeface="Times New Roman" panose="02020603050405020304" pitchFamily="18" charset="0"/>
          </a:endParaRPr>
        </a:p>
      </dgm:t>
    </dgm:pt>
    <dgm:pt modelId="{A083A0C5-E136-473D-BC0C-5793A1F46003}" type="parTrans" cxnId="{F6C6E66B-E6D6-4446-B9BF-E36498D39C9B}">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7EA8F2CB-6CE1-46C4-A7AA-0B8F11B681CB}" type="sibTrans" cxnId="{F6C6E66B-E6D6-4446-B9BF-E36498D39C9B}">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ADF9B96F-A899-43DD-8287-0D449A73458D}">
      <dgm:prSet phldrT="[Text]" custT="1"/>
      <dgm:spPr/>
      <dgm:t>
        <a:bodyPr/>
        <a:lstStyle/>
        <a:p>
          <a:r>
            <a:rPr lang="en-US" sz="2000" dirty="0">
              <a:solidFill>
                <a:schemeClr val="tx1"/>
              </a:solidFill>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public buildings and 7 house types</a:t>
          </a:r>
          <a:endParaRPr lang="en-GB" sz="2000" dirty="0">
            <a:latin typeface="Times New Roman" panose="02020603050405020304" pitchFamily="18" charset="0"/>
            <a:cs typeface="Times New Roman" panose="02020603050405020304" pitchFamily="18" charset="0"/>
          </a:endParaRPr>
        </a:p>
      </dgm:t>
    </dgm:pt>
    <dgm:pt modelId="{B4DA134E-CDFD-4CD7-9809-F3885AE6419C}" type="parTrans" cxnId="{FFCF3DA5-91C0-4607-AA99-D0AEB3F527D3}">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83541CBD-D5F9-4720-85FD-EAB58883C28F}" type="sibTrans" cxnId="{FFCF3DA5-91C0-4607-AA99-D0AEB3F527D3}">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D3B25B37-7736-4A6B-8259-8C141BD6B1CC}">
      <dgm:prSet phldrT="[Text]" custT="1"/>
      <dgm:spPr>
        <a:solidFill>
          <a:srgbClr val="FF9933"/>
        </a:solidFill>
        <a:ln>
          <a:solidFill>
            <a:srgbClr val="FF9933"/>
          </a:solidFill>
        </a:ln>
      </dgm:spPr>
      <dgm:t>
        <a:bodyPr/>
        <a:lstStyle/>
        <a:p>
          <a:r>
            <a:rPr lang="en-US" sz="2000" b="1" dirty="0">
              <a:latin typeface="Times New Roman" panose="02020603050405020304" pitchFamily="18" charset="0"/>
              <a:cs typeface="Times New Roman" panose="02020603050405020304" pitchFamily="18" charset="0"/>
            </a:rPr>
            <a:t>2030 EMP</a:t>
          </a:r>
          <a:endParaRPr lang="en-GB" sz="2000" b="1" dirty="0">
            <a:latin typeface="Times New Roman" panose="02020603050405020304" pitchFamily="18" charset="0"/>
            <a:cs typeface="Times New Roman" panose="02020603050405020304" pitchFamily="18" charset="0"/>
          </a:endParaRPr>
        </a:p>
      </dgm:t>
    </dgm:pt>
    <dgm:pt modelId="{4AC822A7-8518-4EEF-9D6C-8B727DEB160E}" type="parTrans" cxnId="{AF55D11A-B1A2-4557-A795-B122897248B4}">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E0FBB8FE-471C-4CED-A66A-08CE90780044}" type="sibTrans" cxnId="{AF55D11A-B1A2-4557-A795-B122897248B4}">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1C6638F1-96F2-44D8-83FB-5BB9D3551107}">
      <dgm:prSet phldrT="[Text]" custT="1"/>
      <dgm:spPr>
        <a:ln>
          <a:solidFill>
            <a:srgbClr val="FF9933"/>
          </a:solidFill>
        </a:ln>
      </dgm:spPr>
      <dgm:t>
        <a:bodyPr/>
        <a:lstStyle/>
        <a:p>
          <a:r>
            <a:rPr lang="en-US" sz="2000" b="0" dirty="0">
              <a:latin typeface="Times New Roman" panose="02020603050405020304" pitchFamily="18" charset="0"/>
              <a:cs typeface="Times New Roman" panose="02020603050405020304" pitchFamily="18" charset="0"/>
            </a:rPr>
            <a:t>Targets and Roadmap</a:t>
          </a:r>
          <a:endParaRPr lang="en-GB" sz="2000" b="0" dirty="0">
            <a:latin typeface="Times New Roman" panose="02020603050405020304" pitchFamily="18" charset="0"/>
            <a:cs typeface="Times New Roman" panose="02020603050405020304" pitchFamily="18" charset="0"/>
          </a:endParaRPr>
        </a:p>
      </dgm:t>
    </dgm:pt>
    <dgm:pt modelId="{A862353C-4848-40E9-8505-5141F3D5AEC4}" type="parTrans" cxnId="{542E4081-22BD-4BAA-B0E4-F1D01EE04CA4}">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6D802FBB-8AF2-446A-B04C-3FC99FF4681A}" type="sibTrans" cxnId="{542E4081-22BD-4BAA-B0E4-F1D01EE04CA4}">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02F44EAE-6A1B-4450-A718-EB9128D98AE6}" type="pres">
      <dgm:prSet presAssocID="{C86B329F-C4D3-420B-939C-B6404A73FF50}" presName="linear" presStyleCnt="0">
        <dgm:presLayoutVars>
          <dgm:dir/>
          <dgm:animLvl val="lvl"/>
          <dgm:resizeHandles val="exact"/>
        </dgm:presLayoutVars>
      </dgm:prSet>
      <dgm:spPr/>
    </dgm:pt>
    <dgm:pt modelId="{E58CB658-8DEE-42FA-9FC5-3E0284190430}" type="pres">
      <dgm:prSet presAssocID="{765B18E2-AE1C-4245-91C9-28E8CC23781F}" presName="parentLin" presStyleCnt="0"/>
      <dgm:spPr/>
    </dgm:pt>
    <dgm:pt modelId="{084EAE0D-D26C-407D-B1C7-E137BBE14CB7}" type="pres">
      <dgm:prSet presAssocID="{765B18E2-AE1C-4245-91C9-28E8CC23781F}" presName="parentLeftMargin" presStyleLbl="node1" presStyleIdx="0" presStyleCnt="3"/>
      <dgm:spPr/>
    </dgm:pt>
    <dgm:pt modelId="{066FA378-3AE9-4C4F-804F-0DF050D8260D}" type="pres">
      <dgm:prSet presAssocID="{765B18E2-AE1C-4245-91C9-28E8CC23781F}" presName="parentText" presStyleLbl="node1" presStyleIdx="0" presStyleCnt="3">
        <dgm:presLayoutVars>
          <dgm:chMax val="0"/>
          <dgm:bulletEnabled val="1"/>
        </dgm:presLayoutVars>
      </dgm:prSet>
      <dgm:spPr/>
    </dgm:pt>
    <dgm:pt modelId="{E748CF93-0152-43A0-90D7-1D6A088A2C63}" type="pres">
      <dgm:prSet presAssocID="{765B18E2-AE1C-4245-91C9-28E8CC23781F}" presName="negativeSpace" presStyleCnt="0"/>
      <dgm:spPr/>
    </dgm:pt>
    <dgm:pt modelId="{A0EB1674-7C34-42BF-9417-7DE36E6AF07E}" type="pres">
      <dgm:prSet presAssocID="{765B18E2-AE1C-4245-91C9-28E8CC23781F}" presName="childText" presStyleLbl="conFgAcc1" presStyleIdx="0" presStyleCnt="3">
        <dgm:presLayoutVars>
          <dgm:bulletEnabled val="1"/>
        </dgm:presLayoutVars>
      </dgm:prSet>
      <dgm:spPr/>
    </dgm:pt>
    <dgm:pt modelId="{C51AD315-C6C9-417A-BD3C-CAE84166FC92}" type="pres">
      <dgm:prSet presAssocID="{4FD594A1-4115-44B5-8A47-7D80B0D71116}" presName="spaceBetweenRectangles" presStyleCnt="0"/>
      <dgm:spPr/>
    </dgm:pt>
    <dgm:pt modelId="{276DD02C-A81A-4CEC-A4EA-275334979360}" type="pres">
      <dgm:prSet presAssocID="{034E80BD-3E0B-4A1B-B96D-5063F8314F1D}" presName="parentLin" presStyleCnt="0"/>
      <dgm:spPr/>
    </dgm:pt>
    <dgm:pt modelId="{09FDC68B-6B05-4489-BE66-40379C8F2073}" type="pres">
      <dgm:prSet presAssocID="{034E80BD-3E0B-4A1B-B96D-5063F8314F1D}" presName="parentLeftMargin" presStyleLbl="node1" presStyleIdx="0" presStyleCnt="3"/>
      <dgm:spPr/>
    </dgm:pt>
    <dgm:pt modelId="{0DA06050-8006-48EF-870B-9208933856BB}" type="pres">
      <dgm:prSet presAssocID="{034E80BD-3E0B-4A1B-B96D-5063F8314F1D}" presName="parentText" presStyleLbl="node1" presStyleIdx="1" presStyleCnt="3">
        <dgm:presLayoutVars>
          <dgm:chMax val="0"/>
          <dgm:bulletEnabled val="1"/>
        </dgm:presLayoutVars>
      </dgm:prSet>
      <dgm:spPr/>
    </dgm:pt>
    <dgm:pt modelId="{2E9DB407-3F73-4A4A-9385-72D290D6E25E}" type="pres">
      <dgm:prSet presAssocID="{034E80BD-3E0B-4A1B-B96D-5063F8314F1D}" presName="negativeSpace" presStyleCnt="0"/>
      <dgm:spPr/>
    </dgm:pt>
    <dgm:pt modelId="{235521E6-FF07-48E9-84D3-3E9CAA8F326D}" type="pres">
      <dgm:prSet presAssocID="{034E80BD-3E0B-4A1B-B96D-5063F8314F1D}" presName="childText" presStyleLbl="conFgAcc1" presStyleIdx="1" presStyleCnt="3">
        <dgm:presLayoutVars>
          <dgm:bulletEnabled val="1"/>
        </dgm:presLayoutVars>
      </dgm:prSet>
      <dgm:spPr/>
    </dgm:pt>
    <dgm:pt modelId="{370031C8-C5F7-4D09-BB17-B9207B122F1F}" type="pres">
      <dgm:prSet presAssocID="{7EA8F2CB-6CE1-46C4-A7AA-0B8F11B681CB}" presName="spaceBetweenRectangles" presStyleCnt="0"/>
      <dgm:spPr/>
    </dgm:pt>
    <dgm:pt modelId="{F51BFB81-9CD5-4FA7-B0B8-44FC88362978}" type="pres">
      <dgm:prSet presAssocID="{D3B25B37-7736-4A6B-8259-8C141BD6B1CC}" presName="parentLin" presStyleCnt="0"/>
      <dgm:spPr/>
    </dgm:pt>
    <dgm:pt modelId="{437A5962-4885-4C2B-BD94-68FDE7EAD8DF}" type="pres">
      <dgm:prSet presAssocID="{D3B25B37-7736-4A6B-8259-8C141BD6B1CC}" presName="parentLeftMargin" presStyleLbl="node1" presStyleIdx="1" presStyleCnt="3"/>
      <dgm:spPr/>
    </dgm:pt>
    <dgm:pt modelId="{04C687D0-BE91-4C5C-A4FA-957987B0A545}" type="pres">
      <dgm:prSet presAssocID="{D3B25B37-7736-4A6B-8259-8C141BD6B1CC}" presName="parentText" presStyleLbl="node1" presStyleIdx="2" presStyleCnt="3">
        <dgm:presLayoutVars>
          <dgm:chMax val="0"/>
          <dgm:bulletEnabled val="1"/>
        </dgm:presLayoutVars>
      </dgm:prSet>
      <dgm:spPr/>
    </dgm:pt>
    <dgm:pt modelId="{B2AD8E7C-E5A1-4076-83B5-3930A7450CC0}" type="pres">
      <dgm:prSet presAssocID="{D3B25B37-7736-4A6B-8259-8C141BD6B1CC}" presName="negativeSpace" presStyleCnt="0"/>
      <dgm:spPr/>
    </dgm:pt>
    <dgm:pt modelId="{0956564B-0082-4430-B25A-357FEBA2B16D}" type="pres">
      <dgm:prSet presAssocID="{D3B25B37-7736-4A6B-8259-8C141BD6B1CC}" presName="childText" presStyleLbl="conFgAcc1" presStyleIdx="2" presStyleCnt="3">
        <dgm:presLayoutVars>
          <dgm:bulletEnabled val="1"/>
        </dgm:presLayoutVars>
      </dgm:prSet>
      <dgm:spPr/>
    </dgm:pt>
  </dgm:ptLst>
  <dgm:cxnLst>
    <dgm:cxn modelId="{AF55D11A-B1A2-4557-A795-B122897248B4}" srcId="{C86B329F-C4D3-420B-939C-B6404A73FF50}" destId="{D3B25B37-7736-4A6B-8259-8C141BD6B1CC}" srcOrd="2" destOrd="0" parTransId="{4AC822A7-8518-4EEF-9D6C-8B727DEB160E}" sibTransId="{E0FBB8FE-471C-4CED-A66A-08CE90780044}"/>
    <dgm:cxn modelId="{70E0631B-4686-4F10-9212-9F742D84C558}" type="presOf" srcId="{034E80BD-3E0B-4A1B-B96D-5063F8314F1D}" destId="{09FDC68B-6B05-4489-BE66-40379C8F2073}" srcOrd="0" destOrd="0" presId="urn:microsoft.com/office/officeart/2005/8/layout/list1"/>
    <dgm:cxn modelId="{02F15C1D-9BDD-4466-A819-944204A47A28}" type="presOf" srcId="{201C7C69-BB36-47CC-BE4F-6EE7D93EE68F}" destId="{A0EB1674-7C34-42BF-9417-7DE36E6AF07E}" srcOrd="0" destOrd="0" presId="urn:microsoft.com/office/officeart/2005/8/layout/list1"/>
    <dgm:cxn modelId="{032FCE33-27E5-4D91-A0C9-9EFE95779C6A}" type="presOf" srcId="{765B18E2-AE1C-4245-91C9-28E8CC23781F}" destId="{084EAE0D-D26C-407D-B1C7-E137BBE14CB7}" srcOrd="0" destOrd="0" presId="urn:microsoft.com/office/officeart/2005/8/layout/list1"/>
    <dgm:cxn modelId="{C60B4734-D7C2-476C-B8B1-293FEC0F9898}" type="presOf" srcId="{034E80BD-3E0B-4A1B-B96D-5063F8314F1D}" destId="{0DA06050-8006-48EF-870B-9208933856BB}" srcOrd="1" destOrd="0" presId="urn:microsoft.com/office/officeart/2005/8/layout/list1"/>
    <dgm:cxn modelId="{05E0B73A-C6A0-4B23-B5F6-344F9AA9B67E}" type="presOf" srcId="{ADF9B96F-A899-43DD-8287-0D449A73458D}" destId="{235521E6-FF07-48E9-84D3-3E9CAA8F326D}" srcOrd="0" destOrd="0" presId="urn:microsoft.com/office/officeart/2005/8/layout/list1"/>
    <dgm:cxn modelId="{67967F5F-A36E-42B4-885D-560F3595EC3B}" type="presOf" srcId="{D3B25B37-7736-4A6B-8259-8C141BD6B1CC}" destId="{04C687D0-BE91-4C5C-A4FA-957987B0A545}" srcOrd="1" destOrd="0" presId="urn:microsoft.com/office/officeart/2005/8/layout/list1"/>
    <dgm:cxn modelId="{F60B0B46-F03F-4EA3-8999-243666BFDED0}" type="presOf" srcId="{C86B329F-C4D3-420B-939C-B6404A73FF50}" destId="{02F44EAE-6A1B-4450-A718-EB9128D98AE6}" srcOrd="0" destOrd="0" presId="urn:microsoft.com/office/officeart/2005/8/layout/list1"/>
    <dgm:cxn modelId="{F6C6E66B-E6D6-4446-B9BF-E36498D39C9B}" srcId="{C86B329F-C4D3-420B-939C-B6404A73FF50}" destId="{034E80BD-3E0B-4A1B-B96D-5063F8314F1D}" srcOrd="1" destOrd="0" parTransId="{A083A0C5-E136-473D-BC0C-5793A1F46003}" sibTransId="{7EA8F2CB-6CE1-46C4-A7AA-0B8F11B681CB}"/>
    <dgm:cxn modelId="{2EB6574F-0A3E-4AC1-9F85-B3B9D003A5A0}" srcId="{765B18E2-AE1C-4245-91C9-28E8CC23781F}" destId="{201C7C69-BB36-47CC-BE4F-6EE7D93EE68F}" srcOrd="0" destOrd="0" parTransId="{DA8FBAA8-878B-47D3-99BD-E26105E933DA}" sibTransId="{F74018F8-947D-4270-8915-F538BB16340A}"/>
    <dgm:cxn modelId="{4D38C74F-8328-4C1C-8DBE-362A592F3428}" type="presOf" srcId="{1C6638F1-96F2-44D8-83FB-5BB9D3551107}" destId="{0956564B-0082-4430-B25A-357FEBA2B16D}" srcOrd="0" destOrd="0" presId="urn:microsoft.com/office/officeart/2005/8/layout/list1"/>
    <dgm:cxn modelId="{37FCC67F-3D93-411A-9963-869A892FA4C1}" type="presOf" srcId="{D3B25B37-7736-4A6B-8259-8C141BD6B1CC}" destId="{437A5962-4885-4C2B-BD94-68FDE7EAD8DF}" srcOrd="0" destOrd="0" presId="urn:microsoft.com/office/officeart/2005/8/layout/list1"/>
    <dgm:cxn modelId="{542E4081-22BD-4BAA-B0E4-F1D01EE04CA4}" srcId="{D3B25B37-7736-4A6B-8259-8C141BD6B1CC}" destId="{1C6638F1-96F2-44D8-83FB-5BB9D3551107}" srcOrd="0" destOrd="0" parTransId="{A862353C-4848-40E9-8505-5141F3D5AEC4}" sibTransId="{6D802FBB-8AF2-446A-B04C-3FC99FF4681A}"/>
    <dgm:cxn modelId="{83EF1C9C-4ED1-4395-BAE4-B02619F4B470}" type="presOf" srcId="{765B18E2-AE1C-4245-91C9-28E8CC23781F}" destId="{066FA378-3AE9-4C4F-804F-0DF050D8260D}" srcOrd="1" destOrd="0" presId="urn:microsoft.com/office/officeart/2005/8/layout/list1"/>
    <dgm:cxn modelId="{FFCF3DA5-91C0-4607-AA99-D0AEB3F527D3}" srcId="{034E80BD-3E0B-4A1B-B96D-5063F8314F1D}" destId="{ADF9B96F-A899-43DD-8287-0D449A73458D}" srcOrd="0" destOrd="0" parTransId="{B4DA134E-CDFD-4CD7-9809-F3885AE6419C}" sibTransId="{83541CBD-D5F9-4720-85FD-EAB58883C28F}"/>
    <dgm:cxn modelId="{E01249A8-83FD-4AA0-B387-36FF02AA80A1}" srcId="{C86B329F-C4D3-420B-939C-B6404A73FF50}" destId="{765B18E2-AE1C-4245-91C9-28E8CC23781F}" srcOrd="0" destOrd="0" parTransId="{2AB413AC-5A60-484E-B68E-4D9FF013BA44}" sibTransId="{4FD594A1-4115-44B5-8A47-7D80B0D71116}"/>
    <dgm:cxn modelId="{20F676CF-FF66-4BA0-814C-270E7F8521CB}" type="presParOf" srcId="{02F44EAE-6A1B-4450-A718-EB9128D98AE6}" destId="{E58CB658-8DEE-42FA-9FC5-3E0284190430}" srcOrd="0" destOrd="0" presId="urn:microsoft.com/office/officeart/2005/8/layout/list1"/>
    <dgm:cxn modelId="{171DD085-4BE1-4BD0-8913-5FA477FB26B2}" type="presParOf" srcId="{E58CB658-8DEE-42FA-9FC5-3E0284190430}" destId="{084EAE0D-D26C-407D-B1C7-E137BBE14CB7}" srcOrd="0" destOrd="0" presId="urn:microsoft.com/office/officeart/2005/8/layout/list1"/>
    <dgm:cxn modelId="{431926EA-ECEB-4423-BCDF-9A43641D3B99}" type="presParOf" srcId="{E58CB658-8DEE-42FA-9FC5-3E0284190430}" destId="{066FA378-3AE9-4C4F-804F-0DF050D8260D}" srcOrd="1" destOrd="0" presId="urn:microsoft.com/office/officeart/2005/8/layout/list1"/>
    <dgm:cxn modelId="{DADF59AE-D192-4DE9-996F-1118D02B0E32}" type="presParOf" srcId="{02F44EAE-6A1B-4450-A718-EB9128D98AE6}" destId="{E748CF93-0152-43A0-90D7-1D6A088A2C63}" srcOrd="1" destOrd="0" presId="urn:microsoft.com/office/officeart/2005/8/layout/list1"/>
    <dgm:cxn modelId="{2B111F1E-5F6F-49C4-9D9C-23B974DE2384}" type="presParOf" srcId="{02F44EAE-6A1B-4450-A718-EB9128D98AE6}" destId="{A0EB1674-7C34-42BF-9417-7DE36E6AF07E}" srcOrd="2" destOrd="0" presId="urn:microsoft.com/office/officeart/2005/8/layout/list1"/>
    <dgm:cxn modelId="{452961E5-BAFD-4C73-86B3-672D5CE6A495}" type="presParOf" srcId="{02F44EAE-6A1B-4450-A718-EB9128D98AE6}" destId="{C51AD315-C6C9-417A-BD3C-CAE84166FC92}" srcOrd="3" destOrd="0" presId="urn:microsoft.com/office/officeart/2005/8/layout/list1"/>
    <dgm:cxn modelId="{9B9C734A-7E5C-4F12-A89D-7660ED8DF899}" type="presParOf" srcId="{02F44EAE-6A1B-4450-A718-EB9128D98AE6}" destId="{276DD02C-A81A-4CEC-A4EA-275334979360}" srcOrd="4" destOrd="0" presId="urn:microsoft.com/office/officeart/2005/8/layout/list1"/>
    <dgm:cxn modelId="{0299791C-C6C2-4ECA-B73C-2530B9BD49DE}" type="presParOf" srcId="{276DD02C-A81A-4CEC-A4EA-275334979360}" destId="{09FDC68B-6B05-4489-BE66-40379C8F2073}" srcOrd="0" destOrd="0" presId="urn:microsoft.com/office/officeart/2005/8/layout/list1"/>
    <dgm:cxn modelId="{37D32AB9-E99B-4B16-8122-E6E89840282C}" type="presParOf" srcId="{276DD02C-A81A-4CEC-A4EA-275334979360}" destId="{0DA06050-8006-48EF-870B-9208933856BB}" srcOrd="1" destOrd="0" presId="urn:microsoft.com/office/officeart/2005/8/layout/list1"/>
    <dgm:cxn modelId="{8B1B7346-5103-4FA6-B97F-0277D50E22D9}" type="presParOf" srcId="{02F44EAE-6A1B-4450-A718-EB9128D98AE6}" destId="{2E9DB407-3F73-4A4A-9385-72D290D6E25E}" srcOrd="5" destOrd="0" presId="urn:microsoft.com/office/officeart/2005/8/layout/list1"/>
    <dgm:cxn modelId="{F069AAF5-CC34-45ED-A847-5919EC734B1A}" type="presParOf" srcId="{02F44EAE-6A1B-4450-A718-EB9128D98AE6}" destId="{235521E6-FF07-48E9-84D3-3E9CAA8F326D}" srcOrd="6" destOrd="0" presId="urn:microsoft.com/office/officeart/2005/8/layout/list1"/>
    <dgm:cxn modelId="{3902BF16-D6F4-487E-81FE-DA12369DC721}" type="presParOf" srcId="{02F44EAE-6A1B-4450-A718-EB9128D98AE6}" destId="{370031C8-C5F7-4D09-BB17-B9207B122F1F}" srcOrd="7" destOrd="0" presId="urn:microsoft.com/office/officeart/2005/8/layout/list1"/>
    <dgm:cxn modelId="{35609BC9-D498-4BC7-A78C-04CE5076D7C7}" type="presParOf" srcId="{02F44EAE-6A1B-4450-A718-EB9128D98AE6}" destId="{F51BFB81-9CD5-4FA7-B0B8-44FC88362978}" srcOrd="8" destOrd="0" presId="urn:microsoft.com/office/officeart/2005/8/layout/list1"/>
    <dgm:cxn modelId="{6B1D0DB5-9D17-4F29-B0C3-7F95106A2112}" type="presParOf" srcId="{F51BFB81-9CD5-4FA7-B0B8-44FC88362978}" destId="{437A5962-4885-4C2B-BD94-68FDE7EAD8DF}" srcOrd="0" destOrd="0" presId="urn:microsoft.com/office/officeart/2005/8/layout/list1"/>
    <dgm:cxn modelId="{4D545506-38FA-490C-AA06-361DB8A30957}" type="presParOf" srcId="{F51BFB81-9CD5-4FA7-B0B8-44FC88362978}" destId="{04C687D0-BE91-4C5C-A4FA-957987B0A545}" srcOrd="1" destOrd="0" presId="urn:microsoft.com/office/officeart/2005/8/layout/list1"/>
    <dgm:cxn modelId="{907C7CFC-1A7F-4788-A930-97D350C61697}" type="presParOf" srcId="{02F44EAE-6A1B-4450-A718-EB9128D98AE6}" destId="{B2AD8E7C-E5A1-4076-83B5-3930A7450CC0}" srcOrd="9" destOrd="0" presId="urn:microsoft.com/office/officeart/2005/8/layout/list1"/>
    <dgm:cxn modelId="{23E3336C-B24A-458C-B19D-3FE7FF0FF692}" type="presParOf" srcId="{02F44EAE-6A1B-4450-A718-EB9128D98AE6}" destId="{0956564B-0082-4430-B25A-357FEBA2B16D}"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B1674-7C34-42BF-9417-7DE36E6AF07E}">
      <dsp:nvSpPr>
        <dsp:cNvPr id="0" name=""/>
        <dsp:cNvSpPr/>
      </dsp:nvSpPr>
      <dsp:spPr>
        <a:xfrm>
          <a:off x="0" y="371071"/>
          <a:ext cx="7344816" cy="1159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0039" tIns="479044" rIns="57003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current energy demand across residential, commercial, public buildings and transport</a:t>
          </a:r>
          <a:endParaRPr lang="en-GB" sz="2000" kern="1200" dirty="0">
            <a:latin typeface="Times New Roman" panose="02020603050405020304" pitchFamily="18" charset="0"/>
            <a:cs typeface="Times New Roman" panose="02020603050405020304" pitchFamily="18" charset="0"/>
          </a:endParaRPr>
        </a:p>
      </dsp:txBody>
      <dsp:txXfrm>
        <a:off x="0" y="371071"/>
        <a:ext cx="7344816" cy="1159200"/>
      </dsp:txXfrm>
    </dsp:sp>
    <dsp:sp modelId="{066FA378-3AE9-4C4F-804F-0DF050D8260D}">
      <dsp:nvSpPr>
        <dsp:cNvPr id="0" name=""/>
        <dsp:cNvSpPr/>
      </dsp:nvSpPr>
      <dsp:spPr>
        <a:xfrm>
          <a:off x="367240" y="31591"/>
          <a:ext cx="5141371" cy="678960"/>
        </a:xfrm>
        <a:prstGeom prst="roundRect">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32" tIns="0" rIns="194332"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Baseline Study</a:t>
          </a:r>
          <a:endParaRPr lang="en-GB" sz="2000" b="1" kern="1200" dirty="0">
            <a:latin typeface="Times New Roman" panose="02020603050405020304" pitchFamily="18" charset="0"/>
            <a:cs typeface="Times New Roman" panose="02020603050405020304" pitchFamily="18" charset="0"/>
          </a:endParaRPr>
        </a:p>
      </dsp:txBody>
      <dsp:txXfrm>
        <a:off x="400384" y="64735"/>
        <a:ext cx="5075083" cy="612672"/>
      </dsp:txXfrm>
    </dsp:sp>
    <dsp:sp modelId="{235521E6-FF07-48E9-84D3-3E9CAA8F326D}">
      <dsp:nvSpPr>
        <dsp:cNvPr id="0" name=""/>
        <dsp:cNvSpPr/>
      </dsp:nvSpPr>
      <dsp:spPr>
        <a:xfrm>
          <a:off x="0" y="1993951"/>
          <a:ext cx="7344816" cy="887512"/>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0039" tIns="479044" rIns="57003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Times New Roman" panose="02020603050405020304" pitchFamily="18" charset="0"/>
              <a:cs typeface="Times New Roman" panose="02020603050405020304" pitchFamily="18" charset="0"/>
            </a:rPr>
            <a:t>3</a:t>
          </a:r>
          <a:r>
            <a:rPr lang="en-US" sz="2000" kern="1200" dirty="0">
              <a:latin typeface="Times New Roman" panose="02020603050405020304" pitchFamily="18" charset="0"/>
              <a:cs typeface="Times New Roman" panose="02020603050405020304" pitchFamily="18" charset="0"/>
            </a:rPr>
            <a:t> public buildings and 7 house types</a:t>
          </a:r>
          <a:endParaRPr lang="en-GB" sz="2000" kern="1200" dirty="0">
            <a:latin typeface="Times New Roman" panose="02020603050405020304" pitchFamily="18" charset="0"/>
            <a:cs typeface="Times New Roman" panose="02020603050405020304" pitchFamily="18" charset="0"/>
          </a:endParaRPr>
        </a:p>
      </dsp:txBody>
      <dsp:txXfrm>
        <a:off x="0" y="1993951"/>
        <a:ext cx="7344816" cy="887512"/>
      </dsp:txXfrm>
    </dsp:sp>
    <dsp:sp modelId="{0DA06050-8006-48EF-870B-9208933856BB}">
      <dsp:nvSpPr>
        <dsp:cNvPr id="0" name=""/>
        <dsp:cNvSpPr/>
      </dsp:nvSpPr>
      <dsp:spPr>
        <a:xfrm>
          <a:off x="367240" y="1654471"/>
          <a:ext cx="5141371" cy="678960"/>
        </a:xfrm>
        <a:prstGeom prst="roundRect">
          <a:avLst/>
        </a:prstGeom>
        <a:solidFill>
          <a:srgbClr val="4DC5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32" tIns="0" rIns="194332"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Energy Audits</a:t>
          </a:r>
          <a:endParaRPr lang="en-GB" sz="2000" b="1" kern="1200" dirty="0">
            <a:latin typeface="Times New Roman" panose="02020603050405020304" pitchFamily="18" charset="0"/>
            <a:cs typeface="Times New Roman" panose="02020603050405020304" pitchFamily="18" charset="0"/>
          </a:endParaRPr>
        </a:p>
      </dsp:txBody>
      <dsp:txXfrm>
        <a:off x="400384" y="1687615"/>
        <a:ext cx="5075083" cy="612672"/>
      </dsp:txXfrm>
    </dsp:sp>
    <dsp:sp modelId="{0956564B-0082-4430-B25A-357FEBA2B16D}">
      <dsp:nvSpPr>
        <dsp:cNvPr id="0" name=""/>
        <dsp:cNvSpPr/>
      </dsp:nvSpPr>
      <dsp:spPr>
        <a:xfrm>
          <a:off x="0" y="3345144"/>
          <a:ext cx="7344816" cy="887512"/>
        </a:xfrm>
        <a:prstGeom prst="rect">
          <a:avLst/>
        </a:prstGeom>
        <a:solidFill>
          <a:schemeClr val="lt1">
            <a:alpha val="90000"/>
            <a:hueOff val="0"/>
            <a:satOff val="0"/>
            <a:lumOff val="0"/>
            <a:alphaOff val="0"/>
          </a:schemeClr>
        </a:solidFill>
        <a:ln w="12700" cap="flat" cmpd="sng" algn="ctr">
          <a:solidFill>
            <a:srgbClr val="FF993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0039" tIns="479044" rIns="570039"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latin typeface="Times New Roman" panose="02020603050405020304" pitchFamily="18" charset="0"/>
              <a:cs typeface="Times New Roman" panose="02020603050405020304" pitchFamily="18" charset="0"/>
            </a:rPr>
            <a:t>Targets and Roadmap</a:t>
          </a:r>
          <a:endParaRPr lang="en-GB" sz="2000" b="0" kern="1200" dirty="0">
            <a:latin typeface="Times New Roman" panose="02020603050405020304" pitchFamily="18" charset="0"/>
            <a:cs typeface="Times New Roman" panose="02020603050405020304" pitchFamily="18" charset="0"/>
          </a:endParaRPr>
        </a:p>
      </dsp:txBody>
      <dsp:txXfrm>
        <a:off x="0" y="3345144"/>
        <a:ext cx="7344816" cy="887512"/>
      </dsp:txXfrm>
    </dsp:sp>
    <dsp:sp modelId="{04C687D0-BE91-4C5C-A4FA-957987B0A545}">
      <dsp:nvSpPr>
        <dsp:cNvPr id="0" name=""/>
        <dsp:cNvSpPr/>
      </dsp:nvSpPr>
      <dsp:spPr>
        <a:xfrm>
          <a:off x="367240" y="3005664"/>
          <a:ext cx="5141371" cy="678960"/>
        </a:xfrm>
        <a:prstGeom prst="roundRect">
          <a:avLst/>
        </a:prstGeom>
        <a:solidFill>
          <a:srgbClr val="FF9933"/>
        </a:solidFill>
        <a:ln w="12700" cap="flat" cmpd="sng" algn="ctr">
          <a:solidFill>
            <a:srgbClr val="FF99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32" tIns="0" rIns="194332"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2030 EMP</a:t>
          </a:r>
          <a:endParaRPr lang="en-GB" sz="2000" b="1" kern="1200" dirty="0">
            <a:latin typeface="Times New Roman" panose="02020603050405020304" pitchFamily="18" charset="0"/>
            <a:cs typeface="Times New Roman" panose="02020603050405020304" pitchFamily="18" charset="0"/>
          </a:endParaRPr>
        </a:p>
      </dsp:txBody>
      <dsp:txXfrm>
        <a:off x="400384" y="3038808"/>
        <a:ext cx="5075083"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0.43947</cdr:x>
      <cdr:y>0.46196</cdr:y>
    </cdr:from>
    <cdr:to>
      <cdr:x>0.65933</cdr:x>
      <cdr:y>0.57972</cdr:y>
    </cdr:to>
    <cdr:sp macro="" textlink="">
      <cdr:nvSpPr>
        <cdr:cNvPr id="2" name="TextBox 5">
          <a:extLst xmlns:a="http://schemas.openxmlformats.org/drawingml/2006/main">
            <a:ext uri="{FF2B5EF4-FFF2-40B4-BE49-F238E27FC236}">
              <a16:creationId xmlns:a16="http://schemas.microsoft.com/office/drawing/2014/main" id="{B4427993-0769-E5F6-5F2B-20FCF4E72624}"/>
            </a:ext>
          </a:extLst>
        </cdr:cNvPr>
        <cdr:cNvSpPr txBox="1"/>
      </cdr:nvSpPr>
      <cdr:spPr>
        <a:xfrm xmlns:a="http://schemas.openxmlformats.org/drawingml/2006/main">
          <a:off x="1485097" y="1467455"/>
          <a:ext cx="742951" cy="3740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GB" sz="1800" b="1" kern="1200" dirty="0">
              <a:latin typeface="Times New Roman" panose="02020603050405020304" pitchFamily="18" charset="0"/>
              <a:cs typeface="Times New Roman" panose="02020603050405020304" pitchFamily="18" charset="0"/>
            </a:rPr>
            <a:t>CO</a:t>
          </a:r>
          <a:r>
            <a:rPr lang="en-GB" sz="1400" b="1" kern="1200" dirty="0">
              <a:latin typeface="Times New Roman" panose="02020603050405020304" pitchFamily="18" charset="0"/>
              <a:cs typeface="Times New Roman" panose="02020603050405020304" pitchFamily="18" charset="0"/>
            </a:rPr>
            <a:t>2</a:t>
          </a:r>
        </a:p>
      </cdr:txBody>
    </cdr:sp>
  </cdr:relSizeAnchor>
</c:userShapes>
</file>

<file path=ppt/drawings/drawing2.xml><?xml version="1.0" encoding="utf-8"?>
<c:userShapes xmlns:c="http://schemas.openxmlformats.org/drawingml/2006/chart">
  <cdr:relSizeAnchor xmlns:cdr="http://schemas.openxmlformats.org/drawingml/2006/chartDrawing">
    <cdr:from>
      <cdr:x>0.35856</cdr:x>
      <cdr:y>0.39286</cdr:y>
    </cdr:from>
    <cdr:to>
      <cdr:x>0.6757</cdr:x>
      <cdr:y>0.59332</cdr:y>
    </cdr:to>
    <cdr:sp macro="" textlink="">
      <cdr:nvSpPr>
        <cdr:cNvPr id="2" name="TextBox 5">
          <a:extLst xmlns:a="http://schemas.openxmlformats.org/drawingml/2006/main">
            <a:ext uri="{FF2B5EF4-FFF2-40B4-BE49-F238E27FC236}">
              <a16:creationId xmlns:a16="http://schemas.microsoft.com/office/drawing/2014/main" id="{3E37D01E-70CF-8EF3-3376-F023BFD08E68}"/>
            </a:ext>
          </a:extLst>
        </cdr:cNvPr>
        <cdr:cNvSpPr txBox="1"/>
      </cdr:nvSpPr>
      <cdr:spPr>
        <a:xfrm xmlns:a="http://schemas.openxmlformats.org/drawingml/2006/main">
          <a:off x="1059504" y="1266670"/>
          <a:ext cx="937086" cy="64633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GB" sz="1800" b="1" kern="1200" dirty="0">
              <a:latin typeface="Times New Roman" panose="02020603050405020304" pitchFamily="18" charset="0"/>
              <a:cs typeface="Times New Roman" panose="02020603050405020304" pitchFamily="18" charset="0"/>
            </a:rPr>
            <a:t>Energy</a:t>
          </a:r>
          <a:r>
            <a:rPr lang="en-GB" sz="1800" b="1" kern="1200" baseline="0" dirty="0">
              <a:latin typeface="Times New Roman" panose="02020603050405020304" pitchFamily="18" charset="0"/>
              <a:cs typeface="Times New Roman" panose="02020603050405020304" pitchFamily="18" charset="0"/>
            </a:rPr>
            <a:t> </a:t>
          </a:r>
        </a:p>
        <a:p xmlns:a="http://schemas.openxmlformats.org/drawingml/2006/main">
          <a:r>
            <a:rPr lang="en-GB" sz="1800" b="1" kern="1200" baseline="0" dirty="0">
              <a:latin typeface="Times New Roman" panose="02020603050405020304" pitchFamily="18" charset="0"/>
              <a:cs typeface="Times New Roman" panose="02020603050405020304" pitchFamily="18" charset="0"/>
            </a:rPr>
            <a:t>(kWh)</a:t>
          </a:r>
          <a:endParaRPr lang="en-GB" sz="1800" b="1" kern="1200" dirty="0">
            <a:latin typeface="Times New Roman" panose="02020603050405020304" pitchFamily="18" charset="0"/>
            <a:cs typeface="Times New Roman" panose="020206030504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0.41599</cdr:x>
      <cdr:y>0.42559</cdr:y>
    </cdr:from>
    <cdr:to>
      <cdr:x>0.70625</cdr:x>
      <cdr:y>0.62665</cdr:y>
    </cdr:to>
    <cdr:sp macro="" textlink="">
      <cdr:nvSpPr>
        <cdr:cNvPr id="2" name="TextBox 5">
          <a:extLst xmlns:a="http://schemas.openxmlformats.org/drawingml/2006/main">
            <a:ext uri="{FF2B5EF4-FFF2-40B4-BE49-F238E27FC236}">
              <a16:creationId xmlns:a16="http://schemas.microsoft.com/office/drawing/2014/main" id="{B4427993-0769-E5F6-5F2B-20FCF4E72624}"/>
            </a:ext>
          </a:extLst>
        </cdr:cNvPr>
        <cdr:cNvSpPr txBox="1"/>
      </cdr:nvSpPr>
      <cdr:spPr>
        <a:xfrm xmlns:a="http://schemas.openxmlformats.org/drawingml/2006/main">
          <a:off x="1405528" y="1368152"/>
          <a:ext cx="980687" cy="64633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GB" sz="1800" b="1" kern="1200" dirty="0">
              <a:latin typeface="Times New Roman" panose="02020603050405020304" pitchFamily="18" charset="0"/>
              <a:cs typeface="Times New Roman" panose="02020603050405020304" pitchFamily="18" charset="0"/>
            </a:rPr>
            <a:t>Energy</a:t>
          </a:r>
          <a:r>
            <a:rPr lang="en-GB" sz="1800" b="1" kern="1200" baseline="0" dirty="0">
              <a:latin typeface="Times New Roman" panose="02020603050405020304" pitchFamily="18" charset="0"/>
              <a:cs typeface="Times New Roman" panose="02020603050405020304" pitchFamily="18" charset="0"/>
            </a:rPr>
            <a:t> Cost</a:t>
          </a:r>
          <a:endParaRPr lang="en-GB" sz="1800" b="1" kern="1200" dirty="0">
            <a:latin typeface="Times New Roman" panose="02020603050405020304" pitchFamily="18" charset="0"/>
            <a:cs typeface="Times New Roman" panose="02020603050405020304"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0.06926</cdr:x>
      <cdr:y>0.32946</cdr:y>
    </cdr:from>
    <cdr:to>
      <cdr:x>0.95583</cdr:x>
      <cdr:y>0.32946</cdr:y>
    </cdr:to>
    <cdr:cxnSp macro="">
      <cdr:nvCxnSpPr>
        <cdr:cNvPr id="10" name="Straight Connector 9">
          <a:extLst xmlns:a="http://schemas.openxmlformats.org/drawingml/2006/main">
            <a:ext uri="{FF2B5EF4-FFF2-40B4-BE49-F238E27FC236}">
              <a16:creationId xmlns:a16="http://schemas.microsoft.com/office/drawing/2014/main" id="{0CEF4319-3774-F3F8-6E87-7A5BC9F7B93B}"/>
            </a:ext>
          </a:extLst>
        </cdr:cNvPr>
        <cdr:cNvCxnSpPr/>
      </cdr:nvCxnSpPr>
      <cdr:spPr>
        <a:xfrm xmlns:a="http://schemas.openxmlformats.org/drawingml/2006/main">
          <a:off x="576066" y="1487296"/>
          <a:ext cx="7373529" cy="0"/>
        </a:xfrm>
        <a:prstGeom xmlns:a="http://schemas.openxmlformats.org/drawingml/2006/main" prst="line">
          <a:avLst/>
        </a:prstGeom>
        <a:ln xmlns:a="http://schemas.openxmlformats.org/drawingml/2006/main" w="19050">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0.05877</cdr:x>
      <cdr:y>0.14141</cdr:y>
    </cdr:from>
    <cdr:to>
      <cdr:x>0.27524</cdr:x>
      <cdr:y>0.58965</cdr:y>
    </cdr:to>
    <cdr:grpSp>
      <cdr:nvGrpSpPr>
        <cdr:cNvPr id="20" name="Group 19">
          <a:extLst xmlns:a="http://schemas.openxmlformats.org/drawingml/2006/main">
            <a:ext uri="{FF2B5EF4-FFF2-40B4-BE49-F238E27FC236}">
              <a16:creationId xmlns:a16="http://schemas.microsoft.com/office/drawing/2014/main" id="{55DC1309-0895-2092-F0A0-C62B35EF4088}"/>
            </a:ext>
          </a:extLst>
        </cdr:cNvPr>
        <cdr:cNvGrpSpPr/>
      </cdr:nvGrpSpPr>
      <cdr:grpSpPr>
        <a:xfrm xmlns:a="http://schemas.openxmlformats.org/drawingml/2006/main">
          <a:off x="488786" y="638374"/>
          <a:ext cx="1800364" cy="2023510"/>
          <a:chOff x="488807" y="638373"/>
          <a:chExt cx="1800344" cy="2023524"/>
        </a:xfrm>
      </cdr:grpSpPr>
      <cdr:grpSp>
        <cdr:nvGrpSpPr>
          <cdr:cNvPr id="19" name="Group 18">
            <a:extLst xmlns:a="http://schemas.openxmlformats.org/drawingml/2006/main">
              <a:ext uri="{FF2B5EF4-FFF2-40B4-BE49-F238E27FC236}">
                <a16:creationId xmlns:a16="http://schemas.microsoft.com/office/drawing/2014/main" id="{304CDF05-3EC6-B53C-999D-E3A865380A8D}"/>
              </a:ext>
            </a:extLst>
          </cdr:cNvPr>
          <cdr:cNvGrpSpPr/>
        </cdr:nvGrpSpPr>
        <cdr:grpSpPr>
          <a:xfrm xmlns:a="http://schemas.openxmlformats.org/drawingml/2006/main">
            <a:off x="488807" y="638373"/>
            <a:ext cx="1800344" cy="2023524"/>
            <a:chOff x="488807" y="638373"/>
            <a:chExt cx="1800344" cy="2023524"/>
          </a:xfrm>
        </cdr:grpSpPr>
        <cdr:sp macro="" textlink="">
          <cdr:nvSpPr>
            <cdr:cNvPr id="15" name="TextBox 14">
              <a:extLst xmlns:a="http://schemas.openxmlformats.org/drawingml/2006/main">
                <a:ext uri="{FF2B5EF4-FFF2-40B4-BE49-F238E27FC236}">
                  <a16:creationId xmlns:a16="http://schemas.microsoft.com/office/drawing/2014/main" id="{38EA1C52-3B92-7405-FDF6-79EC8BB7C394}"/>
                </a:ext>
              </a:extLst>
            </cdr:cNvPr>
            <cdr:cNvSpPr txBox="1"/>
          </cdr:nvSpPr>
          <cdr:spPr>
            <a:xfrm xmlns:a="http://schemas.openxmlformats.org/drawingml/2006/main">
              <a:off x="488807" y="63837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solidFill>
                    <a:srgbClr val="0070C0"/>
                  </a:solidFill>
                  <a:latin typeface="Times New Roman" panose="02020603050405020304" pitchFamily="18" charset="0"/>
                  <a:cs typeface="Times New Roman" panose="02020603050405020304" pitchFamily="18" charset="0"/>
                </a:rPr>
                <a:t>Oil, 0.272</a:t>
              </a:r>
              <a:endParaRPr lang="en-GB" sz="1600" dirty="0">
                <a:solidFill>
                  <a:srgbClr val="0070C0"/>
                </a:solidFill>
                <a:latin typeface="Times New Roman" panose="02020603050405020304" pitchFamily="18" charset="0"/>
                <a:cs typeface="Times New Roman" panose="02020603050405020304" pitchFamily="18" charset="0"/>
              </a:endParaRPr>
            </a:p>
          </cdr:txBody>
        </cdr:sp>
        <cdr:sp macro="" textlink="">
          <cdr:nvSpPr>
            <cdr:cNvPr id="16" name="TextBox 1">
              <a:extLst xmlns:a="http://schemas.openxmlformats.org/drawingml/2006/main">
                <a:ext uri="{FF2B5EF4-FFF2-40B4-BE49-F238E27FC236}">
                  <a16:creationId xmlns:a16="http://schemas.microsoft.com/office/drawing/2014/main" id="{59CE1C4F-06D6-76A2-F971-942E57239672}"/>
                </a:ext>
              </a:extLst>
            </cdr:cNvPr>
            <cdr:cNvSpPr txBox="1"/>
          </cdr:nvSpPr>
          <cdr:spPr>
            <a:xfrm xmlns:a="http://schemas.openxmlformats.org/drawingml/2006/main">
              <a:off x="504057" y="1747497"/>
              <a:ext cx="1256412"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4DC58D"/>
                  </a:solidFill>
                  <a:latin typeface="Times New Roman" panose="02020603050405020304" pitchFamily="18" charset="0"/>
                  <a:cs typeface="Times New Roman" panose="02020603050405020304" pitchFamily="18" charset="0"/>
                </a:rPr>
                <a:t>Gas, 0.203</a:t>
              </a:r>
              <a:endParaRPr lang="en-GB" sz="1600" dirty="0">
                <a:solidFill>
                  <a:srgbClr val="4DC58D"/>
                </a:solidFill>
                <a:latin typeface="Times New Roman" panose="02020603050405020304" pitchFamily="18" charset="0"/>
                <a:cs typeface="Times New Roman" panose="02020603050405020304" pitchFamily="18" charset="0"/>
              </a:endParaRPr>
            </a:p>
          </cdr:txBody>
        </cdr:sp>
        <cdr:sp macro="" textlink="">
          <cdr:nvSpPr>
            <cdr:cNvPr id="17" name="TextBox 1">
              <a:extLst xmlns:a="http://schemas.openxmlformats.org/drawingml/2006/main">
                <a:ext uri="{FF2B5EF4-FFF2-40B4-BE49-F238E27FC236}">
                  <a16:creationId xmlns:a16="http://schemas.microsoft.com/office/drawing/2014/main" id="{97E9835E-BEB5-76C2-30DA-8CED321081CB}"/>
                </a:ext>
              </a:extLst>
            </cdr:cNvPr>
            <cdr:cNvSpPr txBox="1"/>
          </cdr:nvSpPr>
          <cdr:spPr>
            <a:xfrm xmlns:a="http://schemas.openxmlformats.org/drawingml/2006/main">
              <a:off x="518946" y="1193325"/>
              <a:ext cx="1770205"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0000"/>
                  </a:solidFill>
                  <a:latin typeface="Times New Roman" panose="02020603050405020304" pitchFamily="18" charset="0"/>
                  <a:cs typeface="Times New Roman" panose="02020603050405020304" pitchFamily="18" charset="0"/>
                </a:rPr>
                <a:t>Electricity, 0.224</a:t>
              </a:r>
              <a:endParaRPr lang="en-GB" sz="1600" dirty="0">
                <a:solidFill>
                  <a:srgbClr val="FF0000"/>
                </a:solidFill>
                <a:latin typeface="Times New Roman" panose="02020603050405020304" pitchFamily="18" charset="0"/>
                <a:cs typeface="Times New Roman" panose="02020603050405020304" pitchFamily="18" charset="0"/>
              </a:endParaRPr>
            </a:p>
          </cdr:txBody>
        </cdr:sp>
      </cdr:grpSp>
    </cdr:grpSp>
  </cdr:relSizeAnchor>
  <cdr:relSizeAnchor xmlns:cdr="http://schemas.openxmlformats.org/drawingml/2006/chartDrawing">
    <cdr:from>
      <cdr:x>0.71341</cdr:x>
      <cdr:y>0.61255</cdr:y>
    </cdr:from>
    <cdr:to>
      <cdr:x>0.79638</cdr:x>
      <cdr:y>0.6918</cdr:y>
    </cdr:to>
    <cdr:sp macro="" textlink="">
      <cdr:nvSpPr>
        <cdr:cNvPr id="2" name="TextBox 1">
          <a:extLst xmlns:a="http://schemas.openxmlformats.org/drawingml/2006/main">
            <a:ext uri="{FF2B5EF4-FFF2-40B4-BE49-F238E27FC236}">
              <a16:creationId xmlns:a16="http://schemas.microsoft.com/office/drawing/2014/main" id="{606BCDB0-1DDF-93B0-4B06-F363650C28B5}"/>
            </a:ext>
          </a:extLst>
        </cdr:cNvPr>
        <cdr:cNvSpPr txBox="1"/>
      </cdr:nvSpPr>
      <cdr:spPr>
        <a:xfrm xmlns:a="http://schemas.openxmlformats.org/drawingml/2006/main">
          <a:off x="5933371" y="2765245"/>
          <a:ext cx="690086" cy="3577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0000"/>
              </a:solidFill>
              <a:latin typeface="Times New Roman" panose="02020603050405020304" pitchFamily="18" charset="0"/>
              <a:cs typeface="Times New Roman" panose="02020603050405020304" pitchFamily="18" charset="0"/>
            </a:rPr>
            <a:t>0.118</a:t>
          </a:r>
          <a:endParaRPr lang="en-GB" sz="1600"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0.88657</cdr:x>
      <cdr:y>0.66994</cdr:y>
    </cdr:from>
    <cdr:to>
      <cdr:x>0.96954</cdr:x>
      <cdr:y>0.8684</cdr:y>
    </cdr:to>
    <cdr:sp macro="" textlink="">
      <cdr:nvSpPr>
        <cdr:cNvPr id="4" name="TextBox 1">
          <a:extLst xmlns:a="http://schemas.openxmlformats.org/drawingml/2006/main">
            <a:ext uri="{FF2B5EF4-FFF2-40B4-BE49-F238E27FC236}">
              <a16:creationId xmlns:a16="http://schemas.microsoft.com/office/drawing/2014/main" id="{5829D35C-921C-EA50-E9F0-2CA0B10C35C4}"/>
            </a:ext>
          </a:extLst>
        </cdr:cNvPr>
        <cdr:cNvSpPr txBox="1"/>
      </cdr:nvSpPr>
      <cdr:spPr>
        <a:xfrm xmlns:a="http://schemas.openxmlformats.org/drawingml/2006/main">
          <a:off x="7373531" y="3024336"/>
          <a:ext cx="690086" cy="8959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0000"/>
              </a:solidFill>
              <a:latin typeface="Times New Roman" panose="02020603050405020304" pitchFamily="18" charset="0"/>
              <a:cs typeface="Times New Roman" panose="02020603050405020304" pitchFamily="18" charset="0"/>
            </a:rPr>
            <a:t>Electricity, </a:t>
          </a:r>
        </a:p>
        <a:p xmlns:a="http://schemas.openxmlformats.org/drawingml/2006/main">
          <a:r>
            <a:rPr lang="en-US" sz="1600" dirty="0">
              <a:solidFill>
                <a:srgbClr val="FF0000"/>
              </a:solidFill>
              <a:latin typeface="Times New Roman" panose="02020603050405020304" pitchFamily="18" charset="0"/>
              <a:cs typeface="Times New Roman" panose="02020603050405020304" pitchFamily="18" charset="0"/>
            </a:rPr>
            <a:t>0.088</a:t>
          </a:r>
          <a:endParaRPr lang="en-GB" sz="1600" dirty="0">
            <a:solidFill>
              <a:srgbClr val="FF0000"/>
            </a:solidFill>
            <a:latin typeface="Times New Roman" panose="02020603050405020304" pitchFamily="18" charset="0"/>
            <a:cs typeface="Times New Roman" panose="02020603050405020304" pitchFamily="18"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0.17289</cdr:x>
      <cdr:y>0.73181</cdr:y>
    </cdr:from>
    <cdr:to>
      <cdr:x>0.94977</cdr:x>
      <cdr:y>0.82392</cdr:y>
    </cdr:to>
    <cdr:sp macro="" textlink="">
      <cdr:nvSpPr>
        <cdr:cNvPr id="3" name="TextBox 2">
          <a:extLst xmlns:a="http://schemas.openxmlformats.org/drawingml/2006/main">
            <a:ext uri="{FF2B5EF4-FFF2-40B4-BE49-F238E27FC236}">
              <a16:creationId xmlns:a16="http://schemas.microsoft.com/office/drawing/2014/main" id="{9E9FCE40-FFF4-BFBD-326D-96A0C2214695}"/>
            </a:ext>
          </a:extLst>
        </cdr:cNvPr>
        <cdr:cNvSpPr txBox="1"/>
      </cdr:nvSpPr>
      <cdr:spPr>
        <a:xfrm xmlns:a="http://schemas.openxmlformats.org/drawingml/2006/main">
          <a:off x="1522415" y="2434883"/>
          <a:ext cx="6840760" cy="306463"/>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GB" sz="1800" dirty="0">
              <a:latin typeface="Times New Roman" panose="02020603050405020304" pitchFamily="18" charset="0"/>
              <a:cs typeface="Times New Roman" panose="02020603050405020304" pitchFamily="18" charset="0"/>
            </a:rPr>
            <a:t>3%       7%       10%     13%     16%      19%      22%     25%      28%    30% </a:t>
          </a:r>
          <a:endParaRPr lang="en-GB" sz="1800" kern="1200"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9CD9B9C2-932F-42C4-A8D9-0AB3D47983BC}" type="datetimeFigureOut">
              <a:rPr lang="en-IE" smtClean="0"/>
              <a:pPr/>
              <a:t>06/03/2025</a:t>
            </a:fld>
            <a:endParaRPr lang="en-IE"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829966"/>
            <a:ext cx="3037840" cy="464820"/>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1440" tIns="45720" rIns="91440" bIns="45720" rtlCol="0" anchor="b"/>
          <a:lstStyle>
            <a:lvl1pPr algn="r">
              <a:defRPr sz="1200"/>
            </a:lvl1pPr>
          </a:lstStyle>
          <a:p>
            <a:fld id="{DB657032-DDE5-44A7-818F-A4DFAD9848B0}" type="slidenum">
              <a:rPr lang="en-IE" smtClean="0"/>
              <a:pPr/>
              <a:t>‹#›</a:t>
            </a:fld>
            <a:endParaRPr lang="en-IE"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a:t>
            </a:fld>
            <a:endParaRPr lang="en-IE" dirty="0"/>
          </a:p>
        </p:txBody>
      </p:sp>
    </p:spTree>
    <p:extLst>
      <p:ext uri="{BB962C8B-B14F-4D97-AF65-F5344CB8AC3E}">
        <p14:creationId xmlns:p14="http://schemas.microsoft.com/office/powerpoint/2010/main" val="3462989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08AF9-6E9C-F596-2C6B-31B2679BD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D858B-39C1-1E85-A7E1-654E90884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C9BC0-20C6-06FC-D95C-90F54EB6546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1F67CFF-14A1-567A-4701-BD4EE8080A10}"/>
              </a:ext>
            </a:extLst>
          </p:cNvPr>
          <p:cNvSpPr>
            <a:spLocks noGrp="1"/>
          </p:cNvSpPr>
          <p:nvPr>
            <p:ph type="sldNum" sz="quarter" idx="5"/>
          </p:nvPr>
        </p:nvSpPr>
        <p:spPr/>
        <p:txBody>
          <a:bodyPr/>
          <a:lstStyle/>
          <a:p>
            <a:fld id="{DB657032-DDE5-44A7-818F-A4DFAD9848B0}" type="slidenum">
              <a:rPr lang="en-IE" smtClean="0"/>
              <a:pPr/>
              <a:t>10</a:t>
            </a:fld>
            <a:endParaRPr lang="en-IE"/>
          </a:p>
        </p:txBody>
      </p:sp>
    </p:spTree>
    <p:extLst>
      <p:ext uri="{BB962C8B-B14F-4D97-AF65-F5344CB8AC3E}">
        <p14:creationId xmlns:p14="http://schemas.microsoft.com/office/powerpoint/2010/main" val="4108730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11</a:t>
            </a:fld>
            <a:endParaRPr lang="en-IE"/>
          </a:p>
        </p:txBody>
      </p:sp>
    </p:spTree>
    <p:extLst>
      <p:ext uri="{BB962C8B-B14F-4D97-AF65-F5344CB8AC3E}">
        <p14:creationId xmlns:p14="http://schemas.microsoft.com/office/powerpoint/2010/main" val="3784026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12</a:t>
            </a:fld>
            <a:endParaRPr lang="en-IE"/>
          </a:p>
        </p:txBody>
      </p:sp>
    </p:spTree>
    <p:extLst>
      <p:ext uri="{BB962C8B-B14F-4D97-AF65-F5344CB8AC3E}">
        <p14:creationId xmlns:p14="http://schemas.microsoft.com/office/powerpoint/2010/main" val="3179891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13</a:t>
            </a:fld>
            <a:endParaRPr lang="en-IE"/>
          </a:p>
        </p:txBody>
      </p:sp>
    </p:spTree>
    <p:extLst>
      <p:ext uri="{BB962C8B-B14F-4D97-AF65-F5344CB8AC3E}">
        <p14:creationId xmlns:p14="http://schemas.microsoft.com/office/powerpoint/2010/main" val="1159676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14</a:t>
            </a:fld>
            <a:endParaRPr lang="en-IE"/>
          </a:p>
        </p:txBody>
      </p:sp>
    </p:spTree>
    <p:extLst>
      <p:ext uri="{BB962C8B-B14F-4D97-AF65-F5344CB8AC3E}">
        <p14:creationId xmlns:p14="http://schemas.microsoft.com/office/powerpoint/2010/main" val="395454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15</a:t>
            </a:fld>
            <a:endParaRPr lang="en-IE"/>
          </a:p>
        </p:txBody>
      </p:sp>
    </p:spTree>
    <p:extLst>
      <p:ext uri="{BB962C8B-B14F-4D97-AF65-F5344CB8AC3E}">
        <p14:creationId xmlns:p14="http://schemas.microsoft.com/office/powerpoint/2010/main" val="1830449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16</a:t>
            </a:fld>
            <a:endParaRPr lang="en-IE"/>
          </a:p>
        </p:txBody>
      </p:sp>
    </p:spTree>
    <p:extLst>
      <p:ext uri="{BB962C8B-B14F-4D97-AF65-F5344CB8AC3E}">
        <p14:creationId xmlns:p14="http://schemas.microsoft.com/office/powerpoint/2010/main" val="536403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17</a:t>
            </a:fld>
            <a:endParaRPr lang="en-IE"/>
          </a:p>
        </p:txBody>
      </p:sp>
    </p:spTree>
    <p:extLst>
      <p:ext uri="{BB962C8B-B14F-4D97-AF65-F5344CB8AC3E}">
        <p14:creationId xmlns:p14="http://schemas.microsoft.com/office/powerpoint/2010/main" val="394229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19</a:t>
            </a:fld>
            <a:endParaRPr lang="en-IE"/>
          </a:p>
        </p:txBody>
      </p:sp>
    </p:spTree>
    <p:extLst>
      <p:ext uri="{BB962C8B-B14F-4D97-AF65-F5344CB8AC3E}">
        <p14:creationId xmlns:p14="http://schemas.microsoft.com/office/powerpoint/2010/main" val="2474274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20</a:t>
            </a:fld>
            <a:endParaRPr lang="en-IE" dirty="0"/>
          </a:p>
        </p:txBody>
      </p:sp>
    </p:spTree>
    <p:extLst>
      <p:ext uri="{BB962C8B-B14F-4D97-AF65-F5344CB8AC3E}">
        <p14:creationId xmlns:p14="http://schemas.microsoft.com/office/powerpoint/2010/main" val="3776708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https://www.epa.ie/publications/monitoring--assessment/climate-change/air-emissions/EPA-GHG-Projections-2022-2040_Finalv2.pdf</a:t>
            </a:r>
          </a:p>
          <a:p>
            <a:r>
              <a:rPr lang="en-US" b="1" dirty="0"/>
              <a:t>Land Use, Land Use Change and Forestry (LULUCF)</a:t>
            </a:r>
          </a:p>
          <a:p>
            <a:r>
              <a:rPr lang="en-US" b="1" dirty="0"/>
              <a:t>With Existing Measures (WEM)</a:t>
            </a:r>
          </a:p>
          <a:p>
            <a:r>
              <a:rPr lang="en-US" dirty="0"/>
              <a:t>The WEM scenario is a projection of future emissions based on the measures currently implemented and actions committed to by Government. To become part of the WEM scenario a policy or measure must be in place by the end of 2021 (the latest inventory year) and the projected emissions reduction is commensurate with the resources or legislation already in place or committed to Government Departments or Agencies. For example, the WEM scenario includes a measure where the Carbon tax increases annually and reaches €100 per </a:t>
            </a:r>
            <a:r>
              <a:rPr lang="en-US" dirty="0" err="1"/>
              <a:t>tonne</a:t>
            </a:r>
            <a:r>
              <a:rPr lang="en-US" dirty="0"/>
              <a:t> by 2030. This policy is considered to be implemented because annual carbon tax increases have been committed to in legislation (Finance Act 202015).</a:t>
            </a:r>
          </a:p>
          <a:p>
            <a:r>
              <a:rPr lang="en-US" b="1" dirty="0"/>
              <a:t>With Additional Measures (WAM) </a:t>
            </a:r>
          </a:p>
          <a:p>
            <a:r>
              <a:rPr lang="en-US" dirty="0"/>
              <a:t>The WAM scenario is the projection of future emissions based on the measures outlined in the latest Government plans at the time Projections are compiled. This includes all policies and measures included in the WEM scenario, plus those included in Government plans but not yet implemented. For example, the WAM scenario includes the target of 945,000 Electric Vehicles on the road by 2030 in the Climate Action Plan 2023. The full amount of this ambition is not currently in the With Existing Measures scenario as actions still remain to be taken that would deliver it. </a:t>
            </a:r>
            <a:r>
              <a:rPr lang="en-US" dirty="0" err="1"/>
              <a:t>nual</a:t>
            </a:r>
            <a:r>
              <a:rPr lang="en-US" dirty="0"/>
              <a:t> carbon tax increases have been committed to in legislation (Finance Act 202015).</a:t>
            </a:r>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a:t>
            </a:fld>
            <a:endParaRPr lang="en-IE"/>
          </a:p>
        </p:txBody>
      </p:sp>
    </p:spTree>
    <p:extLst>
      <p:ext uri="{BB962C8B-B14F-4D97-AF65-F5344CB8AC3E}">
        <p14:creationId xmlns:p14="http://schemas.microsoft.com/office/powerpoint/2010/main" val="965382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21</a:t>
            </a:fld>
            <a:endParaRPr lang="en-IE"/>
          </a:p>
        </p:txBody>
      </p:sp>
    </p:spTree>
    <p:extLst>
      <p:ext uri="{BB962C8B-B14F-4D97-AF65-F5344CB8AC3E}">
        <p14:creationId xmlns:p14="http://schemas.microsoft.com/office/powerpoint/2010/main" val="881344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22</a:t>
            </a:fld>
            <a:endParaRPr lang="en-IE"/>
          </a:p>
        </p:txBody>
      </p:sp>
    </p:spTree>
    <p:extLst>
      <p:ext uri="{BB962C8B-B14F-4D97-AF65-F5344CB8AC3E}">
        <p14:creationId xmlns:p14="http://schemas.microsoft.com/office/powerpoint/2010/main" val="3573189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Cannot find this table from the Marino folder </a:t>
            </a:r>
            <a:endParaRPr lang="en-GB" b="1"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23</a:t>
            </a:fld>
            <a:endParaRPr lang="en-IE"/>
          </a:p>
        </p:txBody>
      </p:sp>
    </p:spTree>
    <p:extLst>
      <p:ext uri="{BB962C8B-B14F-4D97-AF65-F5344CB8AC3E}">
        <p14:creationId xmlns:p14="http://schemas.microsoft.com/office/powerpoint/2010/main" val="3267349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 2</a:t>
            </a:r>
            <a:endParaRPr lang="en-GB" b="1"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24</a:t>
            </a:fld>
            <a:endParaRPr lang="en-IE" dirty="0"/>
          </a:p>
        </p:txBody>
      </p:sp>
    </p:spTree>
    <p:extLst>
      <p:ext uri="{BB962C8B-B14F-4D97-AF65-F5344CB8AC3E}">
        <p14:creationId xmlns:p14="http://schemas.microsoft.com/office/powerpoint/2010/main" val="4124566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 2</a:t>
            </a:r>
            <a:endParaRPr lang="en-GB" b="1"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25</a:t>
            </a:fld>
            <a:endParaRPr lang="en-IE" dirty="0"/>
          </a:p>
        </p:txBody>
      </p:sp>
    </p:spTree>
    <p:extLst>
      <p:ext uri="{BB962C8B-B14F-4D97-AF65-F5344CB8AC3E}">
        <p14:creationId xmlns:p14="http://schemas.microsoft.com/office/powerpoint/2010/main" val="1369235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DC4B5-B92B-C2BD-256D-90CA74744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CBB05-CA2B-3614-F63C-5DCDAE196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D183E-2DF3-E1B8-AE9A-93AD88EFBDD4}"/>
              </a:ext>
            </a:extLst>
          </p:cNvPr>
          <p:cNvSpPr>
            <a:spLocks noGrp="1"/>
          </p:cNvSpPr>
          <p:nvPr>
            <p:ph type="body" idx="1"/>
          </p:nvPr>
        </p:nvSpPr>
        <p:spPr/>
        <p:txBody>
          <a:bodyPr/>
          <a:lstStyle/>
          <a:p>
            <a:r>
              <a:rPr lang="en-US" b="0" dirty="0"/>
              <a:t>https://www.epa.ie/publications/monitoring--assessment/climate-change/air-emissions/EPA-GHG-Projections-2022-2040_Finalv2.pdf</a:t>
            </a:r>
          </a:p>
          <a:p>
            <a:r>
              <a:rPr lang="en-US" b="1" dirty="0"/>
              <a:t>Land Use, Land Use Change and Forestry (LULUCF)</a:t>
            </a:r>
          </a:p>
          <a:p>
            <a:r>
              <a:rPr lang="en-US" b="1" dirty="0"/>
              <a:t>With Existing Measures (WEM)</a:t>
            </a:r>
          </a:p>
          <a:p>
            <a:r>
              <a:rPr lang="en-US" dirty="0"/>
              <a:t>The WEM scenario is a projection of future emissions based on the measures currently implemented and actions committed to by Government. To become part of the WEM scenario a policy or measure must be in place by the end of 2021 (the latest inventory year) and the projected emissions reduction is commensurate with the resources or legislation already in place or committed to Government Departments or Agencies. For example, the WEM scenario includes a measure where the Carbon tax increases annually and reaches €100 per </a:t>
            </a:r>
            <a:r>
              <a:rPr lang="en-US" dirty="0" err="1"/>
              <a:t>tonne</a:t>
            </a:r>
            <a:r>
              <a:rPr lang="en-US" dirty="0"/>
              <a:t> by 2030. This policy is considered to be implemented because annual carbon tax increases have been committed to in legislation (Finance Act 202015).</a:t>
            </a:r>
          </a:p>
          <a:p>
            <a:r>
              <a:rPr lang="en-US" b="1" dirty="0"/>
              <a:t>With Additional Measures (WAM) </a:t>
            </a:r>
          </a:p>
          <a:p>
            <a:r>
              <a:rPr lang="en-US" dirty="0"/>
              <a:t>The WAM scenario is the projection of future emissions based on the measures outlined in the latest Government plans at the time Projections are compiled. This includes all policies and measures included in the WEM scenario, plus those included in Government plans but not yet implemented. For example, the WAM scenario includes the target of 945,000 Electric Vehicles on the road by 2030 in the Climate Action Plan 2023. The full amount of this ambition is not currently in the With Existing Measures scenario as actions still remain to be taken that would deliver it. </a:t>
            </a:r>
            <a:r>
              <a:rPr lang="en-US" dirty="0" err="1"/>
              <a:t>nual</a:t>
            </a:r>
            <a:r>
              <a:rPr lang="en-US" dirty="0"/>
              <a:t> carbon tax increases have been committed to in legislation (Finance Act 202015).</a:t>
            </a:r>
            <a:endParaRPr lang="en-GB" dirty="0"/>
          </a:p>
        </p:txBody>
      </p:sp>
      <p:sp>
        <p:nvSpPr>
          <p:cNvPr id="4" name="Slide Number Placeholder 3">
            <a:extLst>
              <a:ext uri="{FF2B5EF4-FFF2-40B4-BE49-F238E27FC236}">
                <a16:creationId xmlns:a16="http://schemas.microsoft.com/office/drawing/2014/main" id="{FC082F9D-3166-8235-2A9D-EB77B57D2C6E}"/>
              </a:ext>
            </a:extLst>
          </p:cNvPr>
          <p:cNvSpPr>
            <a:spLocks noGrp="1"/>
          </p:cNvSpPr>
          <p:nvPr>
            <p:ph type="sldNum" sz="quarter" idx="5"/>
          </p:nvPr>
        </p:nvSpPr>
        <p:spPr/>
        <p:txBody>
          <a:bodyPr/>
          <a:lstStyle/>
          <a:p>
            <a:fld id="{DB657032-DDE5-44A7-818F-A4DFAD9848B0}" type="slidenum">
              <a:rPr lang="en-IE" smtClean="0"/>
              <a:pPr/>
              <a:t>3</a:t>
            </a:fld>
            <a:endParaRPr lang="en-IE"/>
          </a:p>
        </p:txBody>
      </p:sp>
    </p:spTree>
    <p:extLst>
      <p:ext uri="{BB962C8B-B14F-4D97-AF65-F5344CB8AC3E}">
        <p14:creationId xmlns:p14="http://schemas.microsoft.com/office/powerpoint/2010/main" val="2746435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DB657032-DDE5-44A7-818F-A4DFAD9848B0}" type="slidenum">
              <a:rPr lang="en-IE" smtClean="0"/>
              <a:pPr/>
              <a:t>4</a:t>
            </a:fld>
            <a:endParaRPr lang="en-IE" dirty="0"/>
          </a:p>
        </p:txBody>
      </p:sp>
    </p:spTree>
    <p:extLst>
      <p:ext uri="{BB962C8B-B14F-4D97-AF65-F5344CB8AC3E}">
        <p14:creationId xmlns:p14="http://schemas.microsoft.com/office/powerpoint/2010/main" val="2476641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5</a:t>
            </a:fld>
            <a:endParaRPr lang="en-IE"/>
          </a:p>
        </p:txBody>
      </p:sp>
    </p:spTree>
    <p:extLst>
      <p:ext uri="{BB962C8B-B14F-4D97-AF65-F5344CB8AC3E}">
        <p14:creationId xmlns:p14="http://schemas.microsoft.com/office/powerpoint/2010/main" val="2635625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6</a:t>
            </a:fld>
            <a:endParaRPr lang="en-IE"/>
          </a:p>
        </p:txBody>
      </p:sp>
    </p:spTree>
    <p:extLst>
      <p:ext uri="{BB962C8B-B14F-4D97-AF65-F5344CB8AC3E}">
        <p14:creationId xmlns:p14="http://schemas.microsoft.com/office/powerpoint/2010/main" val="2638277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25D74-8CBB-F712-7991-BF8EE64D8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21887-FBD7-2EA4-E483-5FDD96EF5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3F2DE-2C99-CFE4-25F6-7BC70B40A85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A002F7-7A4B-8ACE-9960-ABD6739D62F3}"/>
              </a:ext>
            </a:extLst>
          </p:cNvPr>
          <p:cNvSpPr>
            <a:spLocks noGrp="1"/>
          </p:cNvSpPr>
          <p:nvPr>
            <p:ph type="sldNum" sz="quarter" idx="5"/>
          </p:nvPr>
        </p:nvSpPr>
        <p:spPr/>
        <p:txBody>
          <a:bodyPr/>
          <a:lstStyle/>
          <a:p>
            <a:fld id="{DB657032-DDE5-44A7-818F-A4DFAD9848B0}" type="slidenum">
              <a:rPr lang="en-IE" smtClean="0"/>
              <a:pPr/>
              <a:t>7</a:t>
            </a:fld>
            <a:endParaRPr lang="en-IE"/>
          </a:p>
        </p:txBody>
      </p:sp>
    </p:spTree>
    <p:extLst>
      <p:ext uri="{BB962C8B-B14F-4D97-AF65-F5344CB8AC3E}">
        <p14:creationId xmlns:p14="http://schemas.microsoft.com/office/powerpoint/2010/main" val="4862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8</a:t>
            </a:fld>
            <a:endParaRPr lang="en-IE"/>
          </a:p>
        </p:txBody>
      </p:sp>
    </p:spTree>
    <p:extLst>
      <p:ext uri="{BB962C8B-B14F-4D97-AF65-F5344CB8AC3E}">
        <p14:creationId xmlns:p14="http://schemas.microsoft.com/office/powerpoint/2010/main" val="959445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9</a:t>
            </a:fld>
            <a:endParaRPr lang="en-IE"/>
          </a:p>
        </p:txBody>
      </p:sp>
    </p:spTree>
    <p:extLst>
      <p:ext uri="{BB962C8B-B14F-4D97-AF65-F5344CB8AC3E}">
        <p14:creationId xmlns:p14="http://schemas.microsoft.com/office/powerpoint/2010/main" val="23727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DC03D-1F8F-28A2-9B09-8DEC6B5E66F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994D85A-8622-32D9-E856-7E59ADAE9DA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058BCFE-1520-845E-A738-F522F8CC48B0}"/>
              </a:ext>
            </a:extLst>
          </p:cNvPr>
          <p:cNvSpPr>
            <a:spLocks noGrp="1"/>
          </p:cNvSpPr>
          <p:nvPr>
            <p:ph type="dt" sz="half" idx="10"/>
          </p:nvPr>
        </p:nvSpPr>
        <p:spPr/>
        <p:txBody>
          <a:bodyPr/>
          <a:lstStyle/>
          <a:p>
            <a:fld id="{35447028-A2AC-4A8A-8E37-F8B9FA9BFC19}" type="datetimeFigureOut">
              <a:rPr lang="en-IE" smtClean="0"/>
              <a:pPr/>
              <a:t>06/03/2025</a:t>
            </a:fld>
            <a:endParaRPr lang="en-IE" dirty="0"/>
          </a:p>
        </p:txBody>
      </p:sp>
      <p:sp>
        <p:nvSpPr>
          <p:cNvPr id="5" name="Footer Placeholder 4">
            <a:extLst>
              <a:ext uri="{FF2B5EF4-FFF2-40B4-BE49-F238E27FC236}">
                <a16:creationId xmlns:a16="http://schemas.microsoft.com/office/drawing/2014/main" id="{7EE076E5-9709-BFA0-92BE-91487EBAB81D}"/>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96397ABA-3A54-E24F-A659-5F47ADBC8C55}"/>
              </a:ext>
            </a:extLst>
          </p:cNvPr>
          <p:cNvSpPr>
            <a:spLocks noGrp="1"/>
          </p:cNvSpPr>
          <p:nvPr>
            <p:ph type="sldNum" sz="quarter" idx="12"/>
          </p:nvPr>
        </p:nvSpPr>
        <p:spPr/>
        <p:txBody>
          <a:bodyPr/>
          <a:lstStyle/>
          <a:p>
            <a:fld id="{1590EA29-68EA-4276-83FF-457BD13FAEDB}" type="slidenum">
              <a:rPr lang="en-IE" smtClean="0"/>
              <a:pPr/>
              <a:t>‹#›</a:t>
            </a:fld>
            <a:endParaRPr lang="en-IE" dirty="0"/>
          </a:p>
        </p:txBody>
      </p:sp>
      <p:pic>
        <p:nvPicPr>
          <p:cNvPr id="7" name="Picture 4" descr="Logo4">
            <a:extLst>
              <a:ext uri="{FF2B5EF4-FFF2-40B4-BE49-F238E27FC236}">
                <a16:creationId xmlns:a16="http://schemas.microsoft.com/office/drawing/2014/main" id="{CFF95EA5-B8AE-0C6B-7BC7-D8D1131679AF}"/>
              </a:ext>
            </a:extLst>
          </p:cNvPr>
          <p:cNvPicPr>
            <a:picLocks noChangeAspect="1" noChangeArrowheads="1"/>
          </p:cNvPicPr>
          <p:nvPr userDrawn="1"/>
        </p:nvPicPr>
        <p:blipFill>
          <a:blip r:embed="rId2" cstate="print"/>
          <a:srcRect/>
          <a:stretch>
            <a:fillRect/>
          </a:stretch>
        </p:blipFill>
        <p:spPr bwMode="auto">
          <a:xfrm>
            <a:off x="7812360" y="6131591"/>
            <a:ext cx="1043608" cy="726409"/>
          </a:xfrm>
          <a:prstGeom prst="rect">
            <a:avLst/>
          </a:prstGeom>
          <a:noFill/>
          <a:ln w="9525">
            <a:noFill/>
            <a:miter lim="800000"/>
            <a:headEnd/>
            <a:tailEnd/>
          </a:ln>
        </p:spPr>
      </p:pic>
    </p:spTree>
    <p:extLst>
      <p:ext uri="{BB962C8B-B14F-4D97-AF65-F5344CB8AC3E}">
        <p14:creationId xmlns:p14="http://schemas.microsoft.com/office/powerpoint/2010/main" val="1236090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4314-7E1A-9E06-206E-B929C31A7C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2024FC-0C44-C5CF-5E60-9039BFD8C5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1E1589-D936-FA39-DB73-3EC756014D33}"/>
              </a:ext>
            </a:extLst>
          </p:cNvPr>
          <p:cNvSpPr>
            <a:spLocks noGrp="1"/>
          </p:cNvSpPr>
          <p:nvPr>
            <p:ph type="dt" sz="half" idx="10"/>
          </p:nvPr>
        </p:nvSpPr>
        <p:spPr/>
        <p:txBody>
          <a:bodyPr/>
          <a:lstStyle/>
          <a:p>
            <a:fld id="{35447028-A2AC-4A8A-8E37-F8B9FA9BFC19}" type="datetimeFigureOut">
              <a:rPr lang="en-IE" smtClean="0"/>
              <a:pPr/>
              <a:t>06/03/2025</a:t>
            </a:fld>
            <a:endParaRPr lang="en-IE" dirty="0"/>
          </a:p>
        </p:txBody>
      </p:sp>
      <p:sp>
        <p:nvSpPr>
          <p:cNvPr id="5" name="Footer Placeholder 4">
            <a:extLst>
              <a:ext uri="{FF2B5EF4-FFF2-40B4-BE49-F238E27FC236}">
                <a16:creationId xmlns:a16="http://schemas.microsoft.com/office/drawing/2014/main" id="{F96A2B82-F527-4620-5978-840EC7441043}"/>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16DDC647-BA60-0E3F-91A4-2B0922A9858D}"/>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865934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4B1998-25C1-D8E7-A8FD-A8B1142CA00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437615-4BF9-0474-0A7C-57D2F7C7EEA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B8551A-8042-34A8-E390-AC154B19A005}"/>
              </a:ext>
            </a:extLst>
          </p:cNvPr>
          <p:cNvSpPr>
            <a:spLocks noGrp="1"/>
          </p:cNvSpPr>
          <p:nvPr>
            <p:ph type="dt" sz="half" idx="10"/>
          </p:nvPr>
        </p:nvSpPr>
        <p:spPr/>
        <p:txBody>
          <a:bodyPr/>
          <a:lstStyle/>
          <a:p>
            <a:fld id="{35447028-A2AC-4A8A-8E37-F8B9FA9BFC19}" type="datetimeFigureOut">
              <a:rPr lang="en-IE" smtClean="0"/>
              <a:pPr/>
              <a:t>06/03/2025</a:t>
            </a:fld>
            <a:endParaRPr lang="en-IE" dirty="0"/>
          </a:p>
        </p:txBody>
      </p:sp>
      <p:sp>
        <p:nvSpPr>
          <p:cNvPr id="5" name="Footer Placeholder 4">
            <a:extLst>
              <a:ext uri="{FF2B5EF4-FFF2-40B4-BE49-F238E27FC236}">
                <a16:creationId xmlns:a16="http://schemas.microsoft.com/office/drawing/2014/main" id="{2C8E6306-2FF1-EFA7-C21C-CF4CDE5B7224}"/>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07784589-3D39-94D2-7CF8-BF34011ED77E}"/>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2379779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426B-7E5A-E2E2-3C19-5CE75DBCB7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3B4E98-A36A-1C7F-8C83-CAA1E0B186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61B2E0-DBE8-7A6E-2F1D-1C6D3DC0AA04}"/>
              </a:ext>
            </a:extLst>
          </p:cNvPr>
          <p:cNvSpPr>
            <a:spLocks noGrp="1"/>
          </p:cNvSpPr>
          <p:nvPr>
            <p:ph type="dt" sz="half" idx="10"/>
          </p:nvPr>
        </p:nvSpPr>
        <p:spPr/>
        <p:txBody>
          <a:bodyPr/>
          <a:lstStyle/>
          <a:p>
            <a:fld id="{35447028-A2AC-4A8A-8E37-F8B9FA9BFC19}" type="datetimeFigureOut">
              <a:rPr lang="en-IE" smtClean="0"/>
              <a:pPr/>
              <a:t>06/03/2025</a:t>
            </a:fld>
            <a:endParaRPr lang="en-IE" dirty="0"/>
          </a:p>
        </p:txBody>
      </p:sp>
      <p:sp>
        <p:nvSpPr>
          <p:cNvPr id="5" name="Footer Placeholder 4">
            <a:extLst>
              <a:ext uri="{FF2B5EF4-FFF2-40B4-BE49-F238E27FC236}">
                <a16:creationId xmlns:a16="http://schemas.microsoft.com/office/drawing/2014/main" id="{E5152185-1E58-5FAB-A12B-BF28EB94402C}"/>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B9B007FE-45E7-B188-0395-85E6271CE002}"/>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156702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38D6-CD2F-322E-BDBC-7566BF825FB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A69FFCA-7E56-7197-E0EC-014DA0A9AD0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6EFF6-21AA-7360-168C-A82D22B8A652}"/>
              </a:ext>
            </a:extLst>
          </p:cNvPr>
          <p:cNvSpPr>
            <a:spLocks noGrp="1"/>
          </p:cNvSpPr>
          <p:nvPr>
            <p:ph type="dt" sz="half" idx="10"/>
          </p:nvPr>
        </p:nvSpPr>
        <p:spPr/>
        <p:txBody>
          <a:bodyPr/>
          <a:lstStyle/>
          <a:p>
            <a:fld id="{35447028-A2AC-4A8A-8E37-F8B9FA9BFC19}" type="datetimeFigureOut">
              <a:rPr lang="en-IE" smtClean="0"/>
              <a:pPr/>
              <a:t>06/03/2025</a:t>
            </a:fld>
            <a:endParaRPr lang="en-IE" dirty="0"/>
          </a:p>
        </p:txBody>
      </p:sp>
      <p:sp>
        <p:nvSpPr>
          <p:cNvPr id="5" name="Footer Placeholder 4">
            <a:extLst>
              <a:ext uri="{FF2B5EF4-FFF2-40B4-BE49-F238E27FC236}">
                <a16:creationId xmlns:a16="http://schemas.microsoft.com/office/drawing/2014/main" id="{569C921A-9D0B-4716-CD7D-E85774B1BD31}"/>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33C52E35-88A1-102A-616E-CCFADB5A3B41}"/>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3880773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2B20-F980-6761-54D0-B088CEC757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801768-18D9-6504-8F87-DC2140D567D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E5F3B11-DF6F-5699-DDCE-50EA2A84EBD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FBB465A-2154-FED7-6028-64F88780DB00}"/>
              </a:ext>
            </a:extLst>
          </p:cNvPr>
          <p:cNvSpPr>
            <a:spLocks noGrp="1"/>
          </p:cNvSpPr>
          <p:nvPr>
            <p:ph type="dt" sz="half" idx="10"/>
          </p:nvPr>
        </p:nvSpPr>
        <p:spPr/>
        <p:txBody>
          <a:bodyPr/>
          <a:lstStyle/>
          <a:p>
            <a:fld id="{35447028-A2AC-4A8A-8E37-F8B9FA9BFC19}" type="datetimeFigureOut">
              <a:rPr lang="en-IE" smtClean="0"/>
              <a:pPr/>
              <a:t>06/03/2025</a:t>
            </a:fld>
            <a:endParaRPr lang="en-IE" dirty="0"/>
          </a:p>
        </p:txBody>
      </p:sp>
      <p:sp>
        <p:nvSpPr>
          <p:cNvPr id="6" name="Footer Placeholder 5">
            <a:extLst>
              <a:ext uri="{FF2B5EF4-FFF2-40B4-BE49-F238E27FC236}">
                <a16:creationId xmlns:a16="http://schemas.microsoft.com/office/drawing/2014/main" id="{AF1B94EF-6D39-303B-9ECC-24D7242E96E8}"/>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EE80369C-DAFA-0D89-9633-CA5AC81FFF94}"/>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3180133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2EFA-A62C-DC13-1AF8-40298715E39E}"/>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260805-E4BC-2A4D-01A9-ADA01F06350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3D4FA72-F8FE-2CBB-58FF-8181BDADAA0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29983A3-C9E4-8714-5DEE-D61B4AF0675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7294F17-38A5-F0B3-D95D-3103174AC0C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25B0239-E6F3-15A0-505E-78E3868E6F2E}"/>
              </a:ext>
            </a:extLst>
          </p:cNvPr>
          <p:cNvSpPr>
            <a:spLocks noGrp="1"/>
          </p:cNvSpPr>
          <p:nvPr>
            <p:ph type="dt" sz="half" idx="10"/>
          </p:nvPr>
        </p:nvSpPr>
        <p:spPr/>
        <p:txBody>
          <a:bodyPr/>
          <a:lstStyle/>
          <a:p>
            <a:fld id="{35447028-A2AC-4A8A-8E37-F8B9FA9BFC19}" type="datetimeFigureOut">
              <a:rPr lang="en-IE" smtClean="0"/>
              <a:pPr/>
              <a:t>06/03/2025</a:t>
            </a:fld>
            <a:endParaRPr lang="en-IE" dirty="0"/>
          </a:p>
        </p:txBody>
      </p:sp>
      <p:sp>
        <p:nvSpPr>
          <p:cNvPr id="8" name="Footer Placeholder 7">
            <a:extLst>
              <a:ext uri="{FF2B5EF4-FFF2-40B4-BE49-F238E27FC236}">
                <a16:creationId xmlns:a16="http://schemas.microsoft.com/office/drawing/2014/main" id="{4B782C80-2637-AC2B-B0C1-A443A9BC3E59}"/>
              </a:ext>
            </a:extLst>
          </p:cNvPr>
          <p:cNvSpPr>
            <a:spLocks noGrp="1"/>
          </p:cNvSpPr>
          <p:nvPr>
            <p:ph type="ftr" sz="quarter" idx="11"/>
          </p:nvPr>
        </p:nvSpPr>
        <p:spPr/>
        <p:txBody>
          <a:bodyPr/>
          <a:lstStyle/>
          <a:p>
            <a:endParaRPr lang="en-IE" dirty="0"/>
          </a:p>
        </p:txBody>
      </p:sp>
      <p:sp>
        <p:nvSpPr>
          <p:cNvPr id="9" name="Slide Number Placeholder 8">
            <a:extLst>
              <a:ext uri="{FF2B5EF4-FFF2-40B4-BE49-F238E27FC236}">
                <a16:creationId xmlns:a16="http://schemas.microsoft.com/office/drawing/2014/main" id="{523CD2C7-CA61-0400-4A3A-3CAF7077DB01}"/>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85596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A926-79C1-EC1D-9DE4-0FE6AA5D8D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8E5EC2-543F-6307-4C5D-9636157B5B15}"/>
              </a:ext>
            </a:extLst>
          </p:cNvPr>
          <p:cNvSpPr>
            <a:spLocks noGrp="1"/>
          </p:cNvSpPr>
          <p:nvPr>
            <p:ph type="dt" sz="half" idx="10"/>
          </p:nvPr>
        </p:nvSpPr>
        <p:spPr/>
        <p:txBody>
          <a:bodyPr/>
          <a:lstStyle/>
          <a:p>
            <a:fld id="{35447028-A2AC-4A8A-8E37-F8B9FA9BFC19}" type="datetimeFigureOut">
              <a:rPr lang="en-IE" smtClean="0"/>
              <a:pPr/>
              <a:t>06/03/2025</a:t>
            </a:fld>
            <a:endParaRPr lang="en-IE" dirty="0"/>
          </a:p>
        </p:txBody>
      </p:sp>
      <p:sp>
        <p:nvSpPr>
          <p:cNvPr id="4" name="Footer Placeholder 3">
            <a:extLst>
              <a:ext uri="{FF2B5EF4-FFF2-40B4-BE49-F238E27FC236}">
                <a16:creationId xmlns:a16="http://schemas.microsoft.com/office/drawing/2014/main" id="{7A2A1072-9482-C4E5-054B-513AF4822C78}"/>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E11D7413-CDFD-2588-AFA8-084A798A579C}"/>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2746395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5A91C-94C9-D00C-18F8-F50529131863}"/>
              </a:ext>
            </a:extLst>
          </p:cNvPr>
          <p:cNvSpPr>
            <a:spLocks noGrp="1"/>
          </p:cNvSpPr>
          <p:nvPr>
            <p:ph type="dt" sz="half" idx="10"/>
          </p:nvPr>
        </p:nvSpPr>
        <p:spPr/>
        <p:txBody>
          <a:bodyPr/>
          <a:lstStyle/>
          <a:p>
            <a:fld id="{35447028-A2AC-4A8A-8E37-F8B9FA9BFC19}" type="datetimeFigureOut">
              <a:rPr lang="en-IE" smtClean="0"/>
              <a:pPr/>
              <a:t>06/03/2025</a:t>
            </a:fld>
            <a:endParaRPr lang="en-IE" dirty="0"/>
          </a:p>
        </p:txBody>
      </p:sp>
      <p:sp>
        <p:nvSpPr>
          <p:cNvPr id="3" name="Footer Placeholder 2">
            <a:extLst>
              <a:ext uri="{FF2B5EF4-FFF2-40B4-BE49-F238E27FC236}">
                <a16:creationId xmlns:a16="http://schemas.microsoft.com/office/drawing/2014/main" id="{7A76F7C2-7E34-6ACD-6FD2-F44705BC2C9A}"/>
              </a:ext>
            </a:extLst>
          </p:cNvPr>
          <p:cNvSpPr>
            <a:spLocks noGrp="1"/>
          </p:cNvSpPr>
          <p:nvPr>
            <p:ph type="ftr" sz="quarter" idx="11"/>
          </p:nvPr>
        </p:nvSpPr>
        <p:spPr/>
        <p:txBody>
          <a:bodyPr/>
          <a:lstStyle/>
          <a:p>
            <a:endParaRPr lang="en-IE" dirty="0"/>
          </a:p>
        </p:txBody>
      </p:sp>
      <p:sp>
        <p:nvSpPr>
          <p:cNvPr id="4" name="Slide Number Placeholder 3">
            <a:extLst>
              <a:ext uri="{FF2B5EF4-FFF2-40B4-BE49-F238E27FC236}">
                <a16:creationId xmlns:a16="http://schemas.microsoft.com/office/drawing/2014/main" id="{4A92C7AB-752D-0F49-C22C-17833B33B20D}"/>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67377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162C5-7752-3B6C-CE0C-CD950D96FDD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AECA82-4723-A0F7-7658-2D51A71FA0E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73A68F-42D5-4B33-CA4F-1F980C0F8A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A448FB-9E2E-6056-A6EE-3E5760B8521B}"/>
              </a:ext>
            </a:extLst>
          </p:cNvPr>
          <p:cNvSpPr>
            <a:spLocks noGrp="1"/>
          </p:cNvSpPr>
          <p:nvPr>
            <p:ph type="dt" sz="half" idx="10"/>
          </p:nvPr>
        </p:nvSpPr>
        <p:spPr/>
        <p:txBody>
          <a:bodyPr/>
          <a:lstStyle/>
          <a:p>
            <a:fld id="{35447028-A2AC-4A8A-8E37-F8B9FA9BFC19}" type="datetimeFigureOut">
              <a:rPr lang="en-IE" smtClean="0"/>
              <a:pPr/>
              <a:t>06/03/2025</a:t>
            </a:fld>
            <a:endParaRPr lang="en-IE" dirty="0"/>
          </a:p>
        </p:txBody>
      </p:sp>
      <p:sp>
        <p:nvSpPr>
          <p:cNvPr id="6" name="Footer Placeholder 5">
            <a:extLst>
              <a:ext uri="{FF2B5EF4-FFF2-40B4-BE49-F238E27FC236}">
                <a16:creationId xmlns:a16="http://schemas.microsoft.com/office/drawing/2014/main" id="{9FA4FEF1-83B5-F6B4-4420-21C3EB0259F1}"/>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F2A42289-9442-ACFA-3BD0-878DD0DEE760}"/>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2989993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6388F-14D3-FED1-C956-19BA65FD42A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60A0328-04A4-E113-CD63-55DA1848B90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a:extLst>
              <a:ext uri="{FF2B5EF4-FFF2-40B4-BE49-F238E27FC236}">
                <a16:creationId xmlns:a16="http://schemas.microsoft.com/office/drawing/2014/main" id="{65819FFB-2D8D-8799-1521-CE5497305B1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D479F92-B5DC-A48A-6AFC-3271E2F7663C}"/>
              </a:ext>
            </a:extLst>
          </p:cNvPr>
          <p:cNvSpPr>
            <a:spLocks noGrp="1"/>
          </p:cNvSpPr>
          <p:nvPr>
            <p:ph type="dt" sz="half" idx="10"/>
          </p:nvPr>
        </p:nvSpPr>
        <p:spPr/>
        <p:txBody>
          <a:bodyPr/>
          <a:lstStyle/>
          <a:p>
            <a:fld id="{35447028-A2AC-4A8A-8E37-F8B9FA9BFC19}" type="datetimeFigureOut">
              <a:rPr lang="en-IE" smtClean="0"/>
              <a:pPr/>
              <a:t>06/03/2025</a:t>
            </a:fld>
            <a:endParaRPr lang="en-IE" dirty="0"/>
          </a:p>
        </p:txBody>
      </p:sp>
      <p:sp>
        <p:nvSpPr>
          <p:cNvPr id="6" name="Footer Placeholder 5">
            <a:extLst>
              <a:ext uri="{FF2B5EF4-FFF2-40B4-BE49-F238E27FC236}">
                <a16:creationId xmlns:a16="http://schemas.microsoft.com/office/drawing/2014/main" id="{58ED70D3-ABBB-CB65-BF03-8518EDD3F57F}"/>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D68A3A7E-4538-C322-ED7F-5DAAFB850F92}"/>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4037604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44790-325A-1979-02C0-D021298EB44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AF4419-F503-D1A3-A643-EDE67507CF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EAA052-C600-4544-EB8C-85C1C9E479D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5447028-A2AC-4A8A-8E37-F8B9FA9BFC19}" type="datetimeFigureOut">
              <a:rPr lang="en-IE" smtClean="0"/>
              <a:pPr/>
              <a:t>06/03/2025</a:t>
            </a:fld>
            <a:endParaRPr lang="en-IE" dirty="0"/>
          </a:p>
        </p:txBody>
      </p:sp>
      <p:sp>
        <p:nvSpPr>
          <p:cNvPr id="5" name="Footer Placeholder 4">
            <a:extLst>
              <a:ext uri="{FF2B5EF4-FFF2-40B4-BE49-F238E27FC236}">
                <a16:creationId xmlns:a16="http://schemas.microsoft.com/office/drawing/2014/main" id="{27506305-363B-CD33-8F34-E40B4A35BD0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dirty="0"/>
          </a:p>
        </p:txBody>
      </p:sp>
      <p:sp>
        <p:nvSpPr>
          <p:cNvPr id="6" name="Slide Number Placeholder 5">
            <a:extLst>
              <a:ext uri="{FF2B5EF4-FFF2-40B4-BE49-F238E27FC236}">
                <a16:creationId xmlns:a16="http://schemas.microsoft.com/office/drawing/2014/main" id="{97C41C89-A555-9F9F-310F-9B4914474FC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90EA29-68EA-4276-83FF-457BD13FAEDB}" type="slidenum">
              <a:rPr lang="en-IE" smtClean="0"/>
              <a:pPr/>
              <a:t>‹#›</a:t>
            </a:fld>
            <a:endParaRPr lang="en-IE" dirty="0"/>
          </a:p>
        </p:txBody>
      </p:sp>
      <p:pic>
        <p:nvPicPr>
          <p:cNvPr id="7" name="Picture 6" descr="IHER LOGO.jpg">
            <a:extLst>
              <a:ext uri="{FF2B5EF4-FFF2-40B4-BE49-F238E27FC236}">
                <a16:creationId xmlns:a16="http://schemas.microsoft.com/office/drawing/2014/main" id="{5EDADDB7-CF5E-6B87-37B7-972EF2987877}"/>
              </a:ext>
            </a:extLst>
          </p:cNvPr>
          <p:cNvPicPr>
            <a:picLocks noChangeAspect="1"/>
          </p:cNvPicPr>
          <p:nvPr userDrawn="1"/>
        </p:nvPicPr>
        <p:blipFill>
          <a:blip r:embed="rId13" cstate="print"/>
          <a:stretch>
            <a:fillRect/>
          </a:stretch>
        </p:blipFill>
        <p:spPr>
          <a:xfrm>
            <a:off x="7956376" y="6247123"/>
            <a:ext cx="864096" cy="610877"/>
          </a:xfrm>
          <a:prstGeom prst="rect">
            <a:avLst/>
          </a:prstGeom>
        </p:spPr>
      </p:pic>
    </p:spTree>
    <p:extLst>
      <p:ext uri="{BB962C8B-B14F-4D97-AF65-F5344CB8AC3E}">
        <p14:creationId xmlns:p14="http://schemas.microsoft.com/office/powerpoint/2010/main" val="12419256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chart" Target="../charts/chart6.xml"/><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chart" Target="../charts/chart9.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944078" y="1323731"/>
            <a:ext cx="7604040" cy="3251448"/>
          </a:xfrm>
          <a:prstGeom prst="rect">
            <a:avLst/>
          </a:prstGeom>
        </p:spPr>
        <p:txBody>
          <a:bodyPr vert="horz" lIns="91440" tIns="45720" rIns="91440" bIns="45720" rtlCol="0" anchor="t">
            <a:normAutofit lnSpcReduction="10000"/>
          </a:bodyPr>
          <a:lstStyle/>
          <a:p>
            <a:pPr marL="0" marR="0" lvl="0" indent="0" algn="ctr" fontAlgn="auto">
              <a:lnSpc>
                <a:spcPct val="90000"/>
              </a:lnSpc>
              <a:spcBef>
                <a:spcPct val="0"/>
              </a:spcBef>
              <a:spcAft>
                <a:spcPts val="600"/>
              </a:spcAft>
              <a:buClrTx/>
              <a:buSzTx/>
              <a:tabLst/>
              <a:defRPr/>
            </a:pPr>
            <a:endParaRPr lang="en-US" sz="4000" b="1" dirty="0">
              <a:latin typeface="+mj-lt"/>
              <a:ea typeface="+mj-ea"/>
              <a:cs typeface="+mj-cs"/>
            </a:endParaRPr>
          </a:p>
          <a:p>
            <a:pPr marL="0" marR="0" lvl="0" indent="0" algn="ctr" fontAlgn="auto">
              <a:lnSpc>
                <a:spcPct val="90000"/>
              </a:lnSpc>
              <a:spcBef>
                <a:spcPct val="0"/>
              </a:spcBef>
              <a:spcAft>
                <a:spcPts val="600"/>
              </a:spcAft>
              <a:buClrTx/>
              <a:buSzTx/>
              <a:tabLst/>
              <a:defRPr/>
            </a:pPr>
            <a:r>
              <a:rPr lang="en-US" sz="4700" b="1" dirty="0">
                <a:ln w="0"/>
                <a:latin typeface="Times New Roman" panose="02020603050405020304" pitchFamily="18" charset="0"/>
                <a:ea typeface="+mj-ea"/>
                <a:cs typeface="Times New Roman" panose="02020603050405020304" pitchFamily="18" charset="0"/>
              </a:rPr>
              <a:t>Ashbourne SEC</a:t>
            </a:r>
          </a:p>
          <a:p>
            <a:pPr marL="0" marR="0" lvl="0" indent="0" algn="ctr" fontAlgn="auto">
              <a:lnSpc>
                <a:spcPct val="90000"/>
              </a:lnSpc>
              <a:spcBef>
                <a:spcPct val="0"/>
              </a:spcBef>
              <a:spcAft>
                <a:spcPts val="600"/>
              </a:spcAft>
              <a:buClrTx/>
              <a:buSzTx/>
              <a:tabLst/>
              <a:defRPr/>
            </a:pPr>
            <a:endParaRPr kumimoji="0" lang="en-US" sz="4700" b="1" i="0" u="none" strike="noStrike" normalizeH="0" baseline="0" noProof="0" dirty="0">
              <a:ln w="0"/>
              <a:uLnTx/>
              <a:uFillTx/>
              <a:latin typeface="Times New Roman" panose="02020603050405020304" pitchFamily="18" charset="0"/>
              <a:ea typeface="+mj-ea"/>
              <a:cs typeface="Times New Roman" panose="02020603050405020304" pitchFamily="18" charset="0"/>
            </a:endParaRPr>
          </a:p>
          <a:p>
            <a:pPr marL="0" marR="0" lvl="0" indent="0" algn="ctr" fontAlgn="auto">
              <a:lnSpc>
                <a:spcPct val="90000"/>
              </a:lnSpc>
              <a:spcBef>
                <a:spcPct val="0"/>
              </a:spcBef>
              <a:spcAft>
                <a:spcPts val="600"/>
              </a:spcAft>
              <a:buClrTx/>
              <a:buSzTx/>
              <a:tabLst/>
              <a:defRPr/>
            </a:pPr>
            <a:r>
              <a:rPr kumimoji="0" lang="en-US" sz="4700" b="1" i="0" u="none" strike="noStrike" normalizeH="0" baseline="0" noProof="0" dirty="0">
                <a:ln w="0"/>
                <a:uLnTx/>
                <a:uFillTx/>
                <a:latin typeface="Times New Roman" panose="02020603050405020304" pitchFamily="18" charset="0"/>
                <a:ea typeface="+mj-ea"/>
                <a:cs typeface="Times New Roman" panose="02020603050405020304" pitchFamily="18" charset="0"/>
              </a:rPr>
              <a:t>Energy Master Plan (EMP)</a:t>
            </a:r>
          </a:p>
          <a:p>
            <a:pPr marL="0" marR="0" lvl="0" indent="0" algn="ctr" fontAlgn="auto">
              <a:lnSpc>
                <a:spcPct val="90000"/>
              </a:lnSpc>
              <a:spcBef>
                <a:spcPct val="0"/>
              </a:spcBef>
              <a:spcAft>
                <a:spcPts val="600"/>
              </a:spcAft>
              <a:buClrTx/>
              <a:buSzTx/>
              <a:tabLst/>
              <a:defRPr/>
            </a:pPr>
            <a:r>
              <a:rPr lang="en-US" sz="2400" b="1" dirty="0">
                <a:ln w="0"/>
                <a:latin typeface="Times New Roman" panose="02020603050405020304" pitchFamily="18" charset="0"/>
                <a:ea typeface="+mj-ea"/>
                <a:cs typeface="Times New Roman" panose="02020603050405020304" pitchFamily="18" charset="0"/>
              </a:rPr>
              <a:t>January</a:t>
            </a:r>
            <a:r>
              <a:rPr kumimoji="0" lang="en-US" sz="2400" b="1" i="0" u="none" strike="noStrike" normalizeH="0" baseline="0" noProof="0" dirty="0">
                <a:ln w="0"/>
                <a:uLnTx/>
                <a:uFillTx/>
                <a:latin typeface="Times New Roman" panose="02020603050405020304" pitchFamily="18" charset="0"/>
                <a:ea typeface="+mj-ea"/>
                <a:cs typeface="Times New Roman" panose="02020603050405020304" pitchFamily="18" charset="0"/>
              </a:rPr>
              <a:t> 202</a:t>
            </a:r>
            <a:r>
              <a:rPr lang="en-US" sz="2400" b="1" dirty="0">
                <a:ln w="0"/>
                <a:latin typeface="Times New Roman" panose="02020603050405020304" pitchFamily="18" charset="0"/>
                <a:ea typeface="+mj-ea"/>
                <a:cs typeface="Times New Roman" panose="02020603050405020304" pitchFamily="18" charset="0"/>
              </a:rPr>
              <a:t>5</a:t>
            </a:r>
            <a:endParaRPr kumimoji="0" lang="en-US" sz="2400" b="1" i="0" u="none" strike="noStrike" normalizeH="0" baseline="0" noProof="0" dirty="0">
              <a:ln w="0"/>
              <a:uLnTx/>
              <a:uFillTx/>
              <a:latin typeface="Times New Roman" panose="02020603050405020304" pitchFamily="18" charset="0"/>
              <a:ea typeface="+mj-ea"/>
              <a:cs typeface="Times New Roman" panose="02020603050405020304" pitchFamily="18" charset="0"/>
            </a:endParaRPr>
          </a:p>
          <a:p>
            <a:pPr marL="0" marR="0" lvl="0" indent="0" algn="ctr" fontAlgn="auto">
              <a:lnSpc>
                <a:spcPct val="90000"/>
              </a:lnSpc>
              <a:spcBef>
                <a:spcPct val="0"/>
              </a:spcBef>
              <a:spcAft>
                <a:spcPts val="600"/>
              </a:spcAft>
              <a:buClrTx/>
              <a:buSzTx/>
              <a:tabLst/>
              <a:defRPr/>
            </a:pPr>
            <a:r>
              <a:rPr kumimoji="0" lang="en-US" sz="900" b="1" i="0" u="none" strike="noStrike" cap="none" spc="0" normalizeH="0" baseline="0" noProof="0" dirty="0">
                <a:ln>
                  <a:noFill/>
                </a:ln>
                <a:solidFill>
                  <a:schemeClr val="accent1"/>
                </a:solidFill>
                <a:effectLst/>
                <a:uLnTx/>
                <a:uFillTx/>
                <a:latin typeface="+mj-lt"/>
                <a:ea typeface="+mj-ea"/>
                <a:cs typeface="+mj-cs"/>
              </a:rPr>
              <a:t> </a:t>
            </a:r>
          </a:p>
          <a:p>
            <a:pPr marL="0" marR="0" lvl="0" indent="0" algn="ctr" fontAlgn="auto">
              <a:lnSpc>
                <a:spcPct val="90000"/>
              </a:lnSpc>
              <a:spcBef>
                <a:spcPct val="0"/>
              </a:spcBef>
              <a:spcAft>
                <a:spcPts val="600"/>
              </a:spcAft>
              <a:buClrTx/>
              <a:buSzTx/>
              <a:tabLst/>
              <a:defRPr/>
            </a:pPr>
            <a:endParaRPr kumimoji="0" lang="en-US" sz="900" b="1" i="0" u="none" strike="noStrike" cap="none" spc="0" normalizeH="0" baseline="0" noProof="0" dirty="0">
              <a:ln>
                <a:noFill/>
              </a:ln>
              <a:solidFill>
                <a:schemeClr val="accent1"/>
              </a:solidFill>
              <a:effectLst/>
              <a:uLnTx/>
              <a:uFillTx/>
              <a:latin typeface="+mj-lt"/>
              <a:ea typeface="+mj-ea"/>
              <a:cs typeface="+mj-cs"/>
            </a:endParaRPr>
          </a:p>
        </p:txBody>
      </p:sp>
      <p:sp>
        <p:nvSpPr>
          <p:cNvPr id="5" name="Title 1"/>
          <p:cNvSpPr txBox="1">
            <a:spLocks/>
          </p:cNvSpPr>
          <p:nvPr/>
        </p:nvSpPr>
        <p:spPr>
          <a:xfrm>
            <a:off x="165298" y="5157192"/>
            <a:ext cx="3929270" cy="3880773"/>
          </a:xfrm>
          <a:prstGeom prst="rect">
            <a:avLst/>
          </a:prstGeom>
        </p:spPr>
        <p:txBody>
          <a:bodyPr vert="horz" lIns="91440" tIns="45720" rIns="91440" bIns="45720" rtlCol="0">
            <a:normAutofit/>
          </a:bodyPr>
          <a:lstStyle/>
          <a:p>
            <a:pPr marL="0" marR="0" lvl="0" indent="0" fontAlgn="auto">
              <a:spcBef>
                <a:spcPts val="1000"/>
              </a:spcBef>
              <a:buClr>
                <a:schemeClr val="accent1"/>
              </a:buClr>
              <a:buSzPct val="80000"/>
              <a:buFont typeface="Wingdings 3" charset="2"/>
              <a:buChar char=""/>
              <a:tabLst/>
              <a:defRPr/>
            </a:pPr>
            <a:r>
              <a:rPr lang="en-US" sz="2000" b="1" noProof="0" dirty="0">
                <a:latin typeface="Times New Roman" panose="02020603050405020304" pitchFamily="18" charset="0"/>
                <a:cs typeface="Times New Roman" panose="02020603050405020304" pitchFamily="18" charset="0"/>
              </a:rPr>
              <a:t> Michael Hanratty, Keer Xu &amp; Jose Ramirez</a:t>
            </a:r>
          </a:p>
          <a:p>
            <a:pPr>
              <a:spcBef>
                <a:spcPts val="1000"/>
              </a:spcBef>
              <a:buClr>
                <a:schemeClr val="accent1"/>
              </a:buClr>
              <a:buSzPct val="80000"/>
              <a:buFont typeface="Wingdings 3" charset="2"/>
              <a:buChar char=""/>
              <a:defRPr/>
            </a:pPr>
            <a:r>
              <a:rPr kumimoji="0" lang="en-US" sz="2000" b="1" i="0" u="none" strike="noStrike" cap="none" spc="0" normalizeH="0" baseline="0" dirty="0">
                <a:ln>
                  <a:noFill/>
                </a:ln>
                <a:effectLst/>
                <a:uLnTx/>
                <a:uFillTx/>
                <a:latin typeface="Times New Roman" panose="02020603050405020304" pitchFamily="18" charset="0"/>
                <a:cs typeface="Times New Roman" panose="02020603050405020304" pitchFamily="18" charset="0"/>
              </a:rPr>
              <a:t> IHER Energy Services</a:t>
            </a:r>
            <a:r>
              <a:rPr kumimoji="0" lang="en-US" sz="2000" b="1" i="0" u="none" strike="noStrike" cap="none" spc="0" normalizeH="0" dirty="0">
                <a:ln>
                  <a:noFill/>
                </a:ln>
                <a:effectLst/>
                <a:uLnTx/>
                <a:uFillTx/>
                <a:latin typeface="Times New Roman" panose="02020603050405020304" pitchFamily="18" charset="0"/>
                <a:cs typeface="Times New Roman" panose="02020603050405020304" pitchFamily="18" charset="0"/>
              </a:rPr>
              <a:t> Ltd.</a:t>
            </a:r>
            <a:r>
              <a:rPr lang="en-US" sz="2000" b="1" dirty="0">
                <a:latin typeface="Times New Roman" panose="02020603050405020304" pitchFamily="18" charset="0"/>
                <a:cs typeface="Times New Roman" panose="02020603050405020304" pitchFamily="18" charset="0"/>
              </a:rPr>
              <a:t> </a:t>
            </a:r>
          </a:p>
          <a:p>
            <a:pPr>
              <a:spcBef>
                <a:spcPts val="1000"/>
              </a:spcBef>
              <a:buClr>
                <a:schemeClr val="accent1"/>
              </a:buClr>
              <a:buSzPct val="80000"/>
              <a:buFont typeface="Wingdings 3" charset="2"/>
              <a:buChar char=""/>
              <a:defRPr/>
            </a:pPr>
            <a:r>
              <a:rPr lang="en-US" sz="2000" b="1" i="1" dirty="0">
                <a:latin typeface="Times New Roman" panose="02020603050405020304" pitchFamily="18" charset="0"/>
                <a:cs typeface="Times New Roman" panose="02020603050405020304" pitchFamily="18" charset="0"/>
              </a:rPr>
              <a:t> michael@iher.ie</a:t>
            </a:r>
            <a:endParaRPr lang="en-US" sz="2000" b="1" i="1" noProof="0" dirty="0">
              <a:latin typeface="Times New Roman" panose="02020603050405020304" pitchFamily="18" charset="0"/>
              <a:cs typeface="Times New Roman" panose="02020603050405020304" pitchFamily="18" charset="0"/>
            </a:endParaRPr>
          </a:p>
          <a:p>
            <a:pPr marL="0" marR="0" lvl="0" indent="0" fontAlgn="auto">
              <a:spcBef>
                <a:spcPts val="1000"/>
              </a:spcBef>
              <a:buClr>
                <a:schemeClr val="accent1"/>
              </a:buClr>
              <a:buSzPct val="80000"/>
              <a:buFont typeface="Wingdings 3" charset="2"/>
              <a:buChar char=""/>
              <a:tabLst/>
              <a:defRPr/>
            </a:pPr>
            <a:endParaRPr kumimoji="0" lang="en-US" b="0" i="0" u="none" strike="noStrike" cap="none" spc="0" normalizeH="0" baseline="0" noProof="0" dirty="0">
              <a:ln>
                <a:noFill/>
              </a:ln>
              <a:solidFill>
                <a:schemeClr val="tx1">
                  <a:lumMod val="75000"/>
                  <a:lumOff val="25000"/>
                </a:schemeClr>
              </a:solidFill>
              <a:effectLst/>
              <a:uLnTx/>
              <a:uFillTx/>
            </a:endParaRPr>
          </a:p>
        </p:txBody>
      </p:sp>
      <p:sp>
        <p:nvSpPr>
          <p:cNvPr id="8" name="Slide Number Placeholder 7">
            <a:extLst>
              <a:ext uri="{FF2B5EF4-FFF2-40B4-BE49-F238E27FC236}">
                <a16:creationId xmlns:a16="http://schemas.microsoft.com/office/drawing/2014/main" id="{7FA429CD-E3D1-D618-ACF9-122DD729D00D}"/>
              </a:ext>
            </a:extLst>
          </p:cNvPr>
          <p:cNvSpPr>
            <a:spLocks noGrp="1"/>
          </p:cNvSpPr>
          <p:nvPr>
            <p:ph type="sldNum" sz="quarter" idx="12"/>
          </p:nvPr>
        </p:nvSpPr>
        <p:spPr/>
        <p:txBody>
          <a:bodyPr/>
          <a:lstStyle/>
          <a:p>
            <a:fld id="{1590EA29-68EA-4276-83FF-457BD13FAEDB}" type="slidenum">
              <a:rPr lang="en-IE" smtClean="0"/>
              <a:pPr/>
              <a:t>1</a:t>
            </a:fld>
            <a:endParaRPr lang="en-IE" dirty="0"/>
          </a:p>
        </p:txBody>
      </p:sp>
      <p:pic>
        <p:nvPicPr>
          <p:cNvPr id="7" name="Picture 6">
            <a:extLst>
              <a:ext uri="{FF2B5EF4-FFF2-40B4-BE49-F238E27FC236}">
                <a16:creationId xmlns:a16="http://schemas.microsoft.com/office/drawing/2014/main" id="{E0847C3B-55A0-4C05-A83F-B5368818FBB5}"/>
              </a:ext>
            </a:extLst>
          </p:cNvPr>
          <p:cNvPicPr>
            <a:picLocks noChangeAspect="1"/>
          </p:cNvPicPr>
          <p:nvPr/>
        </p:nvPicPr>
        <p:blipFill rotWithShape="1">
          <a:blip r:embed="rId3"/>
          <a:srcRect t="1045" b="6929"/>
          <a:stretch/>
        </p:blipFill>
        <p:spPr>
          <a:xfrm>
            <a:off x="5762724" y="5794637"/>
            <a:ext cx="3215978" cy="1050533"/>
          </a:xfrm>
          <a:prstGeom prst="rect">
            <a:avLst/>
          </a:prstGeom>
        </p:spPr>
      </p:pic>
      <p:pic>
        <p:nvPicPr>
          <p:cNvPr id="12" name="Picture 11">
            <a:extLst>
              <a:ext uri="{FF2B5EF4-FFF2-40B4-BE49-F238E27FC236}">
                <a16:creationId xmlns:a16="http://schemas.microsoft.com/office/drawing/2014/main" id="{22B05A87-1654-6B86-4DA0-3C584343C91C}"/>
              </a:ext>
            </a:extLst>
          </p:cNvPr>
          <p:cNvPicPr>
            <a:picLocks noChangeAspect="1"/>
          </p:cNvPicPr>
          <p:nvPr/>
        </p:nvPicPr>
        <p:blipFill>
          <a:blip r:embed="rId4"/>
          <a:stretch>
            <a:fillRect/>
          </a:stretch>
        </p:blipFill>
        <p:spPr>
          <a:xfrm>
            <a:off x="582268" y="228194"/>
            <a:ext cx="2261539" cy="1600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189"/>
    </mc:Choice>
    <mc:Fallback xmlns="">
      <p:transition spd="slow" advTm="4418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CB9ED-78B0-E7A8-A1ED-FE108D4598F6}"/>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84A29EB-D2E6-0DB3-57F9-C723670ED243}"/>
              </a:ext>
            </a:extLst>
          </p:cNvPr>
          <p:cNvGraphicFramePr>
            <a:graphicFrameLocks/>
          </p:cNvGraphicFramePr>
          <p:nvPr>
            <p:extLst>
              <p:ext uri="{D42A27DB-BD31-4B8C-83A1-F6EECF244321}">
                <p14:modId xmlns:p14="http://schemas.microsoft.com/office/powerpoint/2010/main" val="3106281781"/>
              </p:ext>
            </p:extLst>
          </p:nvPr>
        </p:nvGraphicFramePr>
        <p:xfrm>
          <a:off x="107504" y="908720"/>
          <a:ext cx="8712968" cy="547260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AE9C3336-599C-F7EA-F5D7-83C730731074}"/>
              </a:ext>
            </a:extLst>
          </p:cNvPr>
          <p:cNvSpPr txBox="1">
            <a:spLocks/>
          </p:cNvSpPr>
          <p:nvPr/>
        </p:nvSpPr>
        <p:spPr>
          <a:xfrm>
            <a:off x="-1" y="-7465"/>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Baseline – Heat Pump Ready? 2000 +</a:t>
            </a:r>
          </a:p>
        </p:txBody>
      </p:sp>
      <p:sp>
        <p:nvSpPr>
          <p:cNvPr id="4" name="TextBox 3">
            <a:extLst>
              <a:ext uri="{FF2B5EF4-FFF2-40B4-BE49-F238E27FC236}">
                <a16:creationId xmlns:a16="http://schemas.microsoft.com/office/drawing/2014/main" id="{6BBCAEFD-39DA-B952-C61B-17BBB57BE8C3}"/>
              </a:ext>
            </a:extLst>
          </p:cNvPr>
          <p:cNvSpPr txBox="1"/>
          <p:nvPr/>
        </p:nvSpPr>
        <p:spPr>
          <a:xfrm>
            <a:off x="1115616" y="1398255"/>
            <a:ext cx="6264696" cy="2246769"/>
          </a:xfrm>
          <a:prstGeom prst="rect">
            <a:avLst/>
          </a:prstGeom>
          <a:solidFill>
            <a:schemeClr val="bg1"/>
          </a:solidFill>
        </p:spPr>
        <p:txBody>
          <a:bodyPr wrap="square" rtlCol="0">
            <a:spAutoFit/>
          </a:bodyPr>
          <a:lstStyle/>
          <a:p>
            <a:r>
              <a:rPr lang="en-GB" sz="2000" b="1" dirty="0">
                <a:latin typeface="Times New Roman" panose="02020603050405020304" pitchFamily="18" charset="0"/>
                <a:cs typeface="Times New Roman" panose="02020603050405020304" pitchFamily="18" charset="0"/>
              </a:rPr>
              <a:t>2000 onwards: </a:t>
            </a:r>
          </a:p>
          <a:p>
            <a:pPr marL="342900" indent="-342900">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1616 dwellings with HLI &lt; 2 </a:t>
            </a:r>
          </a:p>
          <a:p>
            <a:pPr marL="342900" indent="-342900">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308 dwellings HLI = 2 –2.3 </a:t>
            </a:r>
          </a:p>
          <a:p>
            <a:r>
              <a:rPr lang="en-GB" sz="2000" b="1" dirty="0">
                <a:latin typeface="Times New Roman" panose="02020603050405020304" pitchFamily="18" charset="0"/>
                <a:cs typeface="Times New Roman" panose="02020603050405020304" pitchFamily="18" charset="0"/>
              </a:rPr>
              <a:t>But only 198 dwellings with heat pump installed.</a:t>
            </a:r>
          </a:p>
          <a:p>
            <a:endParaRPr lang="en-GB" sz="2000" b="1" dirty="0">
              <a:latin typeface="Times New Roman" panose="02020603050405020304" pitchFamily="18" charset="0"/>
              <a:cs typeface="Times New Roman" panose="02020603050405020304" pitchFamily="18" charset="0"/>
            </a:endParaRPr>
          </a:p>
          <a:p>
            <a:r>
              <a:rPr lang="en-GB" sz="2000" b="1" dirty="0">
                <a:latin typeface="Times New Roman" panose="02020603050405020304" pitchFamily="18" charset="0"/>
                <a:cs typeface="Times New Roman" panose="02020603050405020304" pitchFamily="18" charset="0"/>
              </a:rPr>
              <a:t>Approx. </a:t>
            </a:r>
            <a:r>
              <a:rPr lang="en-GB" sz="2000" b="1" dirty="0">
                <a:solidFill>
                  <a:srgbClr val="FF0000"/>
                </a:solidFill>
                <a:latin typeface="Times New Roman" panose="02020603050405020304" pitchFamily="18" charset="0"/>
                <a:cs typeface="Times New Roman" panose="02020603050405020304" pitchFamily="18" charset="0"/>
              </a:rPr>
              <a:t>1726 </a:t>
            </a:r>
            <a:r>
              <a:rPr lang="en-GB" sz="2000" b="1" dirty="0">
                <a:latin typeface="Times New Roman" panose="02020603050405020304" pitchFamily="18" charset="0"/>
                <a:cs typeface="Times New Roman" panose="02020603050405020304" pitchFamily="18" charset="0"/>
              </a:rPr>
              <a:t>dwellings of 2000 onwards with BERs </a:t>
            </a:r>
            <a:r>
              <a:rPr lang="en-US" altLang="zh-CN" sz="2000" b="1" dirty="0">
                <a:latin typeface="Times New Roman" panose="02020603050405020304" pitchFamily="18" charset="0"/>
                <a:cs typeface="Times New Roman" panose="02020603050405020304" pitchFamily="18" charset="0"/>
              </a:rPr>
              <a:t>are “heat pump ready” (HLI below 2.3). </a:t>
            </a:r>
            <a:endParaRPr lang="en-GB"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697836"/>
      </p:ext>
    </p:extLst>
  </p:cSld>
  <p:clrMapOvr>
    <a:masterClrMapping/>
  </p:clrMapOvr>
  <mc:AlternateContent xmlns:mc="http://schemas.openxmlformats.org/markup-compatibility/2006" xmlns:p14="http://schemas.microsoft.com/office/powerpoint/2010/main">
    <mc:Choice Requires="p14">
      <p:transition spd="slow" p14:dur="2000" advTm="87749"/>
    </mc:Choice>
    <mc:Fallback xmlns="">
      <p:transition spd="slow" advTm="8774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279095-81B3-6259-C1C1-7D4FAB6A0332}"/>
              </a:ext>
            </a:extLst>
          </p:cNvPr>
          <p:cNvSpPr txBox="1">
            <a:spLocks/>
          </p:cNvSpPr>
          <p:nvPr/>
        </p:nvSpPr>
        <p:spPr>
          <a:xfrm>
            <a:off x="-1" y="-7465"/>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Baseline – “Heat Pump ready” houses</a:t>
            </a:r>
          </a:p>
        </p:txBody>
      </p:sp>
      <p:grpSp>
        <p:nvGrpSpPr>
          <p:cNvPr id="33" name="Group 32">
            <a:extLst>
              <a:ext uri="{FF2B5EF4-FFF2-40B4-BE49-F238E27FC236}">
                <a16:creationId xmlns:a16="http://schemas.microsoft.com/office/drawing/2014/main" id="{1DA2B9B4-7B37-236F-72EE-21127AE8F2C8}"/>
              </a:ext>
            </a:extLst>
          </p:cNvPr>
          <p:cNvGrpSpPr/>
          <p:nvPr/>
        </p:nvGrpSpPr>
        <p:grpSpPr>
          <a:xfrm>
            <a:off x="600531" y="1574114"/>
            <a:ext cx="7795134" cy="2664296"/>
            <a:chOff x="250314" y="2081780"/>
            <a:chExt cx="8736440" cy="3140303"/>
          </a:xfrm>
        </p:grpSpPr>
        <p:sp>
          <p:nvSpPr>
            <p:cNvPr id="15" name="Google Shape;709;p69">
              <a:extLst>
                <a:ext uri="{FF2B5EF4-FFF2-40B4-BE49-F238E27FC236}">
                  <a16:creationId xmlns:a16="http://schemas.microsoft.com/office/drawing/2014/main" id="{4F96434B-2029-CEE6-B2B7-DA1948A2D832}"/>
                </a:ext>
              </a:extLst>
            </p:cNvPr>
            <p:cNvSpPr txBox="1"/>
            <p:nvPr/>
          </p:nvSpPr>
          <p:spPr>
            <a:xfrm>
              <a:off x="250314" y="2589556"/>
              <a:ext cx="2679894" cy="6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latin typeface="Times New Roman" panose="02020603050405020304" pitchFamily="18" charset="0"/>
                  <a:ea typeface="Roboto"/>
                  <a:cs typeface="Times New Roman" panose="02020603050405020304" pitchFamily="18" charset="0"/>
                  <a:sym typeface="Roboto"/>
                </a:rPr>
                <a:t>12 Heat pumps </a:t>
              </a:r>
              <a:r>
                <a:rPr lang="en-US" sz="2000" dirty="0">
                  <a:latin typeface="Times New Roman" panose="02020603050405020304" pitchFamily="18" charset="0"/>
                  <a:ea typeface="Roboto"/>
                  <a:cs typeface="Times New Roman" panose="02020603050405020304" pitchFamily="18" charset="0"/>
                  <a:sym typeface="Roboto"/>
                </a:rPr>
                <a:t>in pre 2000 houses</a:t>
              </a:r>
            </a:p>
          </p:txBody>
        </p:sp>
        <p:sp>
          <p:nvSpPr>
            <p:cNvPr id="16" name="Google Shape;710;p69">
              <a:extLst>
                <a:ext uri="{FF2B5EF4-FFF2-40B4-BE49-F238E27FC236}">
                  <a16:creationId xmlns:a16="http://schemas.microsoft.com/office/drawing/2014/main" id="{64DD6F3D-0F3B-AA38-8E82-D812E1DA84DA}"/>
                </a:ext>
              </a:extLst>
            </p:cNvPr>
            <p:cNvSpPr txBox="1">
              <a:spLocks/>
            </p:cNvSpPr>
            <p:nvPr/>
          </p:nvSpPr>
          <p:spPr>
            <a:xfrm>
              <a:off x="798647" y="2081780"/>
              <a:ext cx="1661400" cy="527700"/>
            </a:xfrm>
            <a:prstGeom prst="rect">
              <a:avLst/>
            </a:prstGeom>
            <a:solidFill>
              <a:srgbClr val="70AD47"/>
            </a:solidFill>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en" sz="2800" b="1" dirty="0">
                  <a:latin typeface="Times New Roman" panose="02020603050405020304" pitchFamily="18" charset="0"/>
                  <a:cs typeface="Times New Roman" panose="02020603050405020304" pitchFamily="18" charset="0"/>
                </a:rPr>
                <a:t>6 %</a:t>
              </a:r>
            </a:p>
          </p:txBody>
        </p:sp>
        <p:sp>
          <p:nvSpPr>
            <p:cNvPr id="17" name="Google Shape;711;p69">
              <a:extLst>
                <a:ext uri="{FF2B5EF4-FFF2-40B4-BE49-F238E27FC236}">
                  <a16:creationId xmlns:a16="http://schemas.microsoft.com/office/drawing/2014/main" id="{DDD67525-6CB1-5CFB-5FBD-8D8BAC857923}"/>
                </a:ext>
              </a:extLst>
            </p:cNvPr>
            <p:cNvSpPr txBox="1">
              <a:spLocks/>
            </p:cNvSpPr>
            <p:nvPr/>
          </p:nvSpPr>
          <p:spPr>
            <a:xfrm>
              <a:off x="6398921" y="2875918"/>
              <a:ext cx="1661400" cy="527700"/>
            </a:xfrm>
            <a:prstGeom prst="rect">
              <a:avLst/>
            </a:prstGeom>
            <a:solidFill>
              <a:srgbClr val="FFC000"/>
            </a:solidFill>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en" sz="2800" b="1" dirty="0">
                  <a:latin typeface="Times New Roman" panose="02020603050405020304" pitchFamily="18" charset="0"/>
                  <a:cs typeface="Times New Roman" panose="02020603050405020304" pitchFamily="18" charset="0"/>
                </a:rPr>
                <a:t>94 %</a:t>
              </a:r>
            </a:p>
          </p:txBody>
        </p:sp>
        <p:cxnSp>
          <p:nvCxnSpPr>
            <p:cNvPr id="18" name="Google Shape;712;p69">
              <a:extLst>
                <a:ext uri="{FF2B5EF4-FFF2-40B4-BE49-F238E27FC236}">
                  <a16:creationId xmlns:a16="http://schemas.microsoft.com/office/drawing/2014/main" id="{3DEF04DA-C542-A901-F94D-3D1D650F425F}"/>
                </a:ext>
              </a:extLst>
            </p:cNvPr>
            <p:cNvCxnSpPr>
              <a:cxnSpLocks/>
            </p:cNvCxnSpPr>
            <p:nvPr/>
          </p:nvCxnSpPr>
          <p:spPr>
            <a:xfrm flipV="1">
              <a:off x="623435" y="2411844"/>
              <a:ext cx="3343752" cy="1017156"/>
            </a:xfrm>
            <a:prstGeom prst="bentConnector3">
              <a:avLst>
                <a:gd name="adj1" fmla="val 64528"/>
              </a:avLst>
            </a:prstGeom>
            <a:noFill/>
            <a:ln w="19050" cap="flat" cmpd="sng">
              <a:solidFill>
                <a:srgbClr val="70AD47"/>
              </a:solidFill>
              <a:prstDash val="solid"/>
              <a:round/>
              <a:headEnd type="none" w="med" len="med"/>
              <a:tailEnd type="none" w="med" len="med"/>
            </a:ln>
          </p:spPr>
        </p:cxnSp>
        <p:cxnSp>
          <p:nvCxnSpPr>
            <p:cNvPr id="19" name="Google Shape;713;p69">
              <a:extLst>
                <a:ext uri="{FF2B5EF4-FFF2-40B4-BE49-F238E27FC236}">
                  <a16:creationId xmlns:a16="http://schemas.microsoft.com/office/drawing/2014/main" id="{B21EC08D-EB6E-31BA-99C1-EA94DC7F618F}"/>
                </a:ext>
              </a:extLst>
            </p:cNvPr>
            <p:cNvCxnSpPr>
              <a:cxnSpLocks/>
            </p:cNvCxnSpPr>
            <p:nvPr/>
          </p:nvCxnSpPr>
          <p:spPr>
            <a:xfrm rot="10800000" flipV="1">
              <a:off x="5086702" y="3503181"/>
              <a:ext cx="3296218" cy="1099810"/>
            </a:xfrm>
            <a:prstGeom prst="bentConnector3">
              <a:avLst>
                <a:gd name="adj1" fmla="val 66038"/>
              </a:avLst>
            </a:prstGeom>
            <a:noFill/>
            <a:ln w="19050" cap="flat" cmpd="sng">
              <a:solidFill>
                <a:srgbClr val="FF9933"/>
              </a:solidFill>
              <a:prstDash val="solid"/>
              <a:round/>
              <a:headEnd type="none" w="med" len="med"/>
              <a:tailEnd type="none" w="med" len="med"/>
            </a:ln>
          </p:spPr>
        </p:cxnSp>
        <p:sp>
          <p:nvSpPr>
            <p:cNvPr id="20" name="Google Shape;716;p69">
              <a:extLst>
                <a:ext uri="{FF2B5EF4-FFF2-40B4-BE49-F238E27FC236}">
                  <a16:creationId xmlns:a16="http://schemas.microsoft.com/office/drawing/2014/main" id="{B139B74F-21C1-4E7B-16F0-11C56D502B26}"/>
                </a:ext>
              </a:extLst>
            </p:cNvPr>
            <p:cNvSpPr txBox="1">
              <a:spLocks/>
            </p:cNvSpPr>
            <p:nvPr/>
          </p:nvSpPr>
          <p:spPr>
            <a:xfrm>
              <a:off x="671785" y="2270308"/>
              <a:ext cx="2292300" cy="418800"/>
            </a:xfrm>
            <a:prstGeom prst="rect">
              <a:avLst/>
            </a:prstGeom>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pPr>
              <a:endParaRPr lang="en-GB" sz="2000" dirty="0">
                <a:latin typeface="Times New Roman" panose="02020603050405020304" pitchFamily="18" charset="0"/>
                <a:ea typeface="EB Garamond Medium"/>
                <a:cs typeface="Times New Roman" panose="02020603050405020304" pitchFamily="18" charset="0"/>
                <a:sym typeface="EB Garamond Medium"/>
              </a:endParaRPr>
            </a:p>
          </p:txBody>
        </p:sp>
        <p:grpSp>
          <p:nvGrpSpPr>
            <p:cNvPr id="26" name="Group 25">
              <a:extLst>
                <a:ext uri="{FF2B5EF4-FFF2-40B4-BE49-F238E27FC236}">
                  <a16:creationId xmlns:a16="http://schemas.microsoft.com/office/drawing/2014/main" id="{D9D4004A-FF7B-D851-D66A-FFE761BB4B46}"/>
                </a:ext>
              </a:extLst>
            </p:cNvPr>
            <p:cNvGrpSpPr/>
            <p:nvPr/>
          </p:nvGrpSpPr>
          <p:grpSpPr>
            <a:xfrm>
              <a:off x="3020776" y="2242014"/>
              <a:ext cx="2772355" cy="2980069"/>
              <a:chOff x="3294648" y="2481773"/>
              <a:chExt cx="2149273" cy="2354232"/>
            </a:xfrm>
          </p:grpSpPr>
          <p:sp>
            <p:nvSpPr>
              <p:cNvPr id="22" name="Google Shape;701;p68">
                <a:extLst>
                  <a:ext uri="{FF2B5EF4-FFF2-40B4-BE49-F238E27FC236}">
                    <a16:creationId xmlns:a16="http://schemas.microsoft.com/office/drawing/2014/main" id="{BCC7FE83-A9AC-8552-7124-DE89119887F0}"/>
                  </a:ext>
                </a:extLst>
              </p:cNvPr>
              <p:cNvSpPr/>
              <p:nvPr/>
            </p:nvSpPr>
            <p:spPr>
              <a:xfrm rot="17885450">
                <a:off x="3263037" y="2513384"/>
                <a:ext cx="2212496" cy="2149273"/>
              </a:xfrm>
              <a:prstGeom prst="blockArc">
                <a:avLst>
                  <a:gd name="adj1" fmla="val 17991889"/>
                  <a:gd name="adj2" fmla="val 19026426"/>
                  <a:gd name="adj3" fmla="val 31997"/>
                </a:avLst>
              </a:prstGeom>
              <a:solidFill>
                <a:srgbClr val="70AD47"/>
              </a:solidFill>
              <a:ln w="19050" cap="flat" cmpd="sng">
                <a:solidFill>
                  <a:srgbClr val="70AD47"/>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 name="Google Shape;701;p68">
                <a:extLst>
                  <a:ext uri="{FF2B5EF4-FFF2-40B4-BE49-F238E27FC236}">
                    <a16:creationId xmlns:a16="http://schemas.microsoft.com/office/drawing/2014/main" id="{9D918433-24B7-A258-20B5-CBFF7CB6D30E}"/>
                  </a:ext>
                </a:extLst>
              </p:cNvPr>
              <p:cNvSpPr/>
              <p:nvPr/>
            </p:nvSpPr>
            <p:spPr>
              <a:xfrm>
                <a:off x="3403900" y="2644326"/>
                <a:ext cx="2026566" cy="2191679"/>
              </a:xfrm>
              <a:prstGeom prst="blockArc">
                <a:avLst>
                  <a:gd name="adj1" fmla="val 15460653"/>
                  <a:gd name="adj2" fmla="val 14261095"/>
                  <a:gd name="adj3" fmla="val 26361"/>
                </a:avLst>
              </a:prstGeom>
              <a:solidFill>
                <a:srgbClr val="FFC000"/>
              </a:solidFill>
              <a:ln w="19050" cap="flat" cmpd="sng">
                <a:solidFill>
                  <a:srgbClr val="FF9933"/>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5" name="Google Shape;709;p69">
              <a:extLst>
                <a:ext uri="{FF2B5EF4-FFF2-40B4-BE49-F238E27FC236}">
                  <a16:creationId xmlns:a16="http://schemas.microsoft.com/office/drawing/2014/main" id="{324DC21E-95D8-AF67-86ED-E33263329BBA}"/>
                </a:ext>
              </a:extLst>
            </p:cNvPr>
            <p:cNvSpPr txBox="1"/>
            <p:nvPr/>
          </p:nvSpPr>
          <p:spPr>
            <a:xfrm>
              <a:off x="6129531" y="3424205"/>
              <a:ext cx="2857223" cy="123498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latin typeface="Times New Roman" panose="02020603050405020304" pitchFamily="18" charset="0"/>
                  <a:ea typeface="Roboto"/>
                  <a:cs typeface="Times New Roman" panose="02020603050405020304" pitchFamily="18" charset="0"/>
                  <a:sym typeface="Roboto"/>
                </a:rPr>
                <a:t>198 Heat pumps </a:t>
              </a:r>
              <a:r>
                <a:rPr lang="en-US" sz="2000" dirty="0">
                  <a:latin typeface="Times New Roman" panose="02020603050405020304" pitchFamily="18" charset="0"/>
                  <a:ea typeface="Roboto"/>
                  <a:cs typeface="Times New Roman" panose="02020603050405020304" pitchFamily="18" charset="0"/>
                  <a:sym typeface="Roboto"/>
                </a:rPr>
                <a:t>in 2000 onwards houses</a:t>
              </a:r>
            </a:p>
          </p:txBody>
        </p:sp>
        <p:sp>
          <p:nvSpPr>
            <p:cNvPr id="32" name="TextBox 31">
              <a:extLst>
                <a:ext uri="{FF2B5EF4-FFF2-40B4-BE49-F238E27FC236}">
                  <a16:creationId xmlns:a16="http://schemas.microsoft.com/office/drawing/2014/main" id="{3836DA25-B23C-B195-79E5-032DF6776B57}"/>
                </a:ext>
              </a:extLst>
            </p:cNvPr>
            <p:cNvSpPr txBox="1"/>
            <p:nvPr/>
          </p:nvSpPr>
          <p:spPr>
            <a:xfrm>
              <a:off x="3901003" y="3363642"/>
              <a:ext cx="1211001" cy="769441"/>
            </a:xfrm>
            <a:prstGeom prst="rect">
              <a:avLst/>
            </a:prstGeom>
            <a:noFill/>
          </p:spPr>
          <p:txBody>
            <a:bodyPr wrap="square">
              <a:spAutoFit/>
            </a:bodyPr>
            <a:lstStyle/>
            <a:p>
              <a:pPr lvl="0"/>
              <a:r>
                <a:rPr lang="en-IE" sz="4400" dirty="0">
                  <a:ln>
                    <a:solidFill>
                      <a:schemeClr val="tx1"/>
                    </a:solidFill>
                  </a:ln>
                  <a:effectLst>
                    <a:innerShdw blurRad="63500" dist="50800" dir="2700000">
                      <a:prstClr val="black">
                        <a:alpha val="50000"/>
                      </a:prstClr>
                    </a:innerShdw>
                  </a:effectLst>
                  <a:latin typeface="Times New Roman" panose="02020603050405020304" pitchFamily="18" charset="0"/>
                  <a:cs typeface="Times New Roman" panose="02020603050405020304" pitchFamily="18" charset="0"/>
                </a:rPr>
                <a:t>210</a:t>
              </a:r>
              <a:endParaRPr lang="en-GB" sz="1800" b="1" dirty="0">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A74509AC-E8F6-B74C-AC45-83C44CA56FB4}"/>
              </a:ext>
            </a:extLst>
          </p:cNvPr>
          <p:cNvPicPr>
            <a:picLocks noChangeAspect="1"/>
          </p:cNvPicPr>
          <p:nvPr/>
        </p:nvPicPr>
        <p:blipFill>
          <a:blip r:embed="rId3"/>
          <a:stretch>
            <a:fillRect/>
          </a:stretch>
        </p:blipFill>
        <p:spPr>
          <a:xfrm>
            <a:off x="7596336" y="5762463"/>
            <a:ext cx="1547664" cy="1095537"/>
          </a:xfrm>
          <a:prstGeom prst="rect">
            <a:avLst/>
          </a:prstGeom>
        </p:spPr>
      </p:pic>
      <p:sp>
        <p:nvSpPr>
          <p:cNvPr id="12" name="TextBox 11">
            <a:extLst>
              <a:ext uri="{FF2B5EF4-FFF2-40B4-BE49-F238E27FC236}">
                <a16:creationId xmlns:a16="http://schemas.microsoft.com/office/drawing/2014/main" id="{DFCC6459-1797-37EF-7196-0A2C9AC056E6}"/>
              </a:ext>
            </a:extLst>
          </p:cNvPr>
          <p:cNvSpPr txBox="1"/>
          <p:nvPr/>
        </p:nvSpPr>
        <p:spPr>
          <a:xfrm>
            <a:off x="467544" y="4656262"/>
            <a:ext cx="8568952" cy="707886"/>
          </a:xfrm>
          <a:prstGeom prst="rect">
            <a:avLst/>
          </a:prstGeom>
          <a:solidFill>
            <a:schemeClr val="bg1"/>
          </a:solidFill>
        </p:spPr>
        <p:txBody>
          <a:bodyPr wrap="square" rtlCol="0">
            <a:spAutoFit/>
          </a:bodyPr>
          <a:lstStyle/>
          <a:p>
            <a:r>
              <a:rPr lang="en-GB" sz="2000" b="1" dirty="0">
                <a:latin typeface="Times New Roman" panose="02020603050405020304" pitchFamily="18" charset="0"/>
                <a:cs typeface="Times New Roman" panose="02020603050405020304" pitchFamily="18" charset="0"/>
              </a:rPr>
              <a:t>Approx. </a:t>
            </a:r>
            <a:r>
              <a:rPr lang="en-GB" sz="2000" b="1" dirty="0">
                <a:solidFill>
                  <a:srgbClr val="FF0000"/>
                </a:solidFill>
                <a:latin typeface="Times New Roman" panose="02020603050405020304" pitchFamily="18" charset="0"/>
                <a:cs typeface="Times New Roman" panose="02020603050405020304" pitchFamily="18" charset="0"/>
              </a:rPr>
              <a:t>1,970 </a:t>
            </a:r>
            <a:r>
              <a:rPr lang="en-GB" sz="2000" b="1" dirty="0">
                <a:latin typeface="Times New Roman" panose="02020603050405020304" pitchFamily="18" charset="0"/>
                <a:cs typeface="Times New Roman" panose="02020603050405020304" pitchFamily="18" charset="0"/>
              </a:rPr>
              <a:t>dwellings in Ashbourne with BERs </a:t>
            </a:r>
            <a:r>
              <a:rPr lang="en-US" altLang="zh-CN" sz="2000" b="1" dirty="0">
                <a:latin typeface="Times New Roman" panose="02020603050405020304" pitchFamily="18" charset="0"/>
                <a:cs typeface="Times New Roman" panose="02020603050405020304" pitchFamily="18" charset="0"/>
              </a:rPr>
              <a:t>are “heat pump ready” (HLI below 2.3). </a:t>
            </a:r>
            <a:endParaRPr lang="en-GB"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5276794"/>
      </p:ext>
    </p:extLst>
  </p:cSld>
  <p:clrMapOvr>
    <a:masterClrMapping/>
  </p:clrMapOvr>
  <mc:AlternateContent xmlns:mc="http://schemas.openxmlformats.org/markup-compatibility/2006" xmlns:p14="http://schemas.microsoft.com/office/powerpoint/2010/main">
    <mc:Choice Requires="p14">
      <p:transition spd="slow" p14:dur="2000" advTm="87749"/>
    </mc:Choice>
    <mc:Fallback xmlns="">
      <p:transition spd="slow" advTm="8774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9F365E-2D44-773E-C590-D35A247E6084}"/>
              </a:ext>
            </a:extLst>
          </p:cNvPr>
          <p:cNvPicPr>
            <a:picLocks noChangeAspect="1"/>
          </p:cNvPicPr>
          <p:nvPr/>
        </p:nvPicPr>
        <p:blipFill>
          <a:blip r:embed="rId3"/>
          <a:stretch>
            <a:fillRect/>
          </a:stretch>
        </p:blipFill>
        <p:spPr>
          <a:xfrm>
            <a:off x="7596336" y="5762463"/>
            <a:ext cx="1547664" cy="1095537"/>
          </a:xfrm>
          <a:prstGeom prst="rect">
            <a:avLst/>
          </a:prstGeom>
        </p:spPr>
      </p:pic>
      <p:sp>
        <p:nvSpPr>
          <p:cNvPr id="3" name="Title 2">
            <a:extLst>
              <a:ext uri="{FF2B5EF4-FFF2-40B4-BE49-F238E27FC236}">
                <a16:creationId xmlns:a16="http://schemas.microsoft.com/office/drawing/2014/main" id="{911C246D-81AD-AF46-1169-C74CC32D0C53}"/>
              </a:ext>
            </a:extLst>
          </p:cNvPr>
          <p:cNvSpPr txBox="1">
            <a:spLocks/>
          </p:cNvSpPr>
          <p:nvPr/>
        </p:nvSpPr>
        <p:spPr>
          <a:xfrm>
            <a:off x="0" y="3919"/>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Baseline </a:t>
            </a:r>
            <a:r>
              <a:rPr lang="en-US" sz="3200" b="1" kern="1200" dirty="0">
                <a:solidFill>
                  <a:schemeClr val="tx1"/>
                </a:solidFill>
                <a:latin typeface="Times New Roman" panose="02020603050405020304" pitchFamily="18" charset="0"/>
                <a:cs typeface="Times New Roman" panose="02020603050405020304" pitchFamily="18" charset="0"/>
              </a:rPr>
              <a:t>Results</a:t>
            </a:r>
            <a:endParaRPr lang="en-IE" sz="3200" b="1" dirty="0">
              <a:latin typeface="Times New Roman" panose="02020603050405020304" pitchFamily="18" charset="0"/>
              <a:cs typeface="Times New Roman" panose="02020603050405020304" pitchFamily="18" charset="0"/>
            </a:endParaRPr>
          </a:p>
        </p:txBody>
      </p:sp>
      <p:grpSp>
        <p:nvGrpSpPr>
          <p:cNvPr id="53" name="Group 52">
            <a:extLst>
              <a:ext uri="{FF2B5EF4-FFF2-40B4-BE49-F238E27FC236}">
                <a16:creationId xmlns:a16="http://schemas.microsoft.com/office/drawing/2014/main" id="{8B118B6D-6895-FF96-3D70-F202196C0B37}"/>
              </a:ext>
            </a:extLst>
          </p:cNvPr>
          <p:cNvGrpSpPr/>
          <p:nvPr/>
        </p:nvGrpSpPr>
        <p:grpSpPr>
          <a:xfrm>
            <a:off x="703973" y="1628800"/>
            <a:ext cx="7758033" cy="4444625"/>
            <a:chOff x="668672" y="923040"/>
            <a:chExt cx="7610478" cy="5390353"/>
          </a:xfrm>
        </p:grpSpPr>
        <p:grpSp>
          <p:nvGrpSpPr>
            <p:cNvPr id="6" name="Google Shape;3870;p87">
              <a:extLst>
                <a:ext uri="{FF2B5EF4-FFF2-40B4-BE49-F238E27FC236}">
                  <a16:creationId xmlns:a16="http://schemas.microsoft.com/office/drawing/2014/main" id="{EBBE4486-B8CE-4794-BD3D-0620D5506BE3}"/>
                </a:ext>
              </a:extLst>
            </p:cNvPr>
            <p:cNvGrpSpPr/>
            <p:nvPr/>
          </p:nvGrpSpPr>
          <p:grpSpPr>
            <a:xfrm rot="16200000">
              <a:off x="1795558" y="-188983"/>
              <a:ext cx="5335145" cy="7559192"/>
              <a:chOff x="2228231" y="2448482"/>
              <a:chExt cx="995608" cy="960759"/>
            </a:xfrm>
          </p:grpSpPr>
          <p:sp>
            <p:nvSpPr>
              <p:cNvPr id="13" name="Google Shape;3876;p87">
                <a:extLst>
                  <a:ext uri="{FF2B5EF4-FFF2-40B4-BE49-F238E27FC236}">
                    <a16:creationId xmlns:a16="http://schemas.microsoft.com/office/drawing/2014/main" id="{C6128880-1818-C241-2DF9-98134B23BABD}"/>
                  </a:ext>
                </a:extLst>
              </p:cNvPr>
              <p:cNvSpPr/>
              <p:nvPr/>
            </p:nvSpPr>
            <p:spPr>
              <a:xfrm>
                <a:off x="2571684" y="3141590"/>
                <a:ext cx="307215" cy="267651"/>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4" name="Google Shape;3877;p87">
                <a:extLst>
                  <a:ext uri="{FF2B5EF4-FFF2-40B4-BE49-F238E27FC236}">
                    <a16:creationId xmlns:a16="http://schemas.microsoft.com/office/drawing/2014/main" id="{A6F851F7-BB3E-B2E7-1FA2-24DB04CE87AB}"/>
                  </a:ext>
                </a:extLst>
              </p:cNvPr>
              <p:cNvSpPr/>
              <p:nvPr/>
            </p:nvSpPr>
            <p:spPr>
              <a:xfrm>
                <a:off x="2915138" y="3141590"/>
                <a:ext cx="306070" cy="267651"/>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5" name="Google Shape;3878;p87">
                <a:extLst>
                  <a:ext uri="{FF2B5EF4-FFF2-40B4-BE49-F238E27FC236}">
                    <a16:creationId xmlns:a16="http://schemas.microsoft.com/office/drawing/2014/main" id="{A6CBB396-28C4-B037-3EF5-C5759F6224CB}"/>
                  </a:ext>
                </a:extLst>
              </p:cNvPr>
              <p:cNvSpPr/>
              <p:nvPr/>
            </p:nvSpPr>
            <p:spPr>
              <a:xfrm>
                <a:off x="2228585" y="3143053"/>
                <a:ext cx="310612" cy="265190"/>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5" name="Google Shape;3888;p87">
                <a:extLst>
                  <a:ext uri="{FF2B5EF4-FFF2-40B4-BE49-F238E27FC236}">
                    <a16:creationId xmlns:a16="http://schemas.microsoft.com/office/drawing/2014/main" id="{6F457DB5-CBA1-534C-35F3-B6304AA6D1CB}"/>
                  </a:ext>
                </a:extLst>
              </p:cNvPr>
              <p:cNvSpPr/>
              <p:nvPr/>
            </p:nvSpPr>
            <p:spPr>
              <a:xfrm rot="5400000">
                <a:off x="2592696" y="2427470"/>
                <a:ext cx="265191" cy="307216"/>
              </a:xfrm>
              <a:custGeom>
                <a:avLst/>
                <a:gdLst/>
                <a:ahLst/>
                <a:cxnLst/>
                <a:rect l="l" t="t" r="r" b="b"/>
                <a:pathLst>
                  <a:path w="49277" h="39990" extrusionOk="0">
                    <a:moveTo>
                      <a:pt x="7996" y="1"/>
                    </a:moveTo>
                    <a:cubicBezTo>
                      <a:pt x="3580" y="1"/>
                      <a:pt x="0" y="3580"/>
                      <a:pt x="0" y="7995"/>
                    </a:cubicBezTo>
                    <a:lnTo>
                      <a:pt x="0" y="31993"/>
                    </a:lnTo>
                    <a:cubicBezTo>
                      <a:pt x="0" y="36409"/>
                      <a:pt x="3580" y="39989"/>
                      <a:pt x="7996" y="39989"/>
                    </a:cubicBezTo>
                    <a:lnTo>
                      <a:pt x="41280" y="39989"/>
                    </a:lnTo>
                    <a:cubicBezTo>
                      <a:pt x="45697" y="39989"/>
                      <a:pt x="49277" y="36409"/>
                      <a:pt x="49277" y="31993"/>
                    </a:cubicBezTo>
                    <a:lnTo>
                      <a:pt x="49277" y="7995"/>
                    </a:lnTo>
                    <a:cubicBezTo>
                      <a:pt x="49277" y="3580"/>
                      <a:pt x="45697" y="1"/>
                      <a:pt x="41280"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6" name="Google Shape;3889;p87">
                <a:extLst>
                  <a:ext uri="{FF2B5EF4-FFF2-40B4-BE49-F238E27FC236}">
                    <a16:creationId xmlns:a16="http://schemas.microsoft.com/office/drawing/2014/main" id="{01007A8E-3834-2AF9-B01C-D437EDABE7E7}"/>
                  </a:ext>
                </a:extLst>
              </p:cNvPr>
              <p:cNvSpPr/>
              <p:nvPr/>
            </p:nvSpPr>
            <p:spPr>
              <a:xfrm rot="5400000">
                <a:off x="2935663" y="2427961"/>
                <a:ext cx="267651" cy="308701"/>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7" name="Google Shape;3890;p87">
                <a:extLst>
                  <a:ext uri="{FF2B5EF4-FFF2-40B4-BE49-F238E27FC236}">
                    <a16:creationId xmlns:a16="http://schemas.microsoft.com/office/drawing/2014/main" id="{61D6EC0A-49C9-B138-23A2-32C4FDA0C7EF}"/>
                  </a:ext>
                </a:extLst>
              </p:cNvPr>
              <p:cNvSpPr/>
              <p:nvPr/>
            </p:nvSpPr>
            <p:spPr>
              <a:xfrm rot="5400000">
                <a:off x="2249244" y="2427470"/>
                <a:ext cx="265190" cy="307216"/>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AFF041F5-9EEA-FD85-131D-4BDEF1D4BD89}"/>
                </a:ext>
              </a:extLst>
            </p:cNvPr>
            <p:cNvSpPr txBox="1"/>
            <p:nvPr/>
          </p:nvSpPr>
          <p:spPr>
            <a:xfrm>
              <a:off x="717486" y="1158899"/>
              <a:ext cx="2071911" cy="1119796"/>
            </a:xfrm>
            <a:prstGeom prst="rect">
              <a:avLst/>
            </a:prstGeom>
            <a:noFill/>
          </p:spPr>
          <p:txBody>
            <a:bodyPr wrap="square">
              <a:spAutoFit/>
            </a:bodyPr>
            <a:lstStyle/>
            <a:p>
              <a:pPr marL="0" lvl="0" indent="0" rtl="0">
                <a:spcBef>
                  <a:spcPts val="0"/>
                </a:spcBef>
                <a:spcAft>
                  <a:spcPts val="0"/>
                </a:spcAft>
                <a:buNone/>
              </a:pPr>
              <a:r>
                <a:rPr lang="en-US" b="1" dirty="0">
                  <a:latin typeface="Times New Roman" panose="02020603050405020304" pitchFamily="18" charset="0"/>
                  <a:cs typeface="Times New Roman" panose="02020603050405020304" pitchFamily="18" charset="0"/>
                </a:rPr>
                <a:t>Dwellings</a:t>
              </a:r>
            </a:p>
            <a:p>
              <a:pPr marL="0" lvl="0" indent="0" rtl="0">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lvl="0" indent="0" rtl="0">
                <a:spcBef>
                  <a:spcPts val="0"/>
                </a:spcBef>
                <a:spcAft>
                  <a:spcPts val="0"/>
                </a:spcAft>
                <a:buNone/>
              </a:pPr>
              <a:r>
                <a:rPr lang="en-US" dirty="0">
                  <a:latin typeface="Times New Roman" panose="02020603050405020304" pitchFamily="18" charset="0"/>
                  <a:cs typeface="Times New Roman" panose="02020603050405020304" pitchFamily="18" charset="0"/>
                </a:rPr>
                <a:t>5,896</a:t>
              </a:r>
            </a:p>
          </p:txBody>
        </p:sp>
        <p:sp>
          <p:nvSpPr>
            <p:cNvPr id="44" name="TextBox 43">
              <a:extLst>
                <a:ext uri="{FF2B5EF4-FFF2-40B4-BE49-F238E27FC236}">
                  <a16:creationId xmlns:a16="http://schemas.microsoft.com/office/drawing/2014/main" id="{A6F3026D-9016-85EC-8BB0-A4C2B10BBDDC}"/>
                </a:ext>
              </a:extLst>
            </p:cNvPr>
            <p:cNvSpPr txBox="1"/>
            <p:nvPr/>
          </p:nvSpPr>
          <p:spPr>
            <a:xfrm>
              <a:off x="668672" y="4802381"/>
              <a:ext cx="2093493" cy="1119796"/>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Annual Energy Bill </a:t>
              </a:r>
              <a:endParaRPr lang="en-IE" sz="1800" b="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E" dirty="0">
                <a:latin typeface="Times New Roman" panose="02020603050405020304" pitchFamily="18" charset="0"/>
                <a:cs typeface="Times New Roman" panose="02020603050405020304" pitchFamily="18" charset="0"/>
              </a:endParaRPr>
            </a:p>
            <a:p>
              <a:r>
                <a:rPr lang="en-IE" sz="1800" dirty="0">
                  <a:effectLst/>
                  <a:latin typeface="Times New Roman" panose="02020603050405020304" pitchFamily="18" charset="0"/>
                  <a:cs typeface="Times New Roman" panose="02020603050405020304" pitchFamily="18" charset="0"/>
                </a:rPr>
                <a:t>€ 3,800</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2B6D5085-EDA7-11F3-B8C7-39576DFD524D}"/>
                </a:ext>
              </a:extLst>
            </p:cNvPr>
            <p:cNvSpPr txBox="1"/>
            <p:nvPr/>
          </p:nvSpPr>
          <p:spPr>
            <a:xfrm>
              <a:off x="717486" y="2706789"/>
              <a:ext cx="2105862" cy="1791674"/>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Average Primary Energy per dwelling</a:t>
              </a:r>
            </a:p>
            <a:p>
              <a:endParaRPr lang="en-IE" dirty="0">
                <a:latin typeface="Times New Roman" panose="02020603050405020304" pitchFamily="18" charset="0"/>
                <a:cs typeface="Times New Roman" panose="02020603050405020304" pitchFamily="18" charset="0"/>
              </a:endParaRPr>
            </a:p>
            <a:p>
              <a:r>
                <a:rPr lang="en-GB" sz="1800" b="0" i="0" u="none" strike="noStrike" dirty="0">
                  <a:solidFill>
                    <a:srgbClr val="000000"/>
                  </a:solidFill>
                  <a:effectLst/>
                  <a:latin typeface="Calibri" panose="020F0502020204030204" pitchFamily="34"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17,883</a:t>
              </a:r>
              <a:r>
                <a:rPr lang="en-IE" sz="1800" dirty="0">
                  <a:effectLst/>
                  <a:latin typeface="Times New Roman" panose="02020603050405020304" pitchFamily="18" charset="0"/>
                  <a:cs typeface="Times New Roman" panose="02020603050405020304" pitchFamily="18" charset="0"/>
                </a:rPr>
                <a:t> kWh</a:t>
              </a:r>
              <a:r>
                <a:rPr lang="en-IE" dirty="0">
                  <a:latin typeface="Times New Roman" panose="02020603050405020304" pitchFamily="18" charset="0"/>
                  <a:cs typeface="Times New Roman" panose="02020603050405020304" pitchFamily="18" charset="0"/>
                </a:rPr>
                <a:t>/</a:t>
              </a:r>
              <a:r>
                <a:rPr lang="en-IE" sz="1800" dirty="0">
                  <a:effectLst/>
                  <a:latin typeface="Times New Roman" panose="02020603050405020304" pitchFamily="18" charset="0"/>
                  <a:cs typeface="Times New Roman" panose="02020603050405020304" pitchFamily="18" charset="0"/>
                </a:rPr>
                <a:t>annum</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482B3C7B-2618-AF19-58BF-001F029A8AB9}"/>
                </a:ext>
              </a:extLst>
            </p:cNvPr>
            <p:cNvSpPr txBox="1"/>
            <p:nvPr/>
          </p:nvSpPr>
          <p:spPr>
            <a:xfrm>
              <a:off x="6136835" y="1046500"/>
              <a:ext cx="2142315" cy="1455735"/>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Total Primary Energy</a:t>
              </a:r>
              <a:endParaRPr lang="en-GB" b="1" dirty="0">
                <a:latin typeface="Times New Roman" panose="02020603050405020304" pitchFamily="18" charset="0"/>
                <a:cs typeface="Times New Roman" panose="02020603050405020304" pitchFamily="18" charset="0"/>
              </a:endParaRPr>
            </a:p>
            <a:p>
              <a:endParaRPr lang="en-IE" sz="1800" dirty="0">
                <a:effectLst/>
                <a:latin typeface="Times New Roman" panose="02020603050405020304" pitchFamily="18" charset="0"/>
                <a:cs typeface="Times New Roman" panose="02020603050405020304" pitchFamily="18" charset="0"/>
              </a:endParaRPr>
            </a:p>
            <a:p>
              <a:r>
                <a:rPr lang="en-IE" sz="1800" dirty="0">
                  <a:effectLst/>
                  <a:latin typeface="Times New Roman" panose="02020603050405020304" pitchFamily="18" charset="0"/>
                  <a:cs typeface="Times New Roman" panose="02020603050405020304" pitchFamily="18" charset="0"/>
                </a:rPr>
                <a:t> 105,439,200 kWh </a:t>
              </a:r>
            </a:p>
          </p:txBody>
        </p:sp>
        <p:sp>
          <p:nvSpPr>
            <p:cNvPr id="50" name="TextBox 49">
              <a:extLst>
                <a:ext uri="{FF2B5EF4-FFF2-40B4-BE49-F238E27FC236}">
                  <a16:creationId xmlns:a16="http://schemas.microsoft.com/office/drawing/2014/main" id="{C29FE3FB-A888-70C3-12D8-6E4D5072FD52}"/>
                </a:ext>
              </a:extLst>
            </p:cNvPr>
            <p:cNvSpPr txBox="1"/>
            <p:nvPr/>
          </p:nvSpPr>
          <p:spPr>
            <a:xfrm>
              <a:off x="6278799" y="4531518"/>
              <a:ext cx="1897244" cy="1781875"/>
            </a:xfrm>
            <a:prstGeom prst="rect">
              <a:avLst/>
            </a:prstGeom>
            <a:noFill/>
          </p:spPr>
          <p:txBody>
            <a:bodyPr wrap="square">
              <a:spAutoFit/>
            </a:bodyPr>
            <a:lstStyle/>
            <a:p>
              <a:pPr>
                <a:lnSpc>
                  <a:spcPct val="115000"/>
                </a:lnSpc>
                <a:spcAft>
                  <a:spcPts val="1000"/>
                </a:spcAft>
              </a:pPr>
              <a:r>
                <a:rPr lang="en-IE" sz="1800" b="1" dirty="0">
                  <a:effectLst/>
                  <a:latin typeface="Times New Roman" panose="02020603050405020304" pitchFamily="18" charset="0"/>
                  <a:cs typeface="Times New Roman" panose="02020603050405020304" pitchFamily="18" charset="0"/>
                </a:rPr>
                <a:t>Annual Residential Energy Costs</a:t>
              </a:r>
            </a:p>
            <a:p>
              <a:pPr>
                <a:lnSpc>
                  <a:spcPct val="115000"/>
                </a:lnSpc>
                <a:spcAft>
                  <a:spcPts val="1000"/>
                </a:spcAft>
              </a:pPr>
              <a:r>
                <a:rPr lang="en-IE" sz="1800" dirty="0">
                  <a:effectLst/>
                  <a:latin typeface="Times New Roman" panose="02020603050405020304" pitchFamily="18" charset="0"/>
                  <a:cs typeface="Times New Roman" panose="02020603050405020304" pitchFamily="18" charset="0"/>
                </a:rPr>
                <a:t> € 22,404,800</a:t>
              </a:r>
            </a:p>
          </p:txBody>
        </p:sp>
        <p:sp>
          <p:nvSpPr>
            <p:cNvPr id="52" name="TextBox 51">
              <a:extLst>
                <a:ext uri="{FF2B5EF4-FFF2-40B4-BE49-F238E27FC236}">
                  <a16:creationId xmlns:a16="http://schemas.microsoft.com/office/drawing/2014/main" id="{3A9DAF5A-29AD-A97D-17CC-38BFA8822191}"/>
                </a:ext>
              </a:extLst>
            </p:cNvPr>
            <p:cNvSpPr txBox="1"/>
            <p:nvPr/>
          </p:nvSpPr>
          <p:spPr>
            <a:xfrm>
              <a:off x="6248607" y="3076736"/>
              <a:ext cx="1882375" cy="931763"/>
            </a:xfrm>
            <a:prstGeom prst="rect">
              <a:avLst/>
            </a:prstGeom>
            <a:noFill/>
          </p:spPr>
          <p:txBody>
            <a:bodyPr wrap="square">
              <a:spAutoFit/>
            </a:bodyPr>
            <a:lstStyle/>
            <a:p>
              <a:pPr>
                <a:lnSpc>
                  <a:spcPct val="107000"/>
                </a:lnSpc>
                <a:spcAft>
                  <a:spcPts val="800"/>
                </a:spcAft>
              </a:pPr>
              <a:r>
                <a:rPr lang="en-GB"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CO</a:t>
              </a:r>
              <a:r>
                <a:rPr lang="en-GB" sz="1800" b="1" kern="1200" baseline="-25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2</a:t>
              </a:r>
            </a:p>
            <a:p>
              <a:r>
                <a:rPr lang="en-IE" sz="1800" dirty="0">
                  <a:effectLst/>
                  <a:latin typeface="Times New Roman" panose="02020603050405020304" pitchFamily="18" charset="0"/>
                  <a:cs typeface="Times New Roman" panose="02020603050405020304" pitchFamily="18" charset="0"/>
                </a:rPr>
                <a:t>26,001 tonnes</a:t>
              </a:r>
              <a:endParaRPr lang="en-GB" dirty="0">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id="{6A20EC39-F524-CC06-A948-556880A05835}"/>
              </a:ext>
            </a:extLst>
          </p:cNvPr>
          <p:cNvSpPr txBox="1"/>
          <p:nvPr/>
        </p:nvSpPr>
        <p:spPr>
          <a:xfrm>
            <a:off x="1250467" y="1010464"/>
            <a:ext cx="1103187"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Inputs</a:t>
            </a:r>
            <a:endParaRPr lang="en-GB" sz="2800" i="1" u="sng"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656B5877-22EC-FF99-9D67-8BB8FFE652B2}"/>
              </a:ext>
            </a:extLst>
          </p:cNvPr>
          <p:cNvSpPr txBox="1"/>
          <p:nvPr/>
        </p:nvSpPr>
        <p:spPr>
          <a:xfrm>
            <a:off x="6625571" y="955779"/>
            <a:ext cx="1370888"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Outputs</a:t>
            </a:r>
            <a:endParaRPr lang="en-GB" sz="2800" i="1" u="sng"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681D0FEB-C1E1-69AF-62B2-59405F172788}"/>
              </a:ext>
            </a:extLst>
          </p:cNvPr>
          <p:cNvSpPr txBox="1"/>
          <p:nvPr/>
        </p:nvSpPr>
        <p:spPr>
          <a:xfrm>
            <a:off x="3824623" y="3499424"/>
            <a:ext cx="1399742"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Analysis</a:t>
            </a:r>
            <a:endParaRPr lang="en-GB" sz="2800" i="1" u="sng" dirty="0">
              <a:latin typeface="Times New Roman" panose="02020603050405020304" pitchFamily="18" charset="0"/>
              <a:cs typeface="Times New Roman" panose="02020603050405020304" pitchFamily="18" charset="0"/>
            </a:endParaRPr>
          </a:p>
        </p:txBody>
      </p:sp>
      <p:cxnSp>
        <p:nvCxnSpPr>
          <p:cNvPr id="60" name="Connector: Elbow 59">
            <a:extLst>
              <a:ext uri="{FF2B5EF4-FFF2-40B4-BE49-F238E27FC236}">
                <a16:creationId xmlns:a16="http://schemas.microsoft.com/office/drawing/2014/main" id="{4486C8AA-52E1-DEAC-812E-9902109B48A1}"/>
              </a:ext>
            </a:extLst>
          </p:cNvPr>
          <p:cNvCxnSpPr>
            <a:cxnSpLocks/>
            <a:stCxn id="42" idx="3"/>
          </p:cNvCxnSpPr>
          <p:nvPr/>
        </p:nvCxnSpPr>
        <p:spPr>
          <a:xfrm>
            <a:off x="2865816" y="2284943"/>
            <a:ext cx="1004827" cy="1352621"/>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4D3C95F8-8940-0EA7-3E5C-EE22B7A9BBFE}"/>
              </a:ext>
            </a:extLst>
          </p:cNvPr>
          <p:cNvCxnSpPr>
            <a:cxnSpLocks/>
            <a:stCxn id="44" idx="3"/>
          </p:cNvCxnSpPr>
          <p:nvPr/>
        </p:nvCxnSpPr>
        <p:spPr>
          <a:xfrm flipV="1">
            <a:off x="2838055" y="4047758"/>
            <a:ext cx="1020642" cy="124142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2288A06-C928-266D-B760-1AEB6C9F6993}"/>
              </a:ext>
            </a:extLst>
          </p:cNvPr>
          <p:cNvCxnSpPr>
            <a:cxnSpLocks/>
          </p:cNvCxnSpPr>
          <p:nvPr/>
        </p:nvCxnSpPr>
        <p:spPr>
          <a:xfrm>
            <a:off x="2838055" y="3805091"/>
            <a:ext cx="932232" cy="0"/>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801207BD-69D6-F4B4-8E27-766E6404F749}"/>
              </a:ext>
            </a:extLst>
          </p:cNvPr>
          <p:cNvCxnSpPr>
            <a:cxnSpLocks/>
            <a:endCxn id="50" idx="1"/>
          </p:cNvCxnSpPr>
          <p:nvPr/>
        </p:nvCxnSpPr>
        <p:spPr>
          <a:xfrm rot="16200000" flipH="1">
            <a:off x="5162039" y="4077968"/>
            <a:ext cx="1384099" cy="1137566"/>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EFB582B-EDA3-AE25-C630-8FEC621B7E6E}"/>
              </a:ext>
            </a:extLst>
          </p:cNvPr>
          <p:cNvCxnSpPr>
            <a:cxnSpLocks/>
            <a:stCxn id="56" idx="3"/>
          </p:cNvCxnSpPr>
          <p:nvPr/>
        </p:nvCxnSpPr>
        <p:spPr>
          <a:xfrm>
            <a:off x="5224365" y="3761034"/>
            <a:ext cx="1198506" cy="0"/>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E1CD2045-23DC-EF87-C5CC-FABD3772F257}"/>
              </a:ext>
            </a:extLst>
          </p:cNvPr>
          <p:cNvCxnSpPr>
            <a:cxnSpLocks/>
            <a:endCxn id="48" idx="1"/>
          </p:cNvCxnSpPr>
          <p:nvPr/>
        </p:nvCxnSpPr>
        <p:spPr>
          <a:xfrm rot="5400000" flipH="1" flipV="1">
            <a:off x="5058504" y="2387551"/>
            <a:ext cx="1276438" cy="116286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880532"/>
      </p:ext>
    </p:extLst>
  </p:cSld>
  <p:clrMapOvr>
    <a:masterClrMapping/>
  </p:clrMapOvr>
  <mc:AlternateContent xmlns:mc="http://schemas.openxmlformats.org/markup-compatibility/2006" xmlns:p14="http://schemas.microsoft.com/office/powerpoint/2010/main">
    <mc:Choice Requires="p14">
      <p:transition spd="slow" p14:dur="2000" advTm="37728"/>
    </mc:Choice>
    <mc:Fallback xmlns="">
      <p:transition spd="slow" advTm="3772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1C246D-81AD-AF46-1169-C74CC32D0C53}"/>
              </a:ext>
            </a:extLst>
          </p:cNvPr>
          <p:cNvSpPr txBox="1">
            <a:spLocks/>
          </p:cNvSpPr>
          <p:nvPr/>
        </p:nvSpPr>
        <p:spPr>
          <a:xfrm>
            <a:off x="0" y="3919"/>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Commercial / Public Buildings Baseline Results</a:t>
            </a:r>
          </a:p>
        </p:txBody>
      </p:sp>
      <p:grpSp>
        <p:nvGrpSpPr>
          <p:cNvPr id="53" name="Group 52">
            <a:extLst>
              <a:ext uri="{FF2B5EF4-FFF2-40B4-BE49-F238E27FC236}">
                <a16:creationId xmlns:a16="http://schemas.microsoft.com/office/drawing/2014/main" id="{8B118B6D-6895-FF96-3D70-F202196C0B37}"/>
              </a:ext>
            </a:extLst>
          </p:cNvPr>
          <p:cNvGrpSpPr/>
          <p:nvPr/>
        </p:nvGrpSpPr>
        <p:grpSpPr>
          <a:xfrm>
            <a:off x="248017" y="1419608"/>
            <a:ext cx="8611023" cy="5033728"/>
            <a:chOff x="205173" y="867364"/>
            <a:chExt cx="8447246" cy="5388923"/>
          </a:xfrm>
        </p:grpSpPr>
        <p:grpSp>
          <p:nvGrpSpPr>
            <p:cNvPr id="6" name="Google Shape;3870;p87">
              <a:extLst>
                <a:ext uri="{FF2B5EF4-FFF2-40B4-BE49-F238E27FC236}">
                  <a16:creationId xmlns:a16="http://schemas.microsoft.com/office/drawing/2014/main" id="{EBBE4486-B8CE-4794-BD3D-0620D5506BE3}"/>
                </a:ext>
              </a:extLst>
            </p:cNvPr>
            <p:cNvGrpSpPr/>
            <p:nvPr/>
          </p:nvGrpSpPr>
          <p:grpSpPr>
            <a:xfrm rot="16200000">
              <a:off x="1769221" y="-626910"/>
              <a:ext cx="5319149" cy="8447246"/>
              <a:chOff x="2228585" y="2387683"/>
              <a:chExt cx="992623" cy="1073629"/>
            </a:xfrm>
          </p:grpSpPr>
          <p:sp>
            <p:nvSpPr>
              <p:cNvPr id="13" name="Google Shape;3876;p87">
                <a:extLst>
                  <a:ext uri="{FF2B5EF4-FFF2-40B4-BE49-F238E27FC236}">
                    <a16:creationId xmlns:a16="http://schemas.microsoft.com/office/drawing/2014/main" id="{C6128880-1818-C241-2DF9-98134B23BABD}"/>
                  </a:ext>
                </a:extLst>
              </p:cNvPr>
              <p:cNvSpPr/>
              <p:nvPr/>
            </p:nvSpPr>
            <p:spPr>
              <a:xfrm>
                <a:off x="2571684" y="3141590"/>
                <a:ext cx="307215" cy="319722"/>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4" name="Google Shape;3877;p87">
                <a:extLst>
                  <a:ext uri="{FF2B5EF4-FFF2-40B4-BE49-F238E27FC236}">
                    <a16:creationId xmlns:a16="http://schemas.microsoft.com/office/drawing/2014/main" id="{A6F851F7-BB3E-B2E7-1FA2-24DB04CE87AB}"/>
                  </a:ext>
                </a:extLst>
              </p:cNvPr>
              <p:cNvSpPr/>
              <p:nvPr/>
            </p:nvSpPr>
            <p:spPr>
              <a:xfrm>
                <a:off x="2915138" y="3141590"/>
                <a:ext cx="306070" cy="319722"/>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5" name="Google Shape;3878;p87">
                <a:extLst>
                  <a:ext uri="{FF2B5EF4-FFF2-40B4-BE49-F238E27FC236}">
                    <a16:creationId xmlns:a16="http://schemas.microsoft.com/office/drawing/2014/main" id="{A6CBB396-28C4-B037-3EF5-C5759F6224CB}"/>
                  </a:ext>
                </a:extLst>
              </p:cNvPr>
              <p:cNvSpPr/>
              <p:nvPr/>
            </p:nvSpPr>
            <p:spPr>
              <a:xfrm>
                <a:off x="2228585" y="3143053"/>
                <a:ext cx="310612" cy="318259"/>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6" name="Google Shape;3889;p87">
                <a:extLst>
                  <a:ext uri="{FF2B5EF4-FFF2-40B4-BE49-F238E27FC236}">
                    <a16:creationId xmlns:a16="http://schemas.microsoft.com/office/drawing/2014/main" id="{01007A8E-3834-2AF9-B01C-D437EDABE7E7}"/>
                  </a:ext>
                </a:extLst>
              </p:cNvPr>
              <p:cNvSpPr/>
              <p:nvPr/>
            </p:nvSpPr>
            <p:spPr>
              <a:xfrm rot="5400000">
                <a:off x="2835488" y="2342269"/>
                <a:ext cx="319722" cy="410550"/>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noFill/>
              <a:ln w="19050">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7" name="Google Shape;3890;p87">
                <a:extLst>
                  <a:ext uri="{FF2B5EF4-FFF2-40B4-BE49-F238E27FC236}">
                    <a16:creationId xmlns:a16="http://schemas.microsoft.com/office/drawing/2014/main" id="{61D6EC0A-49C9-B138-23A2-32C4FDA0C7EF}"/>
                  </a:ext>
                </a:extLst>
              </p:cNvPr>
              <p:cNvSpPr/>
              <p:nvPr/>
            </p:nvSpPr>
            <p:spPr>
              <a:xfrm rot="5400000">
                <a:off x="2398180" y="2401855"/>
                <a:ext cx="319722" cy="307216"/>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AFF041F5-9EEA-FD85-131D-4BDEF1D4BD89}"/>
                </a:ext>
              </a:extLst>
            </p:cNvPr>
            <p:cNvSpPr txBox="1"/>
            <p:nvPr/>
          </p:nvSpPr>
          <p:spPr>
            <a:xfrm>
              <a:off x="234499" y="867364"/>
              <a:ext cx="2515553" cy="2207611"/>
            </a:xfrm>
            <a:prstGeom prst="rect">
              <a:avLst/>
            </a:prstGeom>
            <a:noFill/>
          </p:spPr>
          <p:txBody>
            <a:bodyPr wrap="square">
              <a:spAutoFit/>
            </a:bodyPr>
            <a:lstStyle/>
            <a:p>
              <a:pPr marL="285750" indent="-285750">
                <a:buFont typeface="Arial" panose="020B0604020202020204" pitchFamily="34" charset="0"/>
                <a:buChar char="•"/>
              </a:pPr>
              <a:endParaRPr lang="en-IE" sz="1800" dirt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1600" dirty="0">
                  <a:latin typeface="Times New Roman" panose="02020603050405020304" pitchFamily="18" charset="0"/>
                  <a:cs typeface="Times New Roman" panose="02020603050405020304" pitchFamily="18" charset="0"/>
                </a:rPr>
                <a:t>96</a:t>
              </a:r>
              <a:r>
                <a:rPr lang="en-IE" sz="1600" dirty="0">
                  <a:effectLst/>
                  <a:latin typeface="Times New Roman" panose="02020603050405020304" pitchFamily="18" charset="0"/>
                  <a:cs typeface="Times New Roman" panose="02020603050405020304" pitchFamily="18" charset="0"/>
                </a:rPr>
                <a:t> Small businesses</a:t>
              </a:r>
            </a:p>
            <a:p>
              <a:pPr marL="285750" indent="-285750">
                <a:buFont typeface="Arial" panose="020B0604020202020204" pitchFamily="34" charset="0"/>
                <a:buChar char="•"/>
              </a:pPr>
              <a:r>
                <a:rPr lang="en-IE" sz="1600" dirty="0">
                  <a:effectLst/>
                  <a:latin typeface="Times New Roman" panose="02020603050405020304" pitchFamily="18" charset="0"/>
                  <a:cs typeface="Times New Roman" panose="02020603050405020304" pitchFamily="18" charset="0"/>
                </a:rPr>
                <a:t>160 Medium businesses</a:t>
              </a:r>
            </a:p>
            <a:p>
              <a:pPr marL="285750" indent="-285750">
                <a:buFont typeface="Arial" panose="020B0604020202020204" pitchFamily="34" charset="0"/>
                <a:buChar char="•"/>
              </a:pPr>
              <a:r>
                <a:rPr lang="en-IE" sz="1600" dirty="0">
                  <a:latin typeface="Times New Roman" panose="02020603050405020304" pitchFamily="18" charset="0"/>
                  <a:cs typeface="Times New Roman" panose="02020603050405020304" pitchFamily="18" charset="0"/>
                </a:rPr>
                <a:t>29 Large businesses</a:t>
              </a:r>
              <a:endParaRPr lang="en-IE" sz="1600" dirt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1600" dirty="0">
                  <a:latin typeface="Times New Roman" panose="02020603050405020304" pitchFamily="18" charset="0"/>
                  <a:ea typeface="Calibri" panose="020F0502020204030204" pitchFamily="34" charset="0"/>
                  <a:cs typeface="Times New Roman" panose="02020603050405020304" pitchFamily="18" charset="0"/>
                </a:rPr>
                <a:t>3 Energy audits of business premises</a:t>
              </a:r>
            </a:p>
            <a:p>
              <a:r>
                <a:rPr lang="en-IE" sz="1600" dirty="0">
                  <a:latin typeface="Times New Roman" panose="02020603050405020304" pitchFamily="18" charset="0"/>
                  <a:ea typeface="Calibri" panose="020F0502020204030204" pitchFamily="34" charset="0"/>
                  <a:cs typeface="Times New Roman" panose="02020603050405020304" pitchFamily="18" charset="0"/>
                </a:rPr>
                <a:t>(</a:t>
              </a:r>
              <a:r>
                <a:rPr lang="en-IE" sz="1400" dirty="0">
                  <a:effectLst/>
                  <a:latin typeface="Times New Roman" panose="02020603050405020304" pitchFamily="18" charset="0"/>
                  <a:ea typeface="Calibri" panose="020F0502020204030204" pitchFamily="34" charset="0"/>
                  <a:cs typeface="Times New Roman" panose="02020603050405020304" pitchFamily="18" charset="0"/>
                </a:rPr>
                <a:t>St Declan’s National School,</a:t>
              </a:r>
              <a:r>
                <a:rPr lang="en-IE" sz="1400" dirty="0">
                  <a:latin typeface="Times New Roman" panose="02020603050405020304" pitchFamily="18" charset="0"/>
                  <a:ea typeface="Calibri" panose="020F0502020204030204" pitchFamily="34" charset="0"/>
                  <a:cs typeface="Times New Roman" panose="02020603050405020304" pitchFamily="18" charset="0"/>
                </a:rPr>
                <a:t>     REM, </a:t>
              </a:r>
              <a:r>
                <a:rPr lang="en-IE" sz="1400" dirty="0">
                  <a:effectLst/>
                  <a:latin typeface="Times New Roman" panose="02020603050405020304" pitchFamily="18" charset="0"/>
                  <a:ea typeface="Calibri" panose="020F0502020204030204" pitchFamily="34" charset="0"/>
                  <a:cs typeface="Times New Roman" panose="02020603050405020304" pitchFamily="18" charset="0"/>
                </a:rPr>
                <a:t>Hugh Maguire Butchers)</a:t>
              </a:r>
            </a:p>
          </p:txBody>
        </p:sp>
        <p:sp>
          <p:nvSpPr>
            <p:cNvPr id="44" name="TextBox 43">
              <a:extLst>
                <a:ext uri="{FF2B5EF4-FFF2-40B4-BE49-F238E27FC236}">
                  <a16:creationId xmlns:a16="http://schemas.microsoft.com/office/drawing/2014/main" id="{A6F3026D-9016-85EC-8BB0-A4C2B10BBDDC}"/>
                </a:ext>
              </a:extLst>
            </p:cNvPr>
            <p:cNvSpPr txBox="1"/>
            <p:nvPr/>
          </p:nvSpPr>
          <p:spPr>
            <a:xfrm>
              <a:off x="430768" y="3930941"/>
              <a:ext cx="2347553" cy="988483"/>
            </a:xfrm>
            <a:prstGeom prst="rect">
              <a:avLst/>
            </a:prstGeom>
            <a:noFill/>
          </p:spPr>
          <p:txBody>
            <a:bodyPr wrap="square">
              <a:spAutoFit/>
            </a:bodyPr>
            <a:lstStyle/>
            <a:p>
              <a:r>
                <a:rPr lang="en-IE" sz="1800" dirty="0">
                  <a:effectLst/>
                  <a:latin typeface="Times New Roman" panose="02020603050405020304" pitchFamily="18" charset="0"/>
                  <a:cs typeface="Times New Roman" panose="02020603050405020304" pitchFamily="18" charset="0"/>
                </a:rPr>
                <a:t>Energy bills from audits &amp; SEAI annual estimates</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482B3C7B-2618-AF19-58BF-001F029A8AB9}"/>
                </a:ext>
              </a:extLst>
            </p:cNvPr>
            <p:cNvSpPr txBox="1"/>
            <p:nvPr/>
          </p:nvSpPr>
          <p:spPr>
            <a:xfrm>
              <a:off x="6293670" y="1079921"/>
              <a:ext cx="2179638" cy="1285028"/>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Total Primary Energy</a:t>
              </a:r>
              <a:endParaRPr lang="en-GB" b="1" dirty="0">
                <a:latin typeface="Times New Roman" panose="02020603050405020304" pitchFamily="18" charset="0"/>
                <a:cs typeface="Times New Roman" panose="02020603050405020304" pitchFamily="18" charset="0"/>
              </a:endParaRPr>
            </a:p>
            <a:p>
              <a:endParaRPr lang="en-IE" sz="1800" dirty="0">
                <a:effectLst/>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146,833,810 </a:t>
              </a:r>
              <a:r>
                <a:rPr lang="en-IE" sz="1800" dirty="0">
                  <a:effectLst/>
                  <a:latin typeface="Times New Roman" panose="02020603050405020304" pitchFamily="18" charset="0"/>
                  <a:cs typeface="Times New Roman" panose="02020603050405020304" pitchFamily="18" charset="0"/>
                </a:rPr>
                <a:t> kWh </a:t>
              </a:r>
            </a:p>
          </p:txBody>
        </p:sp>
        <p:sp>
          <p:nvSpPr>
            <p:cNvPr id="50" name="TextBox 49">
              <a:extLst>
                <a:ext uri="{FF2B5EF4-FFF2-40B4-BE49-F238E27FC236}">
                  <a16:creationId xmlns:a16="http://schemas.microsoft.com/office/drawing/2014/main" id="{C29FE3FB-A888-70C3-12D8-6E4D5072FD52}"/>
                </a:ext>
              </a:extLst>
            </p:cNvPr>
            <p:cNvSpPr txBox="1"/>
            <p:nvPr/>
          </p:nvSpPr>
          <p:spPr>
            <a:xfrm>
              <a:off x="6271485" y="4749773"/>
              <a:ext cx="1897244" cy="1231897"/>
            </a:xfrm>
            <a:prstGeom prst="rect">
              <a:avLst/>
            </a:prstGeom>
            <a:noFill/>
          </p:spPr>
          <p:txBody>
            <a:bodyPr wrap="square">
              <a:spAutoFit/>
            </a:bodyPr>
            <a:lstStyle/>
            <a:p>
              <a:pPr>
                <a:lnSpc>
                  <a:spcPct val="115000"/>
                </a:lnSpc>
                <a:spcAft>
                  <a:spcPts val="1000"/>
                </a:spcAft>
              </a:pPr>
              <a:r>
                <a:rPr lang="en-IE" sz="1800" b="1" dirty="0">
                  <a:effectLst/>
                  <a:latin typeface="Times New Roman" panose="02020603050405020304" pitchFamily="18" charset="0"/>
                  <a:cs typeface="Times New Roman" panose="02020603050405020304" pitchFamily="18" charset="0"/>
                </a:rPr>
                <a:t>Annual Business Energy Costs</a:t>
              </a:r>
            </a:p>
            <a:p>
              <a:pPr>
                <a:lnSpc>
                  <a:spcPct val="115000"/>
                </a:lnSpc>
                <a:spcAft>
                  <a:spcPts val="1000"/>
                </a:spcAft>
              </a:pPr>
              <a:r>
                <a:rPr lang="en-IE" sz="1800" dirty="0">
                  <a:effectLst/>
                  <a:latin typeface="Times New Roman" panose="02020603050405020304" pitchFamily="18" charset="0"/>
                  <a:cs typeface="Times New Roman" panose="02020603050405020304" pitchFamily="18" charset="0"/>
                </a:rPr>
                <a:t>€17,873,113</a:t>
              </a:r>
            </a:p>
          </p:txBody>
        </p:sp>
        <p:sp>
          <p:nvSpPr>
            <p:cNvPr id="52" name="TextBox 51">
              <a:extLst>
                <a:ext uri="{FF2B5EF4-FFF2-40B4-BE49-F238E27FC236}">
                  <a16:creationId xmlns:a16="http://schemas.microsoft.com/office/drawing/2014/main" id="{3A9DAF5A-29AD-A97D-17CC-38BFA8822191}"/>
                </a:ext>
              </a:extLst>
            </p:cNvPr>
            <p:cNvSpPr txBox="1"/>
            <p:nvPr/>
          </p:nvSpPr>
          <p:spPr>
            <a:xfrm>
              <a:off x="6322996" y="3074975"/>
              <a:ext cx="1841402" cy="822500"/>
            </a:xfrm>
            <a:prstGeom prst="rect">
              <a:avLst/>
            </a:prstGeom>
            <a:noFill/>
          </p:spPr>
          <p:txBody>
            <a:bodyPr wrap="square">
              <a:spAutoFit/>
            </a:bodyPr>
            <a:lstStyle/>
            <a:p>
              <a:pPr>
                <a:lnSpc>
                  <a:spcPct val="107000"/>
                </a:lnSpc>
                <a:spcAft>
                  <a:spcPts val="800"/>
                </a:spcAft>
              </a:pPr>
              <a:r>
                <a:rPr lang="en-GB"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CO</a:t>
              </a:r>
              <a:r>
                <a:rPr lang="en-GB" sz="1800" b="1" kern="1200" baseline="-25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2</a:t>
              </a:r>
              <a:endParaRPr lang="en-IE" sz="1800" dirty="0">
                <a:effectLst/>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34,197 </a:t>
              </a:r>
              <a:r>
                <a:rPr lang="en-IE" sz="1800" dirty="0">
                  <a:effectLst/>
                  <a:latin typeface="Times New Roman" panose="02020603050405020304" pitchFamily="18" charset="0"/>
                  <a:cs typeface="Times New Roman" panose="02020603050405020304" pitchFamily="18" charset="0"/>
                </a:rPr>
                <a:t> tonnes</a:t>
              </a:r>
              <a:endParaRPr lang="en-GB" dirty="0">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id="{6A20EC39-F524-CC06-A948-556880A05835}"/>
              </a:ext>
            </a:extLst>
          </p:cNvPr>
          <p:cNvSpPr txBox="1"/>
          <p:nvPr/>
        </p:nvSpPr>
        <p:spPr>
          <a:xfrm>
            <a:off x="1121962" y="906931"/>
            <a:ext cx="1103187"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Inputs</a:t>
            </a:r>
            <a:endParaRPr lang="en-GB" sz="2800" i="1" u="sng"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656B5877-22EC-FF99-9D67-8BB8FFE652B2}"/>
              </a:ext>
            </a:extLst>
          </p:cNvPr>
          <p:cNvSpPr txBox="1"/>
          <p:nvPr/>
        </p:nvSpPr>
        <p:spPr>
          <a:xfrm>
            <a:off x="6642100" y="910685"/>
            <a:ext cx="1370888"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Outputs</a:t>
            </a:r>
            <a:endParaRPr lang="en-GB" sz="2800" i="1" u="sng"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681D0FEB-C1E1-69AF-62B2-59405F172788}"/>
              </a:ext>
            </a:extLst>
          </p:cNvPr>
          <p:cNvSpPr txBox="1"/>
          <p:nvPr/>
        </p:nvSpPr>
        <p:spPr>
          <a:xfrm>
            <a:off x="3859998" y="3441567"/>
            <a:ext cx="1399742"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Analysis</a:t>
            </a:r>
            <a:endParaRPr lang="en-GB" sz="2800" i="1" u="sng" dirty="0">
              <a:latin typeface="Times New Roman" panose="02020603050405020304" pitchFamily="18" charset="0"/>
              <a:cs typeface="Times New Roman" panose="02020603050405020304" pitchFamily="18" charset="0"/>
            </a:endParaRPr>
          </a:p>
        </p:txBody>
      </p:sp>
      <p:cxnSp>
        <p:nvCxnSpPr>
          <p:cNvPr id="60" name="Connector: Elbow 59">
            <a:extLst>
              <a:ext uri="{FF2B5EF4-FFF2-40B4-BE49-F238E27FC236}">
                <a16:creationId xmlns:a16="http://schemas.microsoft.com/office/drawing/2014/main" id="{4486C8AA-52E1-DEAC-812E-9902109B48A1}"/>
              </a:ext>
            </a:extLst>
          </p:cNvPr>
          <p:cNvCxnSpPr>
            <a:cxnSpLocks/>
            <a:stCxn id="42" idx="3"/>
            <a:endCxn id="56" idx="1"/>
          </p:cNvCxnSpPr>
          <p:nvPr/>
        </p:nvCxnSpPr>
        <p:spPr>
          <a:xfrm>
            <a:off x="2842237" y="2450660"/>
            <a:ext cx="1017761" cy="1252517"/>
          </a:xfrm>
          <a:prstGeom prst="bentConnector3">
            <a:avLst>
              <a:gd name="adj1" fmla="val 50000"/>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4D3C95F8-8940-0EA7-3E5C-EE22B7A9BBFE}"/>
              </a:ext>
            </a:extLst>
          </p:cNvPr>
          <p:cNvCxnSpPr>
            <a:cxnSpLocks/>
            <a:stCxn id="44" idx="3"/>
          </p:cNvCxnSpPr>
          <p:nvPr/>
        </p:nvCxnSpPr>
        <p:spPr>
          <a:xfrm flipV="1">
            <a:off x="2871054" y="3862204"/>
            <a:ext cx="978546" cy="880719"/>
          </a:xfrm>
          <a:prstGeom prst="bentConnector3">
            <a:avLst>
              <a:gd name="adj1" fmla="val 4754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801207BD-69D6-F4B4-8E27-766E6404F749}"/>
              </a:ext>
            </a:extLst>
          </p:cNvPr>
          <p:cNvCxnSpPr>
            <a:cxnSpLocks/>
            <a:endCxn id="50" idx="1"/>
          </p:cNvCxnSpPr>
          <p:nvPr/>
        </p:nvCxnSpPr>
        <p:spPr>
          <a:xfrm rot="16200000" flipH="1">
            <a:off x="5011635" y="4201159"/>
            <a:ext cx="1715655" cy="112496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EFB582B-EDA3-AE25-C630-8FEC621B7E6E}"/>
              </a:ext>
            </a:extLst>
          </p:cNvPr>
          <p:cNvCxnSpPr>
            <a:cxnSpLocks/>
          </p:cNvCxnSpPr>
          <p:nvPr/>
        </p:nvCxnSpPr>
        <p:spPr>
          <a:xfrm flipV="1">
            <a:off x="5291696" y="3735899"/>
            <a:ext cx="1162863" cy="658"/>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E1CD2045-23DC-EF87-C5CC-FABD3772F257}"/>
              </a:ext>
            </a:extLst>
          </p:cNvPr>
          <p:cNvCxnSpPr>
            <a:cxnSpLocks/>
            <a:endCxn id="48" idx="1"/>
          </p:cNvCxnSpPr>
          <p:nvPr/>
        </p:nvCxnSpPr>
        <p:spPr>
          <a:xfrm rot="5400000" flipH="1" flipV="1">
            <a:off x="5185206" y="2324810"/>
            <a:ext cx="1375843" cy="116286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819204"/>
      </p:ext>
    </p:extLst>
  </p:cSld>
  <p:clrMapOvr>
    <a:masterClrMapping/>
  </p:clrMapOvr>
  <mc:AlternateContent xmlns:mc="http://schemas.openxmlformats.org/markup-compatibility/2006" xmlns:p14="http://schemas.microsoft.com/office/powerpoint/2010/main">
    <mc:Choice Requires="p14">
      <p:transition spd="slow" p14:dur="2000" advTm="65841"/>
    </mc:Choice>
    <mc:Fallback xmlns="">
      <p:transition spd="slow" advTm="6584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ACA450-CF65-5250-4829-D98019F9D038}"/>
              </a:ext>
            </a:extLst>
          </p:cNvPr>
          <p:cNvPicPr>
            <a:picLocks noChangeAspect="1"/>
          </p:cNvPicPr>
          <p:nvPr/>
        </p:nvPicPr>
        <p:blipFill>
          <a:blip r:embed="rId3"/>
          <a:stretch>
            <a:fillRect/>
          </a:stretch>
        </p:blipFill>
        <p:spPr>
          <a:xfrm>
            <a:off x="7596336" y="5762463"/>
            <a:ext cx="1547664" cy="1095537"/>
          </a:xfrm>
          <a:prstGeom prst="rect">
            <a:avLst/>
          </a:prstGeom>
        </p:spPr>
      </p:pic>
      <p:sp>
        <p:nvSpPr>
          <p:cNvPr id="3" name="Title 2">
            <a:extLst>
              <a:ext uri="{FF2B5EF4-FFF2-40B4-BE49-F238E27FC236}">
                <a16:creationId xmlns:a16="http://schemas.microsoft.com/office/drawing/2014/main" id="{911C246D-81AD-AF46-1169-C74CC32D0C53}"/>
              </a:ext>
            </a:extLst>
          </p:cNvPr>
          <p:cNvSpPr txBox="1">
            <a:spLocks/>
          </p:cNvSpPr>
          <p:nvPr/>
        </p:nvSpPr>
        <p:spPr>
          <a:xfrm>
            <a:off x="0" y="3919"/>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Transport Baseline Results</a:t>
            </a:r>
          </a:p>
        </p:txBody>
      </p:sp>
      <p:grpSp>
        <p:nvGrpSpPr>
          <p:cNvPr id="53" name="Group 52">
            <a:extLst>
              <a:ext uri="{FF2B5EF4-FFF2-40B4-BE49-F238E27FC236}">
                <a16:creationId xmlns:a16="http://schemas.microsoft.com/office/drawing/2014/main" id="{8B118B6D-6895-FF96-3D70-F202196C0B37}"/>
              </a:ext>
            </a:extLst>
          </p:cNvPr>
          <p:cNvGrpSpPr/>
          <p:nvPr/>
        </p:nvGrpSpPr>
        <p:grpSpPr>
          <a:xfrm>
            <a:off x="312456" y="1433905"/>
            <a:ext cx="8547518" cy="4496421"/>
            <a:chOff x="267472" y="937139"/>
            <a:chExt cx="8384948" cy="5319149"/>
          </a:xfrm>
        </p:grpSpPr>
        <p:grpSp>
          <p:nvGrpSpPr>
            <p:cNvPr id="6" name="Google Shape;3870;p87">
              <a:extLst>
                <a:ext uri="{FF2B5EF4-FFF2-40B4-BE49-F238E27FC236}">
                  <a16:creationId xmlns:a16="http://schemas.microsoft.com/office/drawing/2014/main" id="{EBBE4486-B8CE-4794-BD3D-0620D5506BE3}"/>
                </a:ext>
              </a:extLst>
            </p:cNvPr>
            <p:cNvGrpSpPr/>
            <p:nvPr/>
          </p:nvGrpSpPr>
          <p:grpSpPr>
            <a:xfrm rot="16200000">
              <a:off x="1800371" y="-595760"/>
              <a:ext cx="5319149" cy="8384948"/>
              <a:chOff x="2228585" y="2395601"/>
              <a:chExt cx="992623" cy="1065711"/>
            </a:xfrm>
          </p:grpSpPr>
          <p:sp>
            <p:nvSpPr>
              <p:cNvPr id="13" name="Google Shape;3876;p87">
                <a:extLst>
                  <a:ext uri="{FF2B5EF4-FFF2-40B4-BE49-F238E27FC236}">
                    <a16:creationId xmlns:a16="http://schemas.microsoft.com/office/drawing/2014/main" id="{C6128880-1818-C241-2DF9-98134B23BABD}"/>
                  </a:ext>
                </a:extLst>
              </p:cNvPr>
              <p:cNvSpPr/>
              <p:nvPr/>
            </p:nvSpPr>
            <p:spPr>
              <a:xfrm>
                <a:off x="2571684" y="3141590"/>
                <a:ext cx="307215" cy="319722"/>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4" name="Google Shape;3877;p87">
                <a:extLst>
                  <a:ext uri="{FF2B5EF4-FFF2-40B4-BE49-F238E27FC236}">
                    <a16:creationId xmlns:a16="http://schemas.microsoft.com/office/drawing/2014/main" id="{A6F851F7-BB3E-B2E7-1FA2-24DB04CE87AB}"/>
                  </a:ext>
                </a:extLst>
              </p:cNvPr>
              <p:cNvSpPr/>
              <p:nvPr/>
            </p:nvSpPr>
            <p:spPr>
              <a:xfrm>
                <a:off x="2915138" y="3141590"/>
                <a:ext cx="306070" cy="319722"/>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5" name="Google Shape;3878;p87">
                <a:extLst>
                  <a:ext uri="{FF2B5EF4-FFF2-40B4-BE49-F238E27FC236}">
                    <a16:creationId xmlns:a16="http://schemas.microsoft.com/office/drawing/2014/main" id="{A6CBB396-28C4-B037-3EF5-C5759F6224CB}"/>
                  </a:ext>
                </a:extLst>
              </p:cNvPr>
              <p:cNvSpPr/>
              <p:nvPr/>
            </p:nvSpPr>
            <p:spPr>
              <a:xfrm>
                <a:off x="2228585" y="3143053"/>
                <a:ext cx="310612" cy="318259"/>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6" name="Google Shape;3889;p87">
                <a:extLst>
                  <a:ext uri="{FF2B5EF4-FFF2-40B4-BE49-F238E27FC236}">
                    <a16:creationId xmlns:a16="http://schemas.microsoft.com/office/drawing/2014/main" id="{01007A8E-3834-2AF9-B01C-D437EDABE7E7}"/>
                  </a:ext>
                </a:extLst>
              </p:cNvPr>
              <p:cNvSpPr/>
              <p:nvPr/>
            </p:nvSpPr>
            <p:spPr>
              <a:xfrm rot="5400000">
                <a:off x="2837687" y="2349919"/>
                <a:ext cx="316408" cy="407772"/>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noFill/>
              <a:ln w="19050">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7" name="Google Shape;3890;p87">
                <a:extLst>
                  <a:ext uri="{FF2B5EF4-FFF2-40B4-BE49-F238E27FC236}">
                    <a16:creationId xmlns:a16="http://schemas.microsoft.com/office/drawing/2014/main" id="{61D6EC0A-49C9-B138-23A2-32C4FDA0C7EF}"/>
                  </a:ext>
                </a:extLst>
              </p:cNvPr>
              <p:cNvSpPr/>
              <p:nvPr/>
            </p:nvSpPr>
            <p:spPr>
              <a:xfrm rot="5400000">
                <a:off x="2348544" y="2352219"/>
                <a:ext cx="319722" cy="406489"/>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AFF041F5-9EEA-FD85-131D-4BDEF1D4BD89}"/>
                </a:ext>
              </a:extLst>
            </p:cNvPr>
            <p:cNvSpPr txBox="1"/>
            <p:nvPr/>
          </p:nvSpPr>
          <p:spPr>
            <a:xfrm>
              <a:off x="341237" y="1126142"/>
              <a:ext cx="2469702" cy="2075322"/>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Car Split (Dept of Transport- 2022):</a:t>
              </a:r>
            </a:p>
            <a:p>
              <a:r>
                <a:rPr lang="en-IE" sz="1800" dirty="0">
                  <a:effectLst/>
                  <a:latin typeface="Times New Roman" panose="02020603050405020304" pitchFamily="18" charset="0"/>
                  <a:cs typeface="Times New Roman" panose="02020603050405020304" pitchFamily="18" charset="0"/>
                </a:rPr>
                <a:t>3,049 Petrol</a:t>
              </a:r>
            </a:p>
            <a:p>
              <a:r>
                <a:rPr lang="en-IE" sz="1800" dirty="0">
                  <a:effectLst/>
                  <a:latin typeface="Times New Roman" panose="02020603050405020304" pitchFamily="18" charset="0"/>
                  <a:cs typeface="Times New Roman" panose="02020603050405020304" pitchFamily="18" charset="0"/>
                </a:rPr>
                <a:t>4,805 Diesel </a:t>
              </a:r>
            </a:p>
            <a:p>
              <a:r>
                <a:rPr lang="en-IE" dirty="0">
                  <a:latin typeface="Times New Roman" panose="02020603050405020304" pitchFamily="18" charset="0"/>
                  <a:cs typeface="Times New Roman" panose="02020603050405020304" pitchFamily="18" charset="0"/>
                </a:rPr>
                <a:t>662</a:t>
              </a:r>
              <a:r>
                <a:rPr lang="en-IE" sz="1800" dirty="0">
                  <a:effectLst/>
                  <a:latin typeface="Times New Roman" panose="02020603050405020304" pitchFamily="18" charset="0"/>
                  <a:cs typeface="Times New Roman" panose="02020603050405020304" pitchFamily="18" charset="0"/>
                </a:rPr>
                <a:t> BEVs</a:t>
              </a:r>
            </a:p>
            <a:p>
              <a:r>
                <a:rPr lang="en-IE" b="1" dirty="0">
                  <a:latin typeface="Times New Roman" panose="02020603050405020304" pitchFamily="18" charset="0"/>
                  <a:cs typeface="Times New Roman" panose="02020603050405020304" pitchFamily="18" charset="0"/>
                </a:rPr>
                <a:t> 8,516 Total</a:t>
              </a:r>
              <a:endParaRPr lang="en-IE" sz="1800" b="1" dirty="0">
                <a:effectLst/>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A6F3026D-9016-85EC-8BB0-A4C2B10BBDDC}"/>
                </a:ext>
              </a:extLst>
            </p:cNvPr>
            <p:cNvSpPr txBox="1"/>
            <p:nvPr/>
          </p:nvSpPr>
          <p:spPr>
            <a:xfrm>
              <a:off x="272136" y="3919416"/>
              <a:ext cx="2648323" cy="2075322"/>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National Annual Average </a:t>
              </a:r>
            </a:p>
            <a:p>
              <a:endParaRPr lang="en-IE" dirty="0">
                <a:latin typeface="Times New Roman" panose="02020603050405020304" pitchFamily="18" charset="0"/>
                <a:ea typeface="Calibri" panose="020F0502020204030204" pitchFamily="34" charset="0"/>
                <a:cs typeface="Times New Roman" panose="02020603050405020304" pitchFamily="18" charset="0"/>
              </a:endParaRP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12,113 km Petrol</a:t>
              </a:r>
            </a:p>
            <a:p>
              <a:r>
                <a:rPr lang="en-IE" dirty="0">
                  <a:latin typeface="Times New Roman" panose="02020603050405020304" pitchFamily="18" charset="0"/>
                  <a:ea typeface="Calibri" panose="020F0502020204030204" pitchFamily="34" charset="0"/>
                  <a:cs typeface="Times New Roman" panose="02020603050405020304" pitchFamily="18" charset="0"/>
                </a:rPr>
                <a:t>19,681 km Diesel</a:t>
              </a: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12,958 km BEVs</a:t>
              </a:r>
            </a:p>
            <a:p>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482B3C7B-2618-AF19-58BF-001F029A8AB9}"/>
                </a:ext>
              </a:extLst>
            </p:cNvPr>
            <p:cNvSpPr txBox="1"/>
            <p:nvPr/>
          </p:nvSpPr>
          <p:spPr>
            <a:xfrm>
              <a:off x="6293669" y="1038872"/>
              <a:ext cx="2192671" cy="1419958"/>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Total Primary Energy</a:t>
              </a:r>
              <a:endParaRPr lang="en-GB" b="1" dirty="0">
                <a:latin typeface="Times New Roman" panose="02020603050405020304" pitchFamily="18" charset="0"/>
                <a:cs typeface="Times New Roman" panose="02020603050405020304" pitchFamily="18" charset="0"/>
              </a:endParaRPr>
            </a:p>
            <a:p>
              <a:endParaRPr lang="en-IE" sz="1800" dirty="0">
                <a:effectLst/>
                <a:latin typeface="Times New Roman" panose="02020603050405020304" pitchFamily="18" charset="0"/>
                <a:cs typeface="Times New Roman" panose="02020603050405020304" pitchFamily="18" charset="0"/>
              </a:endParaRPr>
            </a:p>
            <a:p>
              <a:r>
                <a:rPr lang="en-IE" sz="1800" dirty="0">
                  <a:effectLst/>
                  <a:latin typeface="Times New Roman" panose="02020603050405020304" pitchFamily="18" charset="0"/>
                  <a:cs typeface="Times New Roman" panose="02020603050405020304" pitchFamily="18" charset="0"/>
                </a:rPr>
                <a:t>96,415,260 kWh </a:t>
              </a:r>
            </a:p>
          </p:txBody>
        </p:sp>
        <p:sp>
          <p:nvSpPr>
            <p:cNvPr id="50" name="TextBox 49">
              <a:extLst>
                <a:ext uri="{FF2B5EF4-FFF2-40B4-BE49-F238E27FC236}">
                  <a16:creationId xmlns:a16="http://schemas.microsoft.com/office/drawing/2014/main" id="{C29FE3FB-A888-70C3-12D8-6E4D5072FD52}"/>
                </a:ext>
              </a:extLst>
            </p:cNvPr>
            <p:cNvSpPr txBox="1"/>
            <p:nvPr/>
          </p:nvSpPr>
          <p:spPr>
            <a:xfrm>
              <a:off x="6267154" y="4703085"/>
              <a:ext cx="2219186" cy="1361248"/>
            </a:xfrm>
            <a:prstGeom prst="rect">
              <a:avLst/>
            </a:prstGeom>
            <a:noFill/>
          </p:spPr>
          <p:txBody>
            <a:bodyPr wrap="square">
              <a:spAutoFit/>
            </a:bodyPr>
            <a:lstStyle/>
            <a:p>
              <a:pPr>
                <a:lnSpc>
                  <a:spcPct val="115000"/>
                </a:lnSpc>
                <a:spcAft>
                  <a:spcPts val="1000"/>
                </a:spcAft>
              </a:pPr>
              <a:r>
                <a:rPr lang="en-IE" sz="1800" b="1" dirty="0">
                  <a:effectLst/>
                  <a:latin typeface="Times New Roman" panose="02020603050405020304" pitchFamily="18" charset="0"/>
                  <a:cs typeface="Times New Roman" panose="02020603050405020304" pitchFamily="18" charset="0"/>
                </a:rPr>
                <a:t>Annual Transport Costs</a:t>
              </a:r>
            </a:p>
            <a:p>
              <a:pPr>
                <a:lnSpc>
                  <a:spcPct val="115000"/>
                </a:lnSpc>
                <a:spcAft>
                  <a:spcPts val="1000"/>
                </a:spcAft>
              </a:pPr>
              <a:r>
                <a:rPr lang="en-IE" sz="1800" dirty="0">
                  <a:effectLst/>
                  <a:latin typeface="Times New Roman" panose="02020603050405020304" pitchFamily="18" charset="0"/>
                  <a:cs typeface="Times New Roman" panose="02020603050405020304" pitchFamily="18" charset="0"/>
                </a:rPr>
                <a:t>€19,396,696</a:t>
              </a:r>
            </a:p>
          </p:txBody>
        </p:sp>
        <p:sp>
          <p:nvSpPr>
            <p:cNvPr id="52" name="TextBox 51">
              <a:extLst>
                <a:ext uri="{FF2B5EF4-FFF2-40B4-BE49-F238E27FC236}">
                  <a16:creationId xmlns:a16="http://schemas.microsoft.com/office/drawing/2014/main" id="{3A9DAF5A-29AD-A97D-17CC-38BFA8822191}"/>
                </a:ext>
              </a:extLst>
            </p:cNvPr>
            <p:cNvSpPr txBox="1"/>
            <p:nvPr/>
          </p:nvSpPr>
          <p:spPr>
            <a:xfrm>
              <a:off x="6322996" y="3074975"/>
              <a:ext cx="1658863" cy="908864"/>
            </a:xfrm>
            <a:prstGeom prst="rect">
              <a:avLst/>
            </a:prstGeom>
            <a:noFill/>
          </p:spPr>
          <p:txBody>
            <a:bodyPr wrap="square">
              <a:spAutoFit/>
            </a:bodyPr>
            <a:lstStyle/>
            <a:p>
              <a:pPr>
                <a:lnSpc>
                  <a:spcPct val="107000"/>
                </a:lnSpc>
                <a:spcAft>
                  <a:spcPts val="800"/>
                </a:spcAft>
              </a:pPr>
              <a:r>
                <a:rPr lang="en-GB"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CO</a:t>
              </a:r>
              <a:r>
                <a:rPr lang="en-GB" sz="1800" b="1" kern="1200" baseline="-25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2</a:t>
              </a:r>
              <a:endParaRPr lang="en-IE" sz="1800" dirty="0">
                <a:effectLst/>
                <a:latin typeface="Times New Roman" panose="02020603050405020304" pitchFamily="18" charset="0"/>
                <a:cs typeface="Times New Roman" panose="02020603050405020304" pitchFamily="18" charset="0"/>
              </a:endParaRPr>
            </a:p>
            <a:p>
              <a:r>
                <a:rPr lang="en-IE" sz="1800" dirty="0">
                  <a:effectLst/>
                  <a:latin typeface="Times New Roman" panose="02020603050405020304" pitchFamily="18" charset="0"/>
                  <a:cs typeface="Times New Roman" panose="02020603050405020304" pitchFamily="18" charset="0"/>
                </a:rPr>
                <a:t>22,517  tonnes</a:t>
              </a:r>
              <a:endParaRPr lang="en-GB" dirty="0">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id="{6A20EC39-F524-CC06-A948-556880A05835}"/>
              </a:ext>
            </a:extLst>
          </p:cNvPr>
          <p:cNvSpPr txBox="1"/>
          <p:nvPr/>
        </p:nvSpPr>
        <p:spPr>
          <a:xfrm>
            <a:off x="1068047" y="911562"/>
            <a:ext cx="1103187"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Inputs</a:t>
            </a:r>
            <a:endParaRPr lang="en-GB" sz="2800" i="1" u="sng"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656B5877-22EC-FF99-9D67-8BB8FFE652B2}"/>
              </a:ext>
            </a:extLst>
          </p:cNvPr>
          <p:cNvSpPr txBox="1"/>
          <p:nvPr/>
        </p:nvSpPr>
        <p:spPr>
          <a:xfrm>
            <a:off x="6642100" y="910685"/>
            <a:ext cx="1370888"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Outputs</a:t>
            </a:r>
            <a:endParaRPr lang="en-GB" sz="2800" i="1" u="sng"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681D0FEB-C1E1-69AF-62B2-59405F172788}"/>
              </a:ext>
            </a:extLst>
          </p:cNvPr>
          <p:cNvSpPr txBox="1"/>
          <p:nvPr/>
        </p:nvSpPr>
        <p:spPr>
          <a:xfrm>
            <a:off x="3863281" y="3375217"/>
            <a:ext cx="1399742"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Analysis</a:t>
            </a:r>
            <a:endParaRPr lang="en-GB" sz="2800" i="1" u="sng" dirty="0">
              <a:latin typeface="Times New Roman" panose="02020603050405020304" pitchFamily="18" charset="0"/>
              <a:cs typeface="Times New Roman" panose="02020603050405020304" pitchFamily="18" charset="0"/>
            </a:endParaRPr>
          </a:p>
        </p:txBody>
      </p:sp>
      <p:cxnSp>
        <p:nvCxnSpPr>
          <p:cNvPr id="60" name="Connector: Elbow 59">
            <a:extLst>
              <a:ext uri="{FF2B5EF4-FFF2-40B4-BE49-F238E27FC236}">
                <a16:creationId xmlns:a16="http://schemas.microsoft.com/office/drawing/2014/main" id="{4486C8AA-52E1-DEAC-812E-9902109B48A1}"/>
              </a:ext>
            </a:extLst>
          </p:cNvPr>
          <p:cNvCxnSpPr>
            <a:cxnSpLocks/>
            <a:stCxn id="42" idx="3"/>
          </p:cNvCxnSpPr>
          <p:nvPr/>
        </p:nvCxnSpPr>
        <p:spPr>
          <a:xfrm>
            <a:off x="2905236" y="2470837"/>
            <a:ext cx="998106" cy="1034103"/>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4D3C95F8-8940-0EA7-3E5C-EE22B7A9BBFE}"/>
              </a:ext>
            </a:extLst>
          </p:cNvPr>
          <p:cNvCxnSpPr>
            <a:cxnSpLocks/>
          </p:cNvCxnSpPr>
          <p:nvPr/>
        </p:nvCxnSpPr>
        <p:spPr>
          <a:xfrm flipV="1">
            <a:off x="2905236" y="3886307"/>
            <a:ext cx="1020117" cy="731054"/>
          </a:xfrm>
          <a:prstGeom prst="bentConnector3">
            <a:avLst>
              <a:gd name="adj1" fmla="val 40464"/>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801207BD-69D6-F4B4-8E27-766E6404F749}"/>
              </a:ext>
            </a:extLst>
          </p:cNvPr>
          <p:cNvCxnSpPr>
            <a:cxnSpLocks/>
            <a:endCxn id="50" idx="1"/>
          </p:cNvCxnSpPr>
          <p:nvPr/>
        </p:nvCxnSpPr>
        <p:spPr>
          <a:xfrm rot="16200000" flipH="1">
            <a:off x="5207342" y="3971591"/>
            <a:ext cx="1306404" cy="1135836"/>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EFB582B-EDA3-AE25-C630-8FEC621B7E6E}"/>
              </a:ext>
            </a:extLst>
          </p:cNvPr>
          <p:cNvCxnSpPr>
            <a:cxnSpLocks/>
          </p:cNvCxnSpPr>
          <p:nvPr/>
        </p:nvCxnSpPr>
        <p:spPr>
          <a:xfrm flipV="1">
            <a:off x="5305915" y="3682116"/>
            <a:ext cx="1162863" cy="658"/>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E1CD2045-23DC-EF87-C5CC-FABD3772F257}"/>
              </a:ext>
            </a:extLst>
          </p:cNvPr>
          <p:cNvCxnSpPr>
            <a:cxnSpLocks/>
            <a:endCxn id="48" idx="1"/>
          </p:cNvCxnSpPr>
          <p:nvPr/>
        </p:nvCxnSpPr>
        <p:spPr>
          <a:xfrm rot="5400000" flipH="1" flipV="1">
            <a:off x="5181623" y="2231073"/>
            <a:ext cx="1384873" cy="116286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4F5741E-834E-3DE6-FC7A-66A71815B7C7}"/>
              </a:ext>
            </a:extLst>
          </p:cNvPr>
          <p:cNvSpPr/>
          <p:nvPr/>
        </p:nvSpPr>
        <p:spPr>
          <a:xfrm>
            <a:off x="298236" y="6024383"/>
            <a:ext cx="7946172" cy="671533"/>
          </a:xfrm>
          <a:prstGeom prst="rect">
            <a:avLst/>
          </a:prstGeom>
          <a:solidFill>
            <a:schemeClr val="bg1"/>
          </a:solidFill>
          <a:ln w="28575">
            <a:solidFill>
              <a:srgbClr val="C00000"/>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800" b="1" dirty="0">
                <a:ln w="0"/>
                <a:solidFill>
                  <a:schemeClr val="tx1"/>
                </a:solidFill>
                <a:latin typeface="Times New Roman" panose="02020603050405020304" pitchFamily="18" charset="0"/>
                <a:cs typeface="Times New Roman" panose="02020603050405020304" pitchFamily="18" charset="0"/>
              </a:rPr>
              <a:t>Note: 1000 kg CO</a:t>
            </a:r>
            <a:r>
              <a:rPr lang="en-IE" sz="1400" b="1" dirty="0">
                <a:ln w="0"/>
                <a:solidFill>
                  <a:schemeClr val="tx1"/>
                </a:solidFill>
                <a:latin typeface="Times New Roman" panose="02020603050405020304" pitchFamily="18" charset="0"/>
                <a:cs typeface="Times New Roman" panose="02020603050405020304" pitchFamily="18" charset="0"/>
              </a:rPr>
              <a:t>2</a:t>
            </a:r>
            <a:r>
              <a:rPr lang="en-IE" sz="1800" b="1" dirty="0">
                <a:ln w="0"/>
                <a:solidFill>
                  <a:schemeClr val="tx1"/>
                </a:solidFill>
                <a:latin typeface="Times New Roman" panose="02020603050405020304" pitchFamily="18" charset="0"/>
                <a:cs typeface="Times New Roman" panose="02020603050405020304" pitchFamily="18" charset="0"/>
              </a:rPr>
              <a:t> = 1 Tonne CO</a:t>
            </a:r>
            <a:r>
              <a:rPr lang="en-IE" sz="1400" b="1" dirty="0">
                <a:ln w="0"/>
                <a:solidFill>
                  <a:schemeClr val="tx1"/>
                </a:solidFill>
                <a:latin typeface="Times New Roman" panose="02020603050405020304" pitchFamily="18" charset="0"/>
                <a:cs typeface="Times New Roman" panose="02020603050405020304" pitchFamily="18" charset="0"/>
              </a:rPr>
              <a:t>2</a:t>
            </a:r>
            <a:endParaRPr lang="en-IE" sz="1800" b="1" dirty="0">
              <a:solidFill>
                <a:srgbClr val="000000"/>
              </a:solidFill>
              <a:effectLst>
                <a:outerShdw blurRad="50800" dist="3810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IE"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National statistics based on average distances travelled, kWh/km and gCO</a:t>
            </a:r>
            <a:r>
              <a:rPr lang="en-IE" sz="1800" b="1"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IE"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/km </a:t>
            </a:r>
            <a:endParaRPr lang="en-IE"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8920006"/>
      </p:ext>
    </p:extLst>
  </p:cSld>
  <p:clrMapOvr>
    <a:masterClrMapping/>
  </p:clrMapOvr>
  <mc:AlternateContent xmlns:mc="http://schemas.openxmlformats.org/markup-compatibility/2006" xmlns:p14="http://schemas.microsoft.com/office/powerpoint/2010/main">
    <mc:Choice Requires="p14">
      <p:transition spd="slow" p14:dur="2000" advTm="66736"/>
    </mc:Choice>
    <mc:Fallback xmlns="">
      <p:transition spd="slow" advTm="6673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AD6B8B-FC86-36F6-2723-610E31348E20}"/>
              </a:ext>
            </a:extLst>
          </p:cNvPr>
          <p:cNvPicPr>
            <a:picLocks noChangeAspect="1"/>
          </p:cNvPicPr>
          <p:nvPr/>
        </p:nvPicPr>
        <p:blipFill>
          <a:blip r:embed="rId3"/>
          <a:stretch>
            <a:fillRect/>
          </a:stretch>
        </p:blipFill>
        <p:spPr>
          <a:xfrm>
            <a:off x="7596336" y="5762463"/>
            <a:ext cx="1547664" cy="1095537"/>
          </a:xfrm>
          <a:prstGeom prst="rect">
            <a:avLst/>
          </a:prstGeom>
        </p:spPr>
      </p:pic>
      <p:sp>
        <p:nvSpPr>
          <p:cNvPr id="10" name="Title 2">
            <a:extLst>
              <a:ext uri="{FF2B5EF4-FFF2-40B4-BE49-F238E27FC236}">
                <a16:creationId xmlns:a16="http://schemas.microsoft.com/office/drawing/2014/main" id="{00A5F232-5942-9350-A8CC-6766A69112A7}"/>
              </a:ext>
            </a:extLst>
          </p:cNvPr>
          <p:cNvSpPr txBox="1">
            <a:spLocks/>
          </p:cNvSpPr>
          <p:nvPr/>
        </p:nvSpPr>
        <p:spPr>
          <a:xfrm>
            <a:off x="0" y="0"/>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Athboy Summary Baseline - 2023</a:t>
            </a:r>
          </a:p>
        </p:txBody>
      </p:sp>
      <p:sp>
        <p:nvSpPr>
          <p:cNvPr id="9" name="TextBox 8">
            <a:extLst>
              <a:ext uri="{FF2B5EF4-FFF2-40B4-BE49-F238E27FC236}">
                <a16:creationId xmlns:a16="http://schemas.microsoft.com/office/drawing/2014/main" id="{41331ABB-11FF-389F-0309-4F4A749437AF}"/>
              </a:ext>
            </a:extLst>
          </p:cNvPr>
          <p:cNvSpPr txBox="1"/>
          <p:nvPr/>
        </p:nvSpPr>
        <p:spPr>
          <a:xfrm>
            <a:off x="4427984" y="3509869"/>
            <a:ext cx="4571999" cy="960328"/>
          </a:xfrm>
          <a:prstGeom prst="rect">
            <a:avLst/>
          </a:prstGeom>
          <a:noFill/>
        </p:spPr>
        <p:txBody>
          <a:bodyPr wrap="square">
            <a:spAutoFit/>
          </a:bodyPr>
          <a:lstStyle/>
          <a:p>
            <a:pPr>
              <a:lnSpc>
                <a:spcPct val="150000"/>
              </a:lnSpc>
            </a:pPr>
            <a:r>
              <a:rPr lang="en-IE" sz="2000" b="1" dirty="0">
                <a:solidFill>
                  <a:srgbClr val="FF0000"/>
                </a:solidFill>
                <a:latin typeface="Times New Roman" panose="02020603050405020304" pitchFamily="18" charset="0"/>
                <a:cs typeface="Times New Roman" panose="02020603050405020304" pitchFamily="18" charset="0"/>
              </a:rPr>
              <a:t>Baseline is  82,715 tonnes CO</a:t>
            </a:r>
            <a:r>
              <a:rPr lang="en-IE" sz="2000" b="1" baseline="-25000" dirty="0">
                <a:solidFill>
                  <a:srgbClr val="FF0000"/>
                </a:solidFill>
                <a:latin typeface="Times New Roman" panose="02020603050405020304" pitchFamily="18" charset="0"/>
                <a:cs typeface="Times New Roman" panose="02020603050405020304" pitchFamily="18" charset="0"/>
              </a:rPr>
              <a:t>2  </a:t>
            </a:r>
            <a:r>
              <a:rPr lang="en-IE" sz="2000" b="1" dirty="0">
                <a:solidFill>
                  <a:srgbClr val="FF0000"/>
                </a:solidFill>
                <a:latin typeface="Times New Roman" panose="02020603050405020304" pitchFamily="18" charset="0"/>
                <a:cs typeface="Times New Roman" panose="02020603050405020304" pitchFamily="18" charset="0"/>
              </a:rPr>
              <a:t>and </a:t>
            </a:r>
          </a:p>
          <a:p>
            <a:pPr>
              <a:lnSpc>
                <a:spcPct val="150000"/>
              </a:lnSpc>
            </a:pPr>
            <a:r>
              <a:rPr lang="en-IE" sz="2000" b="1" dirty="0">
                <a:solidFill>
                  <a:srgbClr val="FF0000"/>
                </a:solidFill>
                <a:latin typeface="Times New Roman" panose="02020603050405020304" pitchFamily="18" charset="0"/>
                <a:cs typeface="Times New Roman" panose="02020603050405020304" pitchFamily="18" charset="0"/>
              </a:rPr>
              <a:t>348.7 GWh energy per annum in 2023</a:t>
            </a:r>
            <a:endParaRPr lang="en-IE" sz="2000" b="1" baseline="-25000"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DCA6E2C8-1FF6-6595-33C8-D874AF9F18D6}"/>
              </a:ext>
            </a:extLst>
          </p:cNvPr>
          <p:cNvGraphicFramePr>
            <a:graphicFrameLocks/>
          </p:cNvGraphicFramePr>
          <p:nvPr>
            <p:extLst>
              <p:ext uri="{D42A27DB-BD31-4B8C-83A1-F6EECF244321}">
                <p14:modId xmlns:p14="http://schemas.microsoft.com/office/powerpoint/2010/main" val="2364238277"/>
              </p:ext>
            </p:extLst>
          </p:nvPr>
        </p:nvGraphicFramePr>
        <p:xfrm>
          <a:off x="194952" y="564827"/>
          <a:ext cx="3703062" cy="32242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FD02CF40-52FC-D81E-329B-5EF8A7F3D20B}"/>
              </a:ext>
            </a:extLst>
          </p:cNvPr>
          <p:cNvGraphicFramePr>
            <a:graphicFrameLocks/>
          </p:cNvGraphicFramePr>
          <p:nvPr>
            <p:extLst>
              <p:ext uri="{D42A27DB-BD31-4B8C-83A1-F6EECF244321}">
                <p14:modId xmlns:p14="http://schemas.microsoft.com/office/powerpoint/2010/main" val="2469028568"/>
              </p:ext>
            </p:extLst>
          </p:nvPr>
        </p:nvGraphicFramePr>
        <p:xfrm>
          <a:off x="5076056" y="564826"/>
          <a:ext cx="3119499" cy="30935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352EE452-77FD-E9A0-D78C-F4E956D0FB30}"/>
              </a:ext>
            </a:extLst>
          </p:cNvPr>
          <p:cNvGraphicFramePr>
            <a:graphicFrameLocks/>
          </p:cNvGraphicFramePr>
          <p:nvPr>
            <p:extLst>
              <p:ext uri="{D42A27DB-BD31-4B8C-83A1-F6EECF244321}">
                <p14:modId xmlns:p14="http://schemas.microsoft.com/office/powerpoint/2010/main" val="2557452237"/>
              </p:ext>
            </p:extLst>
          </p:nvPr>
        </p:nvGraphicFramePr>
        <p:xfrm>
          <a:off x="194952" y="3429000"/>
          <a:ext cx="3703062" cy="3384376"/>
        </p:xfrm>
        <a:graphic>
          <a:graphicData uri="http://schemas.openxmlformats.org/drawingml/2006/chart">
            <c:chart xmlns:c="http://schemas.openxmlformats.org/drawingml/2006/chart" xmlns:r="http://schemas.openxmlformats.org/officeDocument/2006/relationships" r:id="rId6"/>
          </a:graphicData>
        </a:graphic>
      </p:graphicFrame>
      <p:pic>
        <p:nvPicPr>
          <p:cNvPr id="14" name="Picture 13">
            <a:extLst>
              <a:ext uri="{FF2B5EF4-FFF2-40B4-BE49-F238E27FC236}">
                <a16:creationId xmlns:a16="http://schemas.microsoft.com/office/drawing/2014/main" id="{F5267C56-C7E3-2C51-1880-7B0AE52EB180}"/>
              </a:ext>
            </a:extLst>
          </p:cNvPr>
          <p:cNvPicPr>
            <a:picLocks noChangeAspect="1"/>
          </p:cNvPicPr>
          <p:nvPr/>
        </p:nvPicPr>
        <p:blipFill>
          <a:blip r:embed="rId7"/>
          <a:stretch>
            <a:fillRect/>
          </a:stretch>
        </p:blipFill>
        <p:spPr>
          <a:xfrm>
            <a:off x="4559442" y="4581128"/>
            <a:ext cx="4139543" cy="1426588"/>
          </a:xfrm>
          <a:prstGeom prst="rect">
            <a:avLst/>
          </a:prstGeom>
          <a:solidFill>
            <a:schemeClr val="bg1"/>
          </a:solidFill>
        </p:spPr>
      </p:pic>
    </p:spTree>
    <p:extLst>
      <p:ext uri="{BB962C8B-B14F-4D97-AF65-F5344CB8AC3E}">
        <p14:creationId xmlns:p14="http://schemas.microsoft.com/office/powerpoint/2010/main" val="1177597080"/>
      </p:ext>
    </p:extLst>
  </p:cSld>
  <p:clrMapOvr>
    <a:masterClrMapping/>
  </p:clrMapOvr>
  <mc:AlternateContent xmlns:mc="http://schemas.openxmlformats.org/markup-compatibility/2006" xmlns:p14="http://schemas.microsoft.com/office/powerpoint/2010/main">
    <mc:Choice Requires="p14">
      <p:transition spd="slow" p14:dur="2000" advTm="53221"/>
    </mc:Choice>
    <mc:Fallback xmlns="">
      <p:transition spd="slow" advTm="5322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39ACE7-5D5D-B443-B775-BBC5D965DC99}"/>
              </a:ext>
            </a:extLst>
          </p:cNvPr>
          <p:cNvPicPr>
            <a:picLocks noChangeAspect="1"/>
          </p:cNvPicPr>
          <p:nvPr/>
        </p:nvPicPr>
        <p:blipFill>
          <a:blip r:embed="rId3"/>
          <a:stretch>
            <a:fillRect/>
          </a:stretch>
        </p:blipFill>
        <p:spPr>
          <a:xfrm>
            <a:off x="7264157" y="1983049"/>
            <a:ext cx="1547664" cy="1095537"/>
          </a:xfrm>
          <a:prstGeom prst="rect">
            <a:avLst/>
          </a:prstGeom>
        </p:spPr>
      </p:pic>
      <p:sp>
        <p:nvSpPr>
          <p:cNvPr id="9" name="TextBox 8"/>
          <p:cNvSpPr txBox="1"/>
          <p:nvPr/>
        </p:nvSpPr>
        <p:spPr>
          <a:xfrm>
            <a:off x="2712385" y="901086"/>
            <a:ext cx="6207282" cy="873572"/>
          </a:xfrm>
          <a:prstGeom prst="rect">
            <a:avLst/>
          </a:prstGeom>
          <a:noFill/>
          <a:ln>
            <a:solidFill>
              <a:schemeClr val="tx1"/>
            </a:solidFill>
          </a:ln>
        </p:spPr>
        <p:txBody>
          <a:bodyPr wrap="square" rtlCol="0">
            <a:spAutoFit/>
          </a:bodyPr>
          <a:lstStyle/>
          <a:p>
            <a:pPr>
              <a:lnSpc>
                <a:spcPct val="150000"/>
              </a:lnSpc>
            </a:pPr>
            <a:r>
              <a:rPr lang="en-US" b="1" dirty="0">
                <a:latin typeface="Times New Roman" panose="02020603050405020304" pitchFamily="18" charset="0"/>
                <a:cs typeface="Times New Roman" panose="02020603050405020304" pitchFamily="18" charset="0"/>
              </a:rPr>
              <a:t>Note</a:t>
            </a:r>
            <a:r>
              <a:rPr lang="en-US" dirty="0">
                <a:latin typeface="Times New Roman" panose="02020603050405020304" pitchFamily="18" charset="0"/>
                <a:cs typeface="Times New Roman" panose="02020603050405020304" pitchFamily="18" charset="0"/>
              </a:rPr>
              <a:t>: Heat loss indicator (HLI) </a:t>
            </a:r>
            <a:r>
              <a:rPr lang="en-US" b="1" dirty="0">
                <a:solidFill>
                  <a:srgbClr val="FF0000"/>
                </a:solidFill>
                <a:latin typeface="Times New Roman" panose="02020603050405020304" pitchFamily="18" charset="0"/>
                <a:cs typeface="Times New Roman" panose="02020603050405020304" pitchFamily="18" charset="0"/>
              </a:rPr>
              <a:t>must be &lt;=2.3 </a:t>
            </a:r>
            <a:r>
              <a:rPr lang="en-US" dirty="0">
                <a:latin typeface="Times New Roman" panose="02020603050405020304" pitchFamily="18" charset="0"/>
                <a:cs typeface="Times New Roman" panose="02020603050405020304" pitchFamily="18" charset="0"/>
              </a:rPr>
              <a:t>to qualify for SEAI Heat Pump grant</a:t>
            </a:r>
            <a:endParaRPr lang="en-IE"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D77EDF30-47B1-4040-9218-3ABF0B852828}"/>
              </a:ext>
            </a:extLst>
          </p:cNvPr>
          <p:cNvSpPr/>
          <p:nvPr/>
        </p:nvSpPr>
        <p:spPr>
          <a:xfrm>
            <a:off x="2660030" y="2488266"/>
            <a:ext cx="4466158" cy="1095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IE" b="1" dirty="0">
                <a:solidFill>
                  <a:schemeClr val="tx1"/>
                </a:solidFill>
                <a:latin typeface="Times New Roman" panose="02020603050405020304" pitchFamily="18" charset="0"/>
                <a:cs typeface="Times New Roman" panose="02020603050405020304" pitchFamily="18" charset="0"/>
              </a:rPr>
              <a:t>Starter</a:t>
            </a:r>
            <a:r>
              <a:rPr lang="en-IE" dirty="0">
                <a:solidFill>
                  <a:schemeClr val="tx1"/>
                </a:solidFill>
                <a:latin typeface="Times New Roman" panose="02020603050405020304" pitchFamily="18" charset="0"/>
                <a:cs typeface="Times New Roman" panose="02020603050405020304" pitchFamily="18" charset="0"/>
              </a:rPr>
              <a:t>: roof insulation, heating controls</a:t>
            </a:r>
          </a:p>
          <a:p>
            <a:pPr marL="285750" indent="-285750">
              <a:lnSpc>
                <a:spcPct val="150000"/>
              </a:lnSpc>
              <a:buFont typeface="Arial" panose="020B0604020202020204" pitchFamily="34" charset="0"/>
              <a:buChar char="•"/>
            </a:pPr>
            <a:r>
              <a:rPr lang="en-IE" b="1" dirty="0">
                <a:solidFill>
                  <a:schemeClr val="tx1"/>
                </a:solidFill>
                <a:latin typeface="Times New Roman" panose="02020603050405020304" pitchFamily="18" charset="0"/>
                <a:cs typeface="Times New Roman" panose="02020603050405020304" pitchFamily="18" charset="0"/>
              </a:rPr>
              <a:t>Standard</a:t>
            </a:r>
            <a:r>
              <a:rPr lang="en-IE" dirty="0">
                <a:solidFill>
                  <a:schemeClr val="tx1"/>
                </a:solidFill>
                <a:latin typeface="Times New Roman" panose="02020603050405020304" pitchFamily="18" charset="0"/>
                <a:cs typeface="Times New Roman" panose="02020603050405020304" pitchFamily="18" charset="0"/>
              </a:rPr>
              <a:t>:  + external/internal wall insulation, condensing boiler &amp; stove</a:t>
            </a:r>
          </a:p>
          <a:p>
            <a:pPr marL="285750" indent="-285750">
              <a:lnSpc>
                <a:spcPct val="150000"/>
              </a:lnSpc>
              <a:buFont typeface="Arial" panose="020B0604020202020204" pitchFamily="34" charset="0"/>
              <a:buChar char="•"/>
            </a:pPr>
            <a:r>
              <a:rPr lang="en-IE" b="1" dirty="0">
                <a:solidFill>
                  <a:schemeClr val="tx1"/>
                </a:solidFill>
                <a:latin typeface="Times New Roman" panose="02020603050405020304" pitchFamily="18" charset="0"/>
                <a:cs typeface="Times New Roman" panose="02020603050405020304" pitchFamily="18" charset="0"/>
              </a:rPr>
              <a:t>Advanced</a:t>
            </a:r>
            <a:r>
              <a:rPr lang="en-IE" dirty="0">
                <a:solidFill>
                  <a:schemeClr val="tx1"/>
                </a:solidFill>
                <a:latin typeface="Times New Roman" panose="02020603050405020304" pitchFamily="18" charset="0"/>
                <a:cs typeface="Times New Roman" panose="02020603050405020304" pitchFamily="18" charset="0"/>
              </a:rPr>
              <a:t>: + external/ internal wall insulation, double glazed windows, heat pump, stove, whole house ventilation</a:t>
            </a:r>
          </a:p>
        </p:txBody>
      </p:sp>
      <p:pic>
        <p:nvPicPr>
          <p:cNvPr id="4" name="Picture 3">
            <a:extLst>
              <a:ext uri="{FF2B5EF4-FFF2-40B4-BE49-F238E27FC236}">
                <a16:creationId xmlns:a16="http://schemas.microsoft.com/office/drawing/2014/main" id="{937DD990-1442-476C-8364-FE1ECD38D02F}"/>
              </a:ext>
            </a:extLst>
          </p:cNvPr>
          <p:cNvPicPr>
            <a:picLocks noChangeAspect="1"/>
          </p:cNvPicPr>
          <p:nvPr/>
        </p:nvPicPr>
        <p:blipFill rotWithShape="1">
          <a:blip r:embed="rId4"/>
          <a:srcRect l="12116" r="7013" b="-8001"/>
          <a:stretch/>
        </p:blipFill>
        <p:spPr>
          <a:xfrm>
            <a:off x="7273775" y="3346624"/>
            <a:ext cx="1631637" cy="671849"/>
          </a:xfrm>
          <a:prstGeom prst="rect">
            <a:avLst/>
          </a:prstGeom>
        </p:spPr>
      </p:pic>
      <p:sp>
        <p:nvSpPr>
          <p:cNvPr id="6" name="Title 2">
            <a:extLst>
              <a:ext uri="{FF2B5EF4-FFF2-40B4-BE49-F238E27FC236}">
                <a16:creationId xmlns:a16="http://schemas.microsoft.com/office/drawing/2014/main" id="{5E6C1521-62CA-3AB0-828E-AED79A5A40A7}"/>
              </a:ext>
            </a:extLst>
          </p:cNvPr>
          <p:cNvSpPr txBox="1">
            <a:spLocks/>
          </p:cNvSpPr>
          <p:nvPr/>
        </p:nvSpPr>
        <p:spPr>
          <a:xfrm>
            <a:off x="0" y="0"/>
            <a:ext cx="9144000" cy="692696"/>
          </a:xfrm>
          <a:prstGeom prst="rect">
            <a:avLst/>
          </a:prstGeom>
          <a:solidFill>
            <a:srgbClr val="4DC58D"/>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Audits </a:t>
            </a:r>
            <a:r>
              <a:rPr lang="en-IE" sz="3200" b="1" dirty="0">
                <a:latin typeface="Times New Roman" panose="02020603050405020304" pitchFamily="18" charset="0"/>
                <a:cs typeface="Times New Roman" panose="02020603050405020304" pitchFamily="18" charset="0"/>
              </a:rPr>
              <a:t>- 7</a:t>
            </a:r>
            <a:r>
              <a:rPr lang="en-US" sz="3200" b="1" dirty="0">
                <a:latin typeface="Times New Roman" panose="02020603050405020304" pitchFamily="18" charset="0"/>
                <a:cs typeface="Times New Roman" panose="02020603050405020304" pitchFamily="18" charset="0"/>
              </a:rPr>
              <a:t> x Residential Survey &amp; Analysis </a:t>
            </a:r>
            <a:endParaRPr lang="en-IE" sz="3200" b="1" dirty="0">
              <a:latin typeface="Times New Roman" panose="02020603050405020304" pitchFamily="18" charset="0"/>
              <a:cs typeface="Times New Roman" panose="02020603050405020304" pitchFamily="18" charset="0"/>
            </a:endParaRPr>
          </a:p>
        </p:txBody>
      </p:sp>
      <p:pic>
        <p:nvPicPr>
          <p:cNvPr id="8" name="Picture 7" descr="A car parked in front of a house&#10;&#10;Description automatically generated">
            <a:extLst>
              <a:ext uri="{FF2B5EF4-FFF2-40B4-BE49-F238E27FC236}">
                <a16:creationId xmlns:a16="http://schemas.microsoft.com/office/drawing/2014/main" id="{301E5C73-E2A0-D1DD-0EA4-55CFD490010A}"/>
              </a:ext>
            </a:extLst>
          </p:cNvPr>
          <p:cNvPicPr>
            <a:picLocks noChangeAspect="1"/>
          </p:cNvPicPr>
          <p:nvPr/>
        </p:nvPicPr>
        <p:blipFill>
          <a:blip r:embed="rId5" cstate="print">
            <a:extLst>
              <a:ext uri="{28A0092B-C50C-407E-A947-70E740481C1C}">
                <a14:useLocalDpi xmlns:a14="http://schemas.microsoft.com/office/drawing/2010/main" val="0"/>
              </a:ext>
            </a:extLst>
          </a:blip>
          <a:srcRect l="12401" t="4080" r="17512" b="4488"/>
          <a:stretch/>
        </p:blipFill>
        <p:spPr>
          <a:xfrm>
            <a:off x="116172" y="5015978"/>
            <a:ext cx="2341512" cy="1722879"/>
          </a:xfrm>
          <a:prstGeom prst="rect">
            <a:avLst/>
          </a:prstGeom>
          <a:ln>
            <a:solidFill>
              <a:schemeClr val="tx1"/>
            </a:solidFill>
          </a:ln>
        </p:spPr>
      </p:pic>
      <p:pic>
        <p:nvPicPr>
          <p:cNvPr id="15" name="Picture 14" descr="A house with trees around it&#10;&#10;Description automatically generated">
            <a:extLst>
              <a:ext uri="{FF2B5EF4-FFF2-40B4-BE49-F238E27FC236}">
                <a16:creationId xmlns:a16="http://schemas.microsoft.com/office/drawing/2014/main" id="{A10BB296-70A0-67A9-B2F2-08675FA40A74}"/>
              </a:ext>
            </a:extLst>
          </p:cNvPr>
          <p:cNvPicPr>
            <a:picLocks noChangeAspect="1"/>
          </p:cNvPicPr>
          <p:nvPr/>
        </p:nvPicPr>
        <p:blipFill>
          <a:blip r:embed="rId6" cstate="print">
            <a:extLst>
              <a:ext uri="{28A0092B-C50C-407E-A947-70E740481C1C}">
                <a14:useLocalDpi xmlns:a14="http://schemas.microsoft.com/office/drawing/2010/main" val="0"/>
              </a:ext>
            </a:extLst>
          </a:blip>
          <a:srcRect l="8225" t="6558" r="25820" b="2551"/>
          <a:stretch/>
        </p:blipFill>
        <p:spPr>
          <a:xfrm>
            <a:off x="109628" y="3078586"/>
            <a:ext cx="2348056" cy="1825020"/>
          </a:xfrm>
          <a:prstGeom prst="rect">
            <a:avLst/>
          </a:prstGeom>
          <a:ln>
            <a:solidFill>
              <a:schemeClr val="tx1"/>
            </a:solidFill>
          </a:ln>
        </p:spPr>
      </p:pic>
      <p:pic>
        <p:nvPicPr>
          <p:cNvPr id="19" name="Picture 18" descr="A car parked in front of a house&#10;&#10;Description automatically generated">
            <a:extLst>
              <a:ext uri="{FF2B5EF4-FFF2-40B4-BE49-F238E27FC236}">
                <a16:creationId xmlns:a16="http://schemas.microsoft.com/office/drawing/2014/main" id="{F7DA489B-C4B4-4838-D0D8-6B330DE626C4}"/>
              </a:ext>
            </a:extLst>
          </p:cNvPr>
          <p:cNvPicPr>
            <a:picLocks noChangeAspect="1"/>
          </p:cNvPicPr>
          <p:nvPr/>
        </p:nvPicPr>
        <p:blipFill>
          <a:blip r:embed="rId7" cstate="print">
            <a:extLst>
              <a:ext uri="{28A0092B-C50C-407E-A947-70E740481C1C}">
                <a14:useLocalDpi xmlns:a14="http://schemas.microsoft.com/office/drawing/2010/main" val="0"/>
              </a:ext>
            </a:extLst>
          </a:blip>
          <a:srcRect l="16466" t="27873" r="16789" b="37117"/>
          <a:stretch/>
        </p:blipFill>
        <p:spPr>
          <a:xfrm>
            <a:off x="116172" y="788613"/>
            <a:ext cx="2341512" cy="2177601"/>
          </a:xfrm>
          <a:prstGeom prst="rect">
            <a:avLst/>
          </a:prstGeom>
          <a:ln>
            <a:solidFill>
              <a:schemeClr val="tx1"/>
            </a:solidFill>
          </a:ln>
        </p:spPr>
      </p:pic>
      <p:pic>
        <p:nvPicPr>
          <p:cNvPr id="5" name="Picture 4">
            <a:extLst>
              <a:ext uri="{FF2B5EF4-FFF2-40B4-BE49-F238E27FC236}">
                <a16:creationId xmlns:a16="http://schemas.microsoft.com/office/drawing/2014/main" id="{C7771C5A-16D9-344B-6866-9926C8365C0E}"/>
              </a:ext>
            </a:extLst>
          </p:cNvPr>
          <p:cNvPicPr>
            <a:picLocks noChangeAspect="1"/>
          </p:cNvPicPr>
          <p:nvPr/>
        </p:nvPicPr>
        <p:blipFill>
          <a:blip r:embed="rId8"/>
          <a:stretch>
            <a:fillRect/>
          </a:stretch>
        </p:blipFill>
        <p:spPr>
          <a:xfrm>
            <a:off x="2786653" y="4297411"/>
            <a:ext cx="6058746" cy="18957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810"/>
    </mc:Choice>
    <mc:Fallback xmlns="">
      <p:transition spd="slow" advTm="10281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r parked in front of a brick house&#10;&#10;Description automatically generated">
            <a:extLst>
              <a:ext uri="{FF2B5EF4-FFF2-40B4-BE49-F238E27FC236}">
                <a16:creationId xmlns:a16="http://schemas.microsoft.com/office/drawing/2014/main" id="{620EF61F-38E0-51F0-246D-E1744D8BBC7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0471" t="24801" r="19411" b="32596"/>
          <a:stretch/>
        </p:blipFill>
        <p:spPr>
          <a:xfrm>
            <a:off x="763305" y="1873494"/>
            <a:ext cx="3645166" cy="4580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2">
            <a:extLst>
              <a:ext uri="{FF2B5EF4-FFF2-40B4-BE49-F238E27FC236}">
                <a16:creationId xmlns:a16="http://schemas.microsoft.com/office/drawing/2014/main" id="{AFDC5DE6-225A-140E-A269-FC9B990D97F7}"/>
              </a:ext>
            </a:extLst>
          </p:cNvPr>
          <p:cNvSpPr txBox="1">
            <a:spLocks/>
          </p:cNvSpPr>
          <p:nvPr/>
        </p:nvSpPr>
        <p:spPr>
          <a:xfrm>
            <a:off x="5375" y="-11331"/>
            <a:ext cx="9144000" cy="692696"/>
          </a:xfrm>
          <a:prstGeom prst="rect">
            <a:avLst/>
          </a:prstGeom>
          <a:solidFill>
            <a:srgbClr val="4DC58D"/>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Survey – Brindley Park</a:t>
            </a:r>
          </a:p>
        </p:txBody>
      </p:sp>
      <p:sp>
        <p:nvSpPr>
          <p:cNvPr id="5" name="TextBox 4">
            <a:extLst>
              <a:ext uri="{FF2B5EF4-FFF2-40B4-BE49-F238E27FC236}">
                <a16:creationId xmlns:a16="http://schemas.microsoft.com/office/drawing/2014/main" id="{B9603422-608D-2728-4275-8DBBB7F482EB}"/>
              </a:ext>
            </a:extLst>
          </p:cNvPr>
          <p:cNvSpPr txBox="1"/>
          <p:nvPr/>
        </p:nvSpPr>
        <p:spPr>
          <a:xfrm>
            <a:off x="5386197" y="4612033"/>
            <a:ext cx="3645166"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Cavity wall insulation (U=0.35)</a:t>
            </a:r>
          </a:p>
        </p:txBody>
      </p:sp>
      <p:cxnSp>
        <p:nvCxnSpPr>
          <p:cNvPr id="20" name="Straight Arrow Connector 19">
            <a:extLst>
              <a:ext uri="{FF2B5EF4-FFF2-40B4-BE49-F238E27FC236}">
                <a16:creationId xmlns:a16="http://schemas.microsoft.com/office/drawing/2014/main" id="{26A76578-122E-C391-7DCC-4BF63A00E74E}"/>
              </a:ext>
            </a:extLst>
          </p:cNvPr>
          <p:cNvCxnSpPr>
            <a:cxnSpLocks/>
          </p:cNvCxnSpPr>
          <p:nvPr/>
        </p:nvCxnSpPr>
        <p:spPr>
          <a:xfrm flipV="1">
            <a:off x="1979712" y="1354180"/>
            <a:ext cx="0" cy="1450348"/>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81ADD9B-D7AD-D357-6694-891BD3CA168C}"/>
              </a:ext>
            </a:extLst>
          </p:cNvPr>
          <p:cNvSpPr txBox="1"/>
          <p:nvPr/>
        </p:nvSpPr>
        <p:spPr>
          <a:xfrm>
            <a:off x="5331764" y="3543239"/>
            <a:ext cx="3198389" cy="707886"/>
          </a:xfrm>
          <a:prstGeom prst="rect">
            <a:avLst/>
          </a:prstGeom>
          <a:noFill/>
        </p:spPr>
        <p:txBody>
          <a:bodyPr wrap="square">
            <a:spAutoFit/>
          </a:bodyPr>
          <a:lstStyle/>
          <a:p>
            <a:pPr defTabSz="914400">
              <a:defRPr/>
            </a:pPr>
            <a:r>
              <a:rPr lang="en-US" sz="2000" dirty="0">
                <a:latin typeface="Times New Roman" panose="02020603050405020304" pitchFamily="18" charset="0"/>
                <a:cs typeface="Times New Roman" panose="02020603050405020304" pitchFamily="18" charset="0"/>
              </a:rPr>
              <a:t>New double glazed low-e windows (U=1.4)</a:t>
            </a:r>
          </a:p>
        </p:txBody>
      </p:sp>
      <p:cxnSp>
        <p:nvCxnSpPr>
          <p:cNvPr id="32" name="Straight Arrow Connector 31">
            <a:extLst>
              <a:ext uri="{FF2B5EF4-FFF2-40B4-BE49-F238E27FC236}">
                <a16:creationId xmlns:a16="http://schemas.microsoft.com/office/drawing/2014/main" id="{C42DE601-420E-A5FA-B805-82F139CE5D2F}"/>
              </a:ext>
            </a:extLst>
          </p:cNvPr>
          <p:cNvCxnSpPr>
            <a:cxnSpLocks/>
          </p:cNvCxnSpPr>
          <p:nvPr/>
        </p:nvCxnSpPr>
        <p:spPr>
          <a:xfrm>
            <a:off x="3412331" y="3764426"/>
            <a:ext cx="1921720" cy="4784"/>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0CB3748-C6D9-15C4-5AA9-9D9A6450B3D9}"/>
              </a:ext>
            </a:extLst>
          </p:cNvPr>
          <p:cNvSpPr txBox="1"/>
          <p:nvPr/>
        </p:nvSpPr>
        <p:spPr>
          <a:xfrm>
            <a:off x="1835696" y="934844"/>
            <a:ext cx="2016224" cy="400110"/>
          </a:xfrm>
          <a:prstGeom prst="rect">
            <a:avLst/>
          </a:prstGeom>
          <a:noFill/>
        </p:spPr>
        <p:txBody>
          <a:bodyPr wrap="square">
            <a:spAutoFit/>
          </a:bodyPr>
          <a:lstStyle/>
          <a:p>
            <a:pPr indent="-228600" defTabSz="914400">
              <a:defRPr/>
            </a:pPr>
            <a:r>
              <a:rPr lang="en-US" sz="2000" dirty="0">
                <a:latin typeface="Times New Roman" panose="02020603050405020304" pitchFamily="18" charset="0"/>
                <a:cs typeface="Times New Roman" panose="02020603050405020304" pitchFamily="18" charset="0"/>
              </a:rPr>
              <a:t>PV panels (2 kW)</a:t>
            </a:r>
          </a:p>
        </p:txBody>
      </p:sp>
      <p:cxnSp>
        <p:nvCxnSpPr>
          <p:cNvPr id="36" name="Connector: Elbow 35">
            <a:extLst>
              <a:ext uri="{FF2B5EF4-FFF2-40B4-BE49-F238E27FC236}">
                <a16:creationId xmlns:a16="http://schemas.microsoft.com/office/drawing/2014/main" id="{5EEBD4C0-F393-ADFF-29DE-E1DC7AE83B88}"/>
              </a:ext>
            </a:extLst>
          </p:cNvPr>
          <p:cNvCxnSpPr>
            <a:cxnSpLocks/>
          </p:cNvCxnSpPr>
          <p:nvPr/>
        </p:nvCxnSpPr>
        <p:spPr>
          <a:xfrm>
            <a:off x="3356224" y="4510130"/>
            <a:ext cx="1970060" cy="321142"/>
          </a:xfrm>
          <a:prstGeom prst="bentConnector3">
            <a:avLst>
              <a:gd name="adj1" fmla="val 50000"/>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E60CDC9-9EB6-07B1-BB12-4A907D50577A}"/>
              </a:ext>
            </a:extLst>
          </p:cNvPr>
          <p:cNvSpPr/>
          <p:nvPr/>
        </p:nvSpPr>
        <p:spPr>
          <a:xfrm>
            <a:off x="3284216" y="4437111"/>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BD418C2A-CA9E-55F1-C6CA-12B2EAC0985F}"/>
              </a:ext>
            </a:extLst>
          </p:cNvPr>
          <p:cNvSpPr/>
          <p:nvPr/>
        </p:nvSpPr>
        <p:spPr>
          <a:xfrm>
            <a:off x="3284216" y="3689799"/>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7317CBA0-0B57-A7C9-E37C-2CE73A5C7CB2}"/>
              </a:ext>
            </a:extLst>
          </p:cNvPr>
          <p:cNvSpPr/>
          <p:nvPr/>
        </p:nvSpPr>
        <p:spPr>
          <a:xfrm>
            <a:off x="1907704" y="2758569"/>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BBB36D43-0737-1F2F-E7D5-83354F674399}"/>
              </a:ext>
            </a:extLst>
          </p:cNvPr>
          <p:cNvSpPr/>
          <p:nvPr/>
        </p:nvSpPr>
        <p:spPr>
          <a:xfrm>
            <a:off x="3284216" y="2745244"/>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BA2322C-FF58-0787-BF86-62DDE7438B5A}"/>
              </a:ext>
            </a:extLst>
          </p:cNvPr>
          <p:cNvSpPr txBox="1"/>
          <p:nvPr/>
        </p:nvSpPr>
        <p:spPr>
          <a:xfrm>
            <a:off x="5331764" y="1239253"/>
            <a:ext cx="3048931" cy="1015663"/>
          </a:xfrm>
          <a:prstGeom prst="rect">
            <a:avLst/>
          </a:prstGeom>
          <a:noFill/>
        </p:spPr>
        <p:txBody>
          <a:bodyPr wrap="square">
            <a:spAutoFit/>
          </a:bodyPr>
          <a:lstStyle/>
          <a:p>
            <a:pPr indent="-228600" defTabSz="914400">
              <a:defRPr/>
            </a:pPr>
            <a:r>
              <a:rPr lang="en-US" sz="2000" dirty="0">
                <a:latin typeface="Times New Roman" panose="02020603050405020304" pitchFamily="18" charset="0"/>
                <a:cs typeface="Times New Roman" panose="02020603050405020304" pitchFamily="18" charset="0"/>
              </a:rPr>
              <a:t>300mm attic insulation, sloping roof insulation (U=0.20)</a:t>
            </a:r>
          </a:p>
        </p:txBody>
      </p:sp>
      <p:cxnSp>
        <p:nvCxnSpPr>
          <p:cNvPr id="16" name="Connector: Elbow 15">
            <a:extLst>
              <a:ext uri="{FF2B5EF4-FFF2-40B4-BE49-F238E27FC236}">
                <a16:creationId xmlns:a16="http://schemas.microsoft.com/office/drawing/2014/main" id="{F8FFA2C1-BD05-B48F-9290-8812BF95086B}"/>
              </a:ext>
            </a:extLst>
          </p:cNvPr>
          <p:cNvCxnSpPr>
            <a:cxnSpLocks/>
            <a:stCxn id="11" idx="6"/>
          </p:cNvCxnSpPr>
          <p:nvPr/>
        </p:nvCxnSpPr>
        <p:spPr>
          <a:xfrm flipV="1">
            <a:off x="3428232" y="2077453"/>
            <a:ext cx="1898052" cy="740810"/>
          </a:xfrm>
          <a:prstGeom prst="bentConnector3">
            <a:avLst>
              <a:gd name="adj1" fmla="val 47849"/>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DF401A92-5755-52C5-EC1F-9A0716834E0B}"/>
              </a:ext>
            </a:extLst>
          </p:cNvPr>
          <p:cNvCxnSpPr>
            <a:cxnSpLocks/>
          </p:cNvCxnSpPr>
          <p:nvPr/>
        </p:nvCxnSpPr>
        <p:spPr>
          <a:xfrm>
            <a:off x="4189440" y="5585087"/>
            <a:ext cx="1390672" cy="621785"/>
          </a:xfrm>
          <a:prstGeom prst="bentConnector3">
            <a:avLst>
              <a:gd name="adj1" fmla="val 50000"/>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15DD95C6-B989-845F-A8EA-06845780154C}"/>
              </a:ext>
            </a:extLst>
          </p:cNvPr>
          <p:cNvSpPr/>
          <p:nvPr/>
        </p:nvSpPr>
        <p:spPr>
          <a:xfrm>
            <a:off x="4117432" y="5512068"/>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1917BE9-70C7-AE1F-8D64-37B7341A1BED}"/>
              </a:ext>
            </a:extLst>
          </p:cNvPr>
          <p:cNvSpPr txBox="1"/>
          <p:nvPr/>
        </p:nvSpPr>
        <p:spPr>
          <a:xfrm>
            <a:off x="5580112" y="5745664"/>
            <a:ext cx="3645166"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Air to water heat pump, (including full heating controls)</a:t>
            </a:r>
          </a:p>
        </p:txBody>
      </p:sp>
      <p:sp>
        <p:nvSpPr>
          <p:cNvPr id="39" name="TextBox 38">
            <a:extLst>
              <a:ext uri="{FF2B5EF4-FFF2-40B4-BE49-F238E27FC236}">
                <a16:creationId xmlns:a16="http://schemas.microsoft.com/office/drawing/2014/main" id="{3D555D45-1ABE-F1A5-7087-F5601C34C03E}"/>
              </a:ext>
            </a:extLst>
          </p:cNvPr>
          <p:cNvSpPr txBox="1"/>
          <p:nvPr/>
        </p:nvSpPr>
        <p:spPr>
          <a:xfrm>
            <a:off x="5383352" y="2766222"/>
            <a:ext cx="3198389" cy="400110"/>
          </a:xfrm>
          <a:prstGeom prst="rect">
            <a:avLst/>
          </a:prstGeom>
          <a:noFill/>
        </p:spPr>
        <p:txBody>
          <a:bodyPr wrap="square">
            <a:spAutoFit/>
          </a:bodyPr>
          <a:lstStyle/>
          <a:p>
            <a:pPr defTabSz="914400">
              <a:defRPr/>
            </a:pPr>
            <a:r>
              <a:rPr lang="en-US" sz="2000" dirty="0">
                <a:latin typeface="Times New Roman" panose="02020603050405020304" pitchFamily="18" charset="0"/>
                <a:cs typeface="Times New Roman" panose="02020603050405020304" pitchFamily="18" charset="0"/>
              </a:rPr>
              <a:t>Low energy lights</a:t>
            </a:r>
          </a:p>
        </p:txBody>
      </p:sp>
      <p:cxnSp>
        <p:nvCxnSpPr>
          <p:cNvPr id="40" name="Connector: Elbow 39">
            <a:extLst>
              <a:ext uri="{FF2B5EF4-FFF2-40B4-BE49-F238E27FC236}">
                <a16:creationId xmlns:a16="http://schemas.microsoft.com/office/drawing/2014/main" id="{5C2C6F14-EAEA-417A-BB74-F9C20417DC92}"/>
              </a:ext>
            </a:extLst>
          </p:cNvPr>
          <p:cNvCxnSpPr>
            <a:cxnSpLocks/>
          </p:cNvCxnSpPr>
          <p:nvPr/>
        </p:nvCxnSpPr>
        <p:spPr>
          <a:xfrm flipV="1">
            <a:off x="3433712" y="3022008"/>
            <a:ext cx="1898052" cy="740810"/>
          </a:xfrm>
          <a:prstGeom prst="bentConnector3">
            <a:avLst>
              <a:gd name="adj1" fmla="val 47849"/>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488232"/>
      </p:ext>
    </p:extLst>
  </p:cSld>
  <p:clrMapOvr>
    <a:masterClrMapping/>
  </p:clrMapOvr>
  <mc:AlternateContent xmlns:mc="http://schemas.openxmlformats.org/markup-compatibility/2006" xmlns:p14="http://schemas.microsoft.com/office/powerpoint/2010/main">
    <mc:Choice Requires="p14">
      <p:transition spd="slow" p14:dur="2000" advTm="31505"/>
    </mc:Choice>
    <mc:Fallback xmlns="">
      <p:transition spd="slow" advTm="3150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748464" cy="548680"/>
          </a:xfrm>
        </p:spPr>
        <p:txBody>
          <a:bodyPr>
            <a:normAutofit/>
          </a:bodyPr>
          <a:lstStyle/>
          <a:p>
            <a:r>
              <a:rPr lang="en-US" sz="3200" b="1" dirty="0">
                <a:solidFill>
                  <a:srgbClr val="002060"/>
                </a:solidFill>
              </a:rPr>
              <a:t>– </a:t>
            </a:r>
            <a:endParaRPr lang="en-IE" sz="3200" b="1" dirty="0">
              <a:solidFill>
                <a:srgbClr val="002060"/>
              </a:solidFill>
            </a:endParaRPr>
          </a:p>
        </p:txBody>
      </p:sp>
      <p:sp>
        <p:nvSpPr>
          <p:cNvPr id="3" name="Title 2">
            <a:extLst>
              <a:ext uri="{FF2B5EF4-FFF2-40B4-BE49-F238E27FC236}">
                <a16:creationId xmlns:a16="http://schemas.microsoft.com/office/drawing/2014/main" id="{583DDB45-8E40-EE97-8472-2F91941B9F8E}"/>
              </a:ext>
            </a:extLst>
          </p:cNvPr>
          <p:cNvSpPr txBox="1">
            <a:spLocks/>
          </p:cNvSpPr>
          <p:nvPr/>
        </p:nvSpPr>
        <p:spPr>
          <a:xfrm>
            <a:off x="0" y="0"/>
            <a:ext cx="9144000" cy="692696"/>
          </a:xfrm>
          <a:prstGeom prst="rect">
            <a:avLst/>
          </a:prstGeom>
          <a:solidFill>
            <a:srgbClr val="4DC58D"/>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600" b="1" dirty="0">
                <a:latin typeface="Times New Roman" panose="02020603050405020304" pitchFamily="18" charset="0"/>
                <a:cs typeface="Times New Roman" panose="02020603050405020304" pitchFamily="18" charset="0"/>
              </a:rPr>
              <a:t>Audits </a:t>
            </a:r>
            <a:r>
              <a:rPr lang="en-IE" sz="2600" b="1" dirty="0">
                <a:latin typeface="Times New Roman" panose="02020603050405020304" pitchFamily="18" charset="0"/>
                <a:cs typeface="Times New Roman" panose="02020603050405020304" pitchFamily="18" charset="0"/>
              </a:rPr>
              <a:t>– </a:t>
            </a:r>
            <a:r>
              <a:rPr lang="en-US" sz="2600" b="1" dirty="0">
                <a:latin typeface="Times New Roman" panose="02020603050405020304" pitchFamily="18" charset="0"/>
                <a:cs typeface="Times New Roman" panose="02020603050405020304" pitchFamily="18" charset="0"/>
              </a:rPr>
              <a:t>3 Commercial buildings</a:t>
            </a:r>
            <a:endParaRPr lang="en-IE" sz="26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A17AA34-B835-229D-A861-C4960987821E}"/>
              </a:ext>
            </a:extLst>
          </p:cNvPr>
          <p:cNvPicPr>
            <a:picLocks noChangeAspect="1"/>
          </p:cNvPicPr>
          <p:nvPr/>
        </p:nvPicPr>
        <p:blipFill>
          <a:blip r:embed="rId2"/>
          <a:stretch>
            <a:fillRect/>
          </a:stretch>
        </p:blipFill>
        <p:spPr>
          <a:xfrm>
            <a:off x="0" y="784509"/>
            <a:ext cx="3063240" cy="2284451"/>
          </a:xfrm>
          <a:prstGeom prst="rect">
            <a:avLst/>
          </a:prstGeom>
        </p:spPr>
      </p:pic>
      <p:pic>
        <p:nvPicPr>
          <p:cNvPr id="9" name="Picture 8">
            <a:extLst>
              <a:ext uri="{FF2B5EF4-FFF2-40B4-BE49-F238E27FC236}">
                <a16:creationId xmlns:a16="http://schemas.microsoft.com/office/drawing/2014/main" id="{3979704D-005D-0FB3-AD33-A3168BB7B70F}"/>
              </a:ext>
            </a:extLst>
          </p:cNvPr>
          <p:cNvPicPr>
            <a:picLocks noChangeAspect="1"/>
          </p:cNvPicPr>
          <p:nvPr/>
        </p:nvPicPr>
        <p:blipFill>
          <a:blip r:embed="rId3"/>
          <a:stretch>
            <a:fillRect/>
          </a:stretch>
        </p:blipFill>
        <p:spPr>
          <a:xfrm>
            <a:off x="3127809" y="784509"/>
            <a:ext cx="2973812" cy="2284451"/>
          </a:xfrm>
          <a:prstGeom prst="rect">
            <a:avLst/>
          </a:prstGeom>
        </p:spPr>
      </p:pic>
      <p:pic>
        <p:nvPicPr>
          <p:cNvPr id="12" name="Picture 11">
            <a:extLst>
              <a:ext uri="{FF2B5EF4-FFF2-40B4-BE49-F238E27FC236}">
                <a16:creationId xmlns:a16="http://schemas.microsoft.com/office/drawing/2014/main" id="{AD282FB2-0178-AABD-61CA-A578A9C24C21}"/>
              </a:ext>
            </a:extLst>
          </p:cNvPr>
          <p:cNvPicPr>
            <a:picLocks noChangeAspect="1"/>
          </p:cNvPicPr>
          <p:nvPr/>
        </p:nvPicPr>
        <p:blipFill>
          <a:blip r:embed="rId4"/>
          <a:srcRect r="371"/>
          <a:stretch/>
        </p:blipFill>
        <p:spPr>
          <a:xfrm>
            <a:off x="6166190" y="784509"/>
            <a:ext cx="2977810" cy="2284451"/>
          </a:xfrm>
          <a:prstGeom prst="rect">
            <a:avLst/>
          </a:prstGeom>
        </p:spPr>
      </p:pic>
      <p:pic>
        <p:nvPicPr>
          <p:cNvPr id="15" name="Picture 14">
            <a:extLst>
              <a:ext uri="{FF2B5EF4-FFF2-40B4-BE49-F238E27FC236}">
                <a16:creationId xmlns:a16="http://schemas.microsoft.com/office/drawing/2014/main" id="{B888EDED-405F-3D17-181A-839A4519583F}"/>
              </a:ext>
            </a:extLst>
          </p:cNvPr>
          <p:cNvPicPr>
            <a:picLocks noChangeAspect="1"/>
          </p:cNvPicPr>
          <p:nvPr/>
        </p:nvPicPr>
        <p:blipFill>
          <a:blip r:embed="rId5"/>
          <a:stretch>
            <a:fillRect/>
          </a:stretch>
        </p:blipFill>
        <p:spPr>
          <a:xfrm>
            <a:off x="0" y="3160773"/>
            <a:ext cx="9144000" cy="3183583"/>
          </a:xfrm>
          <a:prstGeom prst="rect">
            <a:avLst/>
          </a:prstGeom>
        </p:spPr>
      </p:pic>
      <p:sp>
        <p:nvSpPr>
          <p:cNvPr id="16" name="TextBox 15">
            <a:extLst>
              <a:ext uri="{FF2B5EF4-FFF2-40B4-BE49-F238E27FC236}">
                <a16:creationId xmlns:a16="http://schemas.microsoft.com/office/drawing/2014/main" id="{8B70B6DC-4380-5455-BAE5-B097CDAAEDB1}"/>
              </a:ext>
            </a:extLst>
          </p:cNvPr>
          <p:cNvSpPr txBox="1"/>
          <p:nvPr/>
        </p:nvSpPr>
        <p:spPr>
          <a:xfrm>
            <a:off x="0" y="6381328"/>
            <a:ext cx="1544012"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a:t>
            </a:r>
            <a:r>
              <a:rPr lang="nl-NL" b="1" dirty="0">
                <a:latin typeface="Times New Roman" panose="02020603050405020304" pitchFamily="18" charset="0"/>
                <a:cs typeface="Times New Roman" panose="02020603050405020304" pitchFamily="18" charset="0"/>
              </a:rPr>
              <a:t>Codex</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2024</a:t>
            </a:r>
            <a:r>
              <a:rPr lang="en-US"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769832"/>
      </p:ext>
    </p:extLst>
  </p:cSld>
  <p:clrMapOvr>
    <a:masterClrMapping/>
  </p:clrMapOvr>
  <mc:AlternateContent xmlns:mc="http://schemas.openxmlformats.org/markup-compatibility/2006" xmlns:p14="http://schemas.microsoft.com/office/powerpoint/2010/main">
    <mc:Choice Requires="p14">
      <p:transition spd="slow" p14:dur="2000" advTm="27070"/>
    </mc:Choice>
    <mc:Fallback xmlns="">
      <p:transition spd="slow" advTm="2707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F8601D0-44FC-8FC9-8BCC-4738B7D89551}"/>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Residential Upgrade Scenario  (2024-2028)</a:t>
            </a:r>
          </a:p>
        </p:txBody>
      </p:sp>
      <p:grpSp>
        <p:nvGrpSpPr>
          <p:cNvPr id="34" name="Group 33">
            <a:extLst>
              <a:ext uri="{FF2B5EF4-FFF2-40B4-BE49-F238E27FC236}">
                <a16:creationId xmlns:a16="http://schemas.microsoft.com/office/drawing/2014/main" id="{122F304D-668E-4F40-599A-BF8C98DA5B7A}"/>
              </a:ext>
            </a:extLst>
          </p:cNvPr>
          <p:cNvGrpSpPr/>
          <p:nvPr/>
        </p:nvGrpSpPr>
        <p:grpSpPr>
          <a:xfrm>
            <a:off x="11165" y="1101997"/>
            <a:ext cx="9442930" cy="5756003"/>
            <a:chOff x="14772" y="1327643"/>
            <a:chExt cx="9442930" cy="5756003"/>
          </a:xfrm>
        </p:grpSpPr>
        <p:sp>
          <p:nvSpPr>
            <p:cNvPr id="28" name="Arrow: Bent-Up 27">
              <a:extLst>
                <a:ext uri="{FF2B5EF4-FFF2-40B4-BE49-F238E27FC236}">
                  <a16:creationId xmlns:a16="http://schemas.microsoft.com/office/drawing/2014/main" id="{56B8FBC6-D2AC-79A0-FD34-4B0B88E14895}"/>
                </a:ext>
              </a:extLst>
            </p:cNvPr>
            <p:cNvSpPr/>
            <p:nvPr/>
          </p:nvSpPr>
          <p:spPr>
            <a:xfrm rot="16200000" flipV="1">
              <a:off x="1918690" y="3517640"/>
              <a:ext cx="603710" cy="453834"/>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5">
                <a:tint val="50000"/>
                <a:hueOff val="-3342512"/>
                <a:satOff val="-12663"/>
                <a:lumOff val="4207"/>
                <a:alphaOff val="0"/>
              </a:schemeClr>
            </a:fillRef>
            <a:effectRef idx="0">
              <a:schemeClr val="accent5">
                <a:tint val="50000"/>
                <a:hueOff val="-3342512"/>
                <a:satOff val="-12663"/>
                <a:lumOff val="4207"/>
                <a:alphaOff val="0"/>
              </a:schemeClr>
            </a:effectRef>
            <a:fontRef idx="minor">
              <a:schemeClr val="lt1">
                <a:hueOff val="0"/>
                <a:satOff val="0"/>
                <a:lumOff val="0"/>
                <a:alphaOff val="0"/>
              </a:schemeClr>
            </a:fontRef>
          </p:style>
          <p:txBody>
            <a:bodyPr/>
            <a:lstStyle/>
            <a:p>
              <a:endParaRPr lang="en-GB" sz="16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C71AB9B-190D-5B11-8DA1-90B36FF7EEF6}"/>
                </a:ext>
              </a:extLst>
            </p:cNvPr>
            <p:cNvPicPr>
              <a:picLocks noChangeAspect="1"/>
            </p:cNvPicPr>
            <p:nvPr/>
          </p:nvPicPr>
          <p:blipFill>
            <a:blip r:embed="rId3"/>
            <a:stretch>
              <a:fillRect/>
            </a:stretch>
          </p:blipFill>
          <p:spPr>
            <a:xfrm>
              <a:off x="7598329" y="5988109"/>
              <a:ext cx="1547664" cy="1095537"/>
            </a:xfrm>
            <a:prstGeom prst="rect">
              <a:avLst/>
            </a:prstGeom>
          </p:spPr>
        </p:pic>
        <p:grpSp>
          <p:nvGrpSpPr>
            <p:cNvPr id="7" name="Group 6">
              <a:extLst>
                <a:ext uri="{FF2B5EF4-FFF2-40B4-BE49-F238E27FC236}">
                  <a16:creationId xmlns:a16="http://schemas.microsoft.com/office/drawing/2014/main" id="{7765E957-D12E-E1C3-8574-D70F9A3E699B}"/>
                </a:ext>
              </a:extLst>
            </p:cNvPr>
            <p:cNvGrpSpPr/>
            <p:nvPr/>
          </p:nvGrpSpPr>
          <p:grpSpPr>
            <a:xfrm>
              <a:off x="14772" y="1327643"/>
              <a:ext cx="9144000" cy="5377576"/>
              <a:chOff x="69138" y="383849"/>
              <a:chExt cx="10147595" cy="6355717"/>
            </a:xfrm>
          </p:grpSpPr>
          <p:sp>
            <p:nvSpPr>
              <p:cNvPr id="20" name="Arrow: Bent-Up 19">
                <a:extLst>
                  <a:ext uri="{FF2B5EF4-FFF2-40B4-BE49-F238E27FC236}">
                    <a16:creationId xmlns:a16="http://schemas.microsoft.com/office/drawing/2014/main" id="{205123C5-9D4B-9DCD-740C-AA7F5915AB99}"/>
                  </a:ext>
                </a:extLst>
              </p:cNvPr>
              <p:cNvSpPr/>
              <p:nvPr/>
            </p:nvSpPr>
            <p:spPr>
              <a:xfrm rot="16200000" flipV="1">
                <a:off x="956095" y="4582216"/>
                <a:ext cx="611317" cy="414701"/>
              </a:xfrm>
              <a:prstGeom prst="bentUpArrow">
                <a:avLst>
                  <a:gd name="adj1" fmla="val 32840"/>
                  <a:gd name="adj2" fmla="val 25743"/>
                  <a:gd name="adj3" fmla="val 35780"/>
                </a:avLst>
              </a:prstGeom>
            </p:spPr>
            <p:style>
              <a:lnRef idx="2">
                <a:schemeClr val="lt1">
                  <a:hueOff val="0"/>
                  <a:satOff val="0"/>
                  <a:lumOff val="0"/>
                  <a:alphaOff val="0"/>
                </a:schemeClr>
              </a:lnRef>
              <a:fillRef idx="1">
                <a:schemeClr val="accent5">
                  <a:tint val="50000"/>
                  <a:hueOff val="-1671256"/>
                  <a:satOff val="-6331"/>
                  <a:lumOff val="2103"/>
                  <a:alphaOff val="0"/>
                </a:schemeClr>
              </a:fillRef>
              <a:effectRef idx="0">
                <a:schemeClr val="accent5">
                  <a:tint val="50000"/>
                  <a:hueOff val="-1671256"/>
                  <a:satOff val="-6331"/>
                  <a:lumOff val="2103"/>
                  <a:alphaOff val="0"/>
                </a:schemeClr>
              </a:effectRef>
              <a:fontRef idx="minor">
                <a:schemeClr val="lt1">
                  <a:hueOff val="0"/>
                  <a:satOff val="0"/>
                  <a:lumOff val="0"/>
                  <a:alphaOff val="0"/>
                </a:schemeClr>
              </a:fontRef>
            </p:style>
            <p:txBody>
              <a:bodyPr/>
              <a:lstStyle/>
              <a:p>
                <a:endParaRPr lang="en-GB" sz="1600" dirty="0">
                  <a:latin typeface="Times New Roman" panose="02020603050405020304" pitchFamily="18" charset="0"/>
                  <a:cs typeface="Times New Roman" panose="02020603050405020304" pitchFamily="18" charset="0"/>
                </a:endParaRPr>
              </a:p>
            </p:txBody>
          </p:sp>
          <p:sp>
            <p:nvSpPr>
              <p:cNvPr id="23" name="Arrow: Bent-Up 22">
                <a:extLst>
                  <a:ext uri="{FF2B5EF4-FFF2-40B4-BE49-F238E27FC236}">
                    <a16:creationId xmlns:a16="http://schemas.microsoft.com/office/drawing/2014/main" id="{819B0CAD-E45B-88BA-1772-1BC58F723F2B}"/>
                  </a:ext>
                </a:extLst>
              </p:cNvPr>
              <p:cNvSpPr/>
              <p:nvPr/>
            </p:nvSpPr>
            <p:spPr>
              <a:xfrm rot="16200000" flipV="1">
                <a:off x="1598608" y="3784266"/>
                <a:ext cx="608088" cy="433250"/>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5">
                  <a:tint val="50000"/>
                  <a:hueOff val="-3342512"/>
                  <a:satOff val="-12663"/>
                  <a:lumOff val="4207"/>
                  <a:alphaOff val="0"/>
                </a:schemeClr>
              </a:fillRef>
              <a:effectRef idx="0">
                <a:schemeClr val="accent5">
                  <a:tint val="50000"/>
                  <a:hueOff val="-3342512"/>
                  <a:satOff val="-12663"/>
                  <a:lumOff val="4207"/>
                  <a:alphaOff val="0"/>
                </a:schemeClr>
              </a:effectRef>
              <a:fontRef idx="minor">
                <a:schemeClr val="lt1">
                  <a:hueOff val="0"/>
                  <a:satOff val="0"/>
                  <a:lumOff val="0"/>
                  <a:alphaOff val="0"/>
                </a:schemeClr>
              </a:fontRef>
            </p:style>
            <p:txBody>
              <a:bodyPr/>
              <a:lstStyle/>
              <a:p>
                <a:endParaRPr lang="en-GB" sz="1600" dirty="0">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612D6558-DDC9-D48C-039F-7F21B0D167EF}"/>
                  </a:ext>
                </a:extLst>
              </p:cNvPr>
              <p:cNvSpPr/>
              <p:nvPr/>
            </p:nvSpPr>
            <p:spPr>
              <a:xfrm>
                <a:off x="1469104" y="4326471"/>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2703417"/>
                  <a:satOff val="-6968"/>
                  <a:lumOff val="-4706"/>
                  <a:alphaOff val="0"/>
                </a:schemeClr>
              </a:fillRef>
              <a:effectRef idx="0">
                <a:schemeClr val="accent5">
                  <a:hueOff val="-2703417"/>
                  <a:satOff val="-6968"/>
                  <a:lumOff val="-4706"/>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dirty="0">
                    <a:latin typeface="Times New Roman" panose="02020603050405020304" pitchFamily="18" charset="0"/>
                    <a:cs typeface="Times New Roman" panose="02020603050405020304" pitchFamily="18" charset="0"/>
                  </a:rPr>
                  <a:t>B3</a:t>
                </a:r>
                <a:endParaRPr lang="en-GB" sz="2000" b="1" kern="1200" dirty="0">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8E450EFD-F407-CCAD-0DC1-6E0D27A7774A}"/>
                  </a:ext>
                </a:extLst>
              </p:cNvPr>
              <p:cNvSpPr/>
              <p:nvPr/>
            </p:nvSpPr>
            <p:spPr>
              <a:xfrm>
                <a:off x="4363869" y="1490147"/>
                <a:ext cx="5848214" cy="1003015"/>
              </a:xfrm>
              <a:custGeom>
                <a:avLst/>
                <a:gdLst>
                  <a:gd name="connsiteX0" fmla="*/ 0 w 2906610"/>
                  <a:gd name="connsiteY0" fmla="*/ 0 h 857724"/>
                  <a:gd name="connsiteX1" fmla="*/ 2906610 w 2906610"/>
                  <a:gd name="connsiteY1" fmla="*/ 0 h 857724"/>
                  <a:gd name="connsiteX2" fmla="*/ 2906610 w 2906610"/>
                  <a:gd name="connsiteY2" fmla="*/ 857724 h 857724"/>
                  <a:gd name="connsiteX3" fmla="*/ 0 w 2906610"/>
                  <a:gd name="connsiteY3" fmla="*/ 857724 h 857724"/>
                  <a:gd name="connsiteX4" fmla="*/ 0 w 2906610"/>
                  <a:gd name="connsiteY4" fmla="*/ 0 h 857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610" h="857724">
                    <a:moveTo>
                      <a:pt x="0" y="0"/>
                    </a:moveTo>
                    <a:lnTo>
                      <a:pt x="2906610" y="0"/>
                    </a:lnTo>
                    <a:lnTo>
                      <a:pt x="2906610" y="857724"/>
                    </a:lnTo>
                    <a:lnTo>
                      <a:pt x="0" y="8577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4A</a:t>
                </a:r>
                <a:r>
                  <a:rPr lang="en-US" sz="1400" kern="1200" dirty="0">
                    <a:latin typeface="Times New Roman" panose="02020603050405020304" pitchFamily="18" charset="0"/>
                    <a:cs typeface="Times New Roman" panose="02020603050405020304" pitchFamily="18" charset="0"/>
                  </a:rPr>
                  <a:t>- </a:t>
                </a:r>
                <a:r>
                  <a:rPr lang="en-US" sz="1400" b="1" kern="1200" dirty="0">
                    <a:latin typeface="Times New Roman" panose="02020603050405020304" pitchFamily="18" charset="0"/>
                    <a:cs typeface="Times New Roman" panose="02020603050405020304" pitchFamily="18" charset="0"/>
                  </a:rPr>
                  <a:t>Advanced measures </a:t>
                </a:r>
                <a:r>
                  <a:rPr lang="en-US" sz="1400" kern="1200" dirty="0">
                    <a:latin typeface="Times New Roman" panose="02020603050405020304" pitchFamily="18" charset="0"/>
                    <a:cs typeface="Times New Roman" panose="02020603050405020304" pitchFamily="18" charset="0"/>
                  </a:rPr>
                  <a:t>(Standard with heat pump and whole house ventilation) &amp; </a:t>
                </a:r>
                <a:r>
                  <a:rPr lang="en-US" sz="1400" b="1" kern="1200" dirty="0">
                    <a:latin typeface="Times New Roman" panose="02020603050405020304" pitchFamily="18" charset="0"/>
                    <a:cs typeface="Times New Roman" panose="02020603050405020304" pitchFamily="18" charset="0"/>
                  </a:rPr>
                  <a:t>PV </a:t>
                </a:r>
                <a:r>
                  <a:rPr lang="en-US" sz="1400" kern="1200" dirty="0">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100 </a:t>
                </a:r>
                <a:r>
                  <a:rPr lang="en-US" sz="1400" b="1" kern="1200" dirty="0">
                    <a:solidFill>
                      <a:srgbClr val="FF0000"/>
                    </a:solidFill>
                    <a:latin typeface="Times New Roman" panose="02020603050405020304" pitchFamily="18" charset="0"/>
                    <a:cs typeface="Times New Roman" panose="02020603050405020304" pitchFamily="18" charset="0"/>
                  </a:rPr>
                  <a:t>homes</a:t>
                </a:r>
              </a:p>
              <a:p>
                <a:pPr marL="114300" lvl="1" indent="-114300" algn="l" defTabSz="533400">
                  <a:lnSpc>
                    <a:spcPct val="90000"/>
                  </a:lnSpc>
                  <a:spcBef>
                    <a:spcPct val="0"/>
                  </a:spcBef>
                  <a:spcAft>
                    <a:spcPct val="15000"/>
                  </a:spcAft>
                  <a:buChar char="•"/>
                </a:pPr>
                <a:r>
                  <a:rPr lang="en-US" sz="1400" b="1" dirty="0">
                    <a:solidFill>
                      <a:schemeClr val="tx1"/>
                    </a:solidFill>
                    <a:latin typeface="Times New Roman" panose="02020603050405020304" pitchFamily="18" charset="0"/>
                    <a:cs typeface="Times New Roman" panose="02020603050405020304" pitchFamily="18" charset="0"/>
                  </a:rPr>
                  <a:t>Category 5A - Heat pump &amp;PV only -2011 onwards </a:t>
                </a:r>
                <a:r>
                  <a:rPr lang="en-US" sz="1400" b="1" dirty="0">
                    <a:solidFill>
                      <a:srgbClr val="FF0000"/>
                    </a:solidFill>
                    <a:latin typeface="Times New Roman" panose="02020603050405020304" pitchFamily="18" charset="0"/>
                    <a:cs typeface="Times New Roman" panose="02020603050405020304" pitchFamily="18" charset="0"/>
                  </a:rPr>
                  <a:t>– 100 homes</a:t>
                </a:r>
              </a:p>
              <a:p>
                <a:pPr marL="114300" lvl="1" indent="-114300" algn="l" defTabSz="533400">
                  <a:lnSpc>
                    <a:spcPct val="90000"/>
                  </a:lnSpc>
                  <a:spcBef>
                    <a:spcPct val="0"/>
                  </a:spcBef>
                  <a:spcAft>
                    <a:spcPct val="15000"/>
                  </a:spcAft>
                  <a:buChar char="•"/>
                </a:pPr>
                <a:endParaRPr lang="en-GB" sz="1400" b="1" kern="1200" dirty="0">
                  <a:solidFill>
                    <a:srgbClr val="FF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31CC2407-428D-2A47-3009-6044E6CADA33}"/>
                  </a:ext>
                </a:extLst>
              </p:cNvPr>
              <p:cNvGrpSpPr/>
              <p:nvPr/>
            </p:nvGrpSpPr>
            <p:grpSpPr>
              <a:xfrm>
                <a:off x="69138" y="383849"/>
                <a:ext cx="10147595" cy="6355717"/>
                <a:chOff x="69138" y="383849"/>
                <a:chExt cx="10147595" cy="6355717"/>
              </a:xfrm>
            </p:grpSpPr>
            <p:sp>
              <p:nvSpPr>
                <p:cNvPr id="17" name="Arrow: Bent-Up 16">
                  <a:extLst>
                    <a:ext uri="{FF2B5EF4-FFF2-40B4-BE49-F238E27FC236}">
                      <a16:creationId xmlns:a16="http://schemas.microsoft.com/office/drawing/2014/main" id="{E532193B-E731-F09A-768C-F4B7B16DBB77}"/>
                    </a:ext>
                  </a:extLst>
                </p:cNvPr>
                <p:cNvSpPr/>
                <p:nvPr/>
              </p:nvSpPr>
              <p:spPr>
                <a:xfrm rot="5400000" flipH="1">
                  <a:off x="172131" y="5290051"/>
                  <a:ext cx="638306" cy="420998"/>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en-GB" sz="160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FBF57B0D-EF1F-EEC1-9C40-F10F1C03091A}"/>
                    </a:ext>
                  </a:extLst>
                </p:cNvPr>
                <p:cNvSpPr/>
                <p:nvPr/>
              </p:nvSpPr>
              <p:spPr>
                <a:xfrm>
                  <a:off x="69138" y="5782723"/>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dirty="0">
                      <a:latin typeface="Times New Roman" panose="02020603050405020304" pitchFamily="18" charset="0"/>
                      <a:cs typeface="Times New Roman" panose="02020603050405020304" pitchFamily="18" charset="0"/>
                    </a:rPr>
                    <a:t>D1</a:t>
                  </a:r>
                  <a:endParaRPr lang="en-GB" sz="2000" b="1" kern="1200"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D3AD09FD-7437-AF8C-2251-0764EBFF3EDD}"/>
                    </a:ext>
                  </a:extLst>
                </p:cNvPr>
                <p:cNvSpPr/>
                <p:nvPr/>
              </p:nvSpPr>
              <p:spPr>
                <a:xfrm>
                  <a:off x="845860" y="5987430"/>
                  <a:ext cx="4110699" cy="752136"/>
                </a:xfrm>
                <a:custGeom>
                  <a:avLst/>
                  <a:gdLst>
                    <a:gd name="connsiteX0" fmla="*/ 0 w 3004982"/>
                    <a:gd name="connsiteY0" fmla="*/ 0 h 1179562"/>
                    <a:gd name="connsiteX1" fmla="*/ 3004982 w 3004982"/>
                    <a:gd name="connsiteY1" fmla="*/ 0 h 1179562"/>
                    <a:gd name="connsiteX2" fmla="*/ 3004982 w 3004982"/>
                    <a:gd name="connsiteY2" fmla="*/ 1179562 h 1179562"/>
                    <a:gd name="connsiteX3" fmla="*/ 0 w 3004982"/>
                    <a:gd name="connsiteY3" fmla="*/ 1179562 h 1179562"/>
                    <a:gd name="connsiteX4" fmla="*/ 0 w 3004982"/>
                    <a:gd name="connsiteY4" fmla="*/ 0 h 117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982" h="1179562">
                      <a:moveTo>
                        <a:pt x="0" y="0"/>
                      </a:moveTo>
                      <a:lnTo>
                        <a:pt x="3004982" y="0"/>
                      </a:lnTo>
                      <a:lnTo>
                        <a:pt x="3004982" y="1179562"/>
                      </a:lnTo>
                      <a:lnTo>
                        <a:pt x="0" y="11795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285750" lvl="1" indent="-285750" algn="l" defTabSz="533400">
                    <a:lnSpc>
                      <a:spcPct val="90000"/>
                    </a:lnSpc>
                    <a:spcBef>
                      <a:spcPct val="0"/>
                    </a:spcBef>
                    <a:spcAft>
                      <a:spcPct val="15000"/>
                    </a:spcAft>
                    <a:buFont typeface="Arial" panose="020B0604020202020204" pitchFamily="34" charset="0"/>
                    <a:buChar char="•"/>
                  </a:pPr>
                  <a:r>
                    <a:rPr lang="en-US" sz="1400" b="1" kern="1200" dirty="0">
                      <a:latin typeface="Times New Roman" panose="02020603050405020304" pitchFamily="18" charset="0"/>
                      <a:cs typeface="Times New Roman" panose="02020603050405020304" pitchFamily="18" charset="0"/>
                    </a:rPr>
                    <a:t>Category </a:t>
                  </a:r>
                  <a:r>
                    <a:rPr lang="en-US" sz="1400" b="1" dirty="0">
                      <a:latin typeface="Times New Roman" panose="02020603050405020304" pitchFamily="18" charset="0"/>
                      <a:cs typeface="Times New Roman" panose="02020603050405020304" pitchFamily="18" charset="0"/>
                    </a:rPr>
                    <a:t>2</a:t>
                  </a:r>
                  <a:r>
                    <a:rPr lang="en-US" sz="1400" b="1" kern="1200" dirty="0">
                      <a:latin typeface="Times New Roman" panose="02020603050405020304" pitchFamily="18" charset="0"/>
                      <a:cs typeface="Times New Roman" panose="02020603050405020304" pitchFamily="18" charset="0"/>
                    </a:rPr>
                    <a:t> - Roof insulation and heating controls: pre 1980 </a:t>
                  </a:r>
                  <a:r>
                    <a:rPr lang="en-US" sz="1400" kern="1200" dirty="0">
                      <a:latin typeface="Times New Roman" panose="02020603050405020304" pitchFamily="18" charset="0"/>
                      <a:cs typeface="Times New Roman" panose="02020603050405020304" pitchFamily="18" charset="0"/>
                    </a:rPr>
                    <a:t>– </a:t>
                  </a:r>
                  <a:r>
                    <a:rPr lang="en-US" sz="1400" b="1" kern="1200" dirty="0">
                      <a:solidFill>
                        <a:srgbClr val="FF0000"/>
                      </a:solidFill>
                      <a:latin typeface="Times New Roman" panose="02020603050405020304" pitchFamily="18" charset="0"/>
                      <a:cs typeface="Times New Roman" panose="02020603050405020304" pitchFamily="18" charset="0"/>
                    </a:rPr>
                    <a:t>75 homes </a:t>
                  </a: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169C9D98-1CC6-BC14-95B0-74161E66B589}"/>
                    </a:ext>
                  </a:extLst>
                </p:cNvPr>
                <p:cNvSpPr/>
                <p:nvPr/>
              </p:nvSpPr>
              <p:spPr>
                <a:xfrm>
                  <a:off x="675508" y="5030587"/>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1351709"/>
                    <a:satOff val="-3484"/>
                    <a:lumOff val="-2353"/>
                    <a:alphaOff val="0"/>
                  </a:schemeClr>
                </a:fillRef>
                <a:effectRef idx="0">
                  <a:schemeClr val="accent5">
                    <a:hueOff val="-1351709"/>
                    <a:satOff val="-3484"/>
                    <a:lumOff val="-2353"/>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C1</a:t>
                  </a:r>
                  <a:endParaRPr lang="en-GB" sz="2000" b="1" kern="1200" dirty="0">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D56CE138-272B-23EC-911E-B49E2AAF8834}"/>
                    </a:ext>
                  </a:extLst>
                </p:cNvPr>
                <p:cNvSpPr/>
                <p:nvPr/>
              </p:nvSpPr>
              <p:spPr>
                <a:xfrm>
                  <a:off x="1469104" y="5510288"/>
                  <a:ext cx="3969546" cy="305952"/>
                </a:xfrm>
                <a:custGeom>
                  <a:avLst/>
                  <a:gdLst>
                    <a:gd name="connsiteX0" fmla="*/ 0 w 3614648"/>
                    <a:gd name="connsiteY0" fmla="*/ 0 h 261633"/>
                    <a:gd name="connsiteX1" fmla="*/ 3614648 w 3614648"/>
                    <a:gd name="connsiteY1" fmla="*/ 0 h 261633"/>
                    <a:gd name="connsiteX2" fmla="*/ 3614648 w 3614648"/>
                    <a:gd name="connsiteY2" fmla="*/ 261633 h 261633"/>
                    <a:gd name="connsiteX3" fmla="*/ 0 w 3614648"/>
                    <a:gd name="connsiteY3" fmla="*/ 261633 h 261633"/>
                    <a:gd name="connsiteX4" fmla="*/ 0 w 3614648"/>
                    <a:gd name="connsiteY4" fmla="*/ 0 h 26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648" h="261633">
                      <a:moveTo>
                        <a:pt x="0" y="0"/>
                      </a:moveTo>
                      <a:lnTo>
                        <a:pt x="3614648" y="0"/>
                      </a:lnTo>
                      <a:lnTo>
                        <a:pt x="3614648" y="261633"/>
                      </a:lnTo>
                      <a:lnTo>
                        <a:pt x="0" y="2616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2 </a:t>
                  </a:r>
                  <a:r>
                    <a:rPr lang="en-US" sz="1400" kern="1200" dirty="0">
                      <a:latin typeface="Times New Roman" panose="02020603050405020304" pitchFamily="18" charset="0"/>
                      <a:cs typeface="Times New Roman" panose="02020603050405020304" pitchFamily="18" charset="0"/>
                    </a:rPr>
                    <a:t>– Roof insulation and heating controls: 1981-2000 – </a:t>
                  </a:r>
                  <a:r>
                    <a:rPr lang="en-US" sz="1400" b="1" dirty="0">
                      <a:solidFill>
                        <a:srgbClr val="FF0000"/>
                      </a:solidFill>
                      <a:latin typeface="Times New Roman" panose="02020603050405020304" pitchFamily="18" charset="0"/>
                      <a:cs typeface="Times New Roman" panose="02020603050405020304" pitchFamily="18" charset="0"/>
                    </a:rPr>
                    <a:t>100</a:t>
                  </a:r>
                  <a:r>
                    <a:rPr lang="en-US" sz="1400" b="1" kern="1200" dirty="0">
                      <a:solidFill>
                        <a:srgbClr val="FF0000"/>
                      </a:solidFill>
                      <a:latin typeface="Times New Roman" panose="02020603050405020304" pitchFamily="18" charset="0"/>
                      <a:cs typeface="Times New Roman" panose="02020603050405020304" pitchFamily="18" charset="0"/>
                    </a:rPr>
                    <a:t> homes</a:t>
                  </a: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E07D9EA3-DE21-824A-ADB4-DB2FBEBC874B}"/>
                    </a:ext>
                  </a:extLst>
                </p:cNvPr>
                <p:cNvSpPr/>
                <p:nvPr/>
              </p:nvSpPr>
              <p:spPr>
                <a:xfrm>
                  <a:off x="2901209" y="3742029"/>
                  <a:ext cx="7315524" cy="1206830"/>
                </a:xfrm>
                <a:custGeom>
                  <a:avLst/>
                  <a:gdLst>
                    <a:gd name="connsiteX0" fmla="*/ 0 w 4972716"/>
                    <a:gd name="connsiteY0" fmla="*/ 0 h 706578"/>
                    <a:gd name="connsiteX1" fmla="*/ 4972716 w 4972716"/>
                    <a:gd name="connsiteY1" fmla="*/ 0 h 706578"/>
                    <a:gd name="connsiteX2" fmla="*/ 4972716 w 4972716"/>
                    <a:gd name="connsiteY2" fmla="*/ 706578 h 706578"/>
                    <a:gd name="connsiteX3" fmla="*/ 0 w 4972716"/>
                    <a:gd name="connsiteY3" fmla="*/ 706578 h 706578"/>
                    <a:gd name="connsiteX4" fmla="*/ 0 w 4972716"/>
                    <a:gd name="connsiteY4" fmla="*/ 0 h 706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716" h="706578">
                      <a:moveTo>
                        <a:pt x="0" y="0"/>
                      </a:moveTo>
                      <a:lnTo>
                        <a:pt x="4972716" y="0"/>
                      </a:lnTo>
                      <a:lnTo>
                        <a:pt x="4972716" y="706578"/>
                      </a:lnTo>
                      <a:lnTo>
                        <a:pt x="0" y="706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solidFill>
                        <a:schemeClr val="tx1"/>
                      </a:solidFill>
                      <a:latin typeface="Times New Roman" panose="02020603050405020304" pitchFamily="18" charset="0"/>
                      <a:cs typeface="Times New Roman" panose="02020603050405020304" pitchFamily="18" charset="0"/>
                    </a:rPr>
                    <a:t>Category 1 </a:t>
                  </a:r>
                  <a:r>
                    <a:rPr lang="en-US" sz="1400" b="1" kern="1200" dirty="0">
                      <a:latin typeface="Times New Roman" panose="02020603050405020304" pitchFamily="18" charset="0"/>
                      <a:cs typeface="Times New Roman" panose="02020603050405020304" pitchFamily="18" charset="0"/>
                    </a:rPr>
                    <a:t>– PV only – </a:t>
                  </a:r>
                  <a:r>
                    <a:rPr lang="en-US" sz="1400" b="1" kern="1200" dirty="0">
                      <a:solidFill>
                        <a:srgbClr val="FF0000"/>
                      </a:solidFill>
                      <a:latin typeface="Times New Roman" panose="02020603050405020304" pitchFamily="18" charset="0"/>
                      <a:cs typeface="Times New Roman" panose="02020603050405020304" pitchFamily="18" charset="0"/>
                    </a:rPr>
                    <a:t>250 homes</a:t>
                  </a:r>
                </a:p>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2A </a:t>
                  </a:r>
                  <a:r>
                    <a:rPr lang="en-US" sz="1400" kern="1200" dirty="0">
                      <a:latin typeface="Times New Roman" panose="02020603050405020304" pitchFamily="18" charset="0"/>
                      <a:cs typeface="Times New Roman" panose="02020603050405020304" pitchFamily="18" charset="0"/>
                    </a:rPr>
                    <a:t>– Roof insulation, heating controls &amp;PV – </a:t>
                  </a:r>
                  <a:r>
                    <a:rPr lang="en-US" sz="1400" b="1" dirty="0">
                      <a:solidFill>
                        <a:srgbClr val="FF0000"/>
                      </a:solidFill>
                      <a:latin typeface="Times New Roman" panose="02020603050405020304" pitchFamily="18" charset="0"/>
                      <a:cs typeface="Times New Roman" panose="02020603050405020304" pitchFamily="18" charset="0"/>
                    </a:rPr>
                    <a:t>75</a:t>
                  </a:r>
                  <a:r>
                    <a:rPr lang="en-US" sz="1400" b="1" kern="1200" dirty="0">
                      <a:solidFill>
                        <a:srgbClr val="FF0000"/>
                      </a:solidFill>
                      <a:latin typeface="Times New Roman" panose="02020603050405020304" pitchFamily="18" charset="0"/>
                      <a:cs typeface="Times New Roman" panose="02020603050405020304" pitchFamily="18" charset="0"/>
                    </a:rPr>
                    <a:t> homes</a:t>
                  </a:r>
                </a:p>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3 - </a:t>
                  </a:r>
                  <a:r>
                    <a:rPr lang="en-US" sz="1400" kern="1200" dirty="0">
                      <a:latin typeface="Times New Roman" panose="02020603050405020304" pitchFamily="18" charset="0"/>
                      <a:cs typeface="Times New Roman" panose="02020603050405020304" pitchFamily="18" charset="0"/>
                    </a:rPr>
                    <a:t>Standard measures package (roof insulation, internal or external wall insulation, boiler and heating controls, wood stove) – </a:t>
                  </a:r>
                  <a:r>
                    <a:rPr lang="en-US" sz="1400" b="1" kern="1200" dirty="0">
                      <a:solidFill>
                        <a:srgbClr val="FF0000"/>
                      </a:solidFill>
                      <a:latin typeface="Times New Roman" panose="02020603050405020304" pitchFamily="18" charset="0"/>
                      <a:cs typeface="Times New Roman" panose="02020603050405020304" pitchFamily="18" charset="0"/>
                    </a:rPr>
                    <a:t>150 homes</a:t>
                  </a:r>
                </a:p>
                <a:p>
                  <a:pPr marL="114300" lvl="1" indent="-114300" algn="l" defTabSz="533400">
                    <a:lnSpc>
                      <a:spcPct val="90000"/>
                    </a:lnSpc>
                    <a:spcBef>
                      <a:spcPct val="0"/>
                    </a:spcBef>
                    <a:spcAft>
                      <a:spcPct val="15000"/>
                    </a:spcAft>
                    <a:buChar char="•"/>
                  </a:pP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3F2102D0-1266-F769-35A3-CABBE9605830}"/>
                    </a:ext>
                  </a:extLst>
                </p:cNvPr>
                <p:cNvSpPr/>
                <p:nvPr/>
              </p:nvSpPr>
              <p:spPr>
                <a:xfrm>
                  <a:off x="2099408" y="3563166"/>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solidFill>
                        <a:schemeClr val="bg1"/>
                      </a:solidFill>
                      <a:latin typeface="Times New Roman" panose="02020603050405020304" pitchFamily="18" charset="0"/>
                      <a:cs typeface="Times New Roman" panose="02020603050405020304" pitchFamily="18" charset="0"/>
                    </a:rPr>
                    <a:t>B</a:t>
                  </a:r>
                  <a:r>
                    <a:rPr lang="en-US" sz="2000" b="1" dirty="0">
                      <a:solidFill>
                        <a:schemeClr val="bg1"/>
                      </a:solidFill>
                      <a:latin typeface="Times New Roman" panose="02020603050405020304" pitchFamily="18" charset="0"/>
                      <a:cs typeface="Times New Roman" panose="02020603050405020304" pitchFamily="18" charset="0"/>
                    </a:rPr>
                    <a:t>2</a:t>
                  </a:r>
                  <a:endParaRPr lang="en-GB" sz="2000" b="1" kern="1200" dirty="0">
                    <a:solidFill>
                      <a:schemeClr val="bg1"/>
                    </a:solidFill>
                    <a:latin typeface="Times New Roman" panose="02020603050405020304" pitchFamily="18" charset="0"/>
                    <a:cs typeface="Times New Roman" panose="02020603050405020304" pitchFamily="18" charset="0"/>
                  </a:endParaRPr>
                </a:p>
              </p:txBody>
            </p:sp>
            <p:sp>
              <p:nvSpPr>
                <p:cNvPr id="29" name="Arrow: Bent-Up 28">
                  <a:extLst>
                    <a:ext uri="{FF2B5EF4-FFF2-40B4-BE49-F238E27FC236}">
                      <a16:creationId xmlns:a16="http://schemas.microsoft.com/office/drawing/2014/main" id="{E02AC889-F6D5-E72E-F9AE-DE7C32975C09}"/>
                    </a:ext>
                  </a:extLst>
                </p:cNvPr>
                <p:cNvSpPr/>
                <p:nvPr/>
              </p:nvSpPr>
              <p:spPr>
                <a:xfrm rot="16200000" flipV="1">
                  <a:off x="3580164" y="877965"/>
                  <a:ext cx="800128" cy="522714"/>
                </a:xfrm>
                <a:prstGeom prst="bentUpArrow">
                  <a:avLst>
                    <a:gd name="adj1" fmla="val 34238"/>
                    <a:gd name="adj2" fmla="val 25851"/>
                    <a:gd name="adj3" fmla="val 45998"/>
                  </a:avLst>
                </a:prstGeom>
              </p:spPr>
              <p:style>
                <a:lnRef idx="2">
                  <a:schemeClr val="lt1">
                    <a:hueOff val="0"/>
                    <a:satOff val="0"/>
                    <a:lumOff val="0"/>
                    <a:alphaOff val="0"/>
                  </a:schemeClr>
                </a:lnRef>
                <a:fillRef idx="1">
                  <a:schemeClr val="accent5">
                    <a:tint val="50000"/>
                    <a:hueOff val="-6685025"/>
                    <a:satOff val="-25325"/>
                    <a:lumOff val="8413"/>
                    <a:alphaOff val="0"/>
                  </a:schemeClr>
                </a:fillRef>
                <a:effectRef idx="0">
                  <a:schemeClr val="accent5">
                    <a:tint val="50000"/>
                    <a:hueOff val="-6685025"/>
                    <a:satOff val="-25325"/>
                    <a:lumOff val="8413"/>
                    <a:alphaOff val="0"/>
                  </a:schemeClr>
                </a:effectRef>
                <a:fontRef idx="minor">
                  <a:schemeClr val="lt1">
                    <a:hueOff val="0"/>
                    <a:satOff val="0"/>
                    <a:lumOff val="0"/>
                    <a:alphaOff val="0"/>
                  </a:schemeClr>
                </a:fontRef>
              </p:style>
              <p:txBody>
                <a:bodyPr/>
                <a:lstStyle/>
                <a:p>
                  <a:endParaRPr lang="en-GB" sz="1600">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BA485824-C7DE-C3B5-E7AF-EF0988F7DF10}"/>
                    </a:ext>
                  </a:extLst>
                </p:cNvPr>
                <p:cNvSpPr/>
                <p:nvPr/>
              </p:nvSpPr>
              <p:spPr>
                <a:xfrm>
                  <a:off x="3549704" y="1513236"/>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5406834"/>
                    <a:satOff val="-13935"/>
                    <a:lumOff val="-9412"/>
                    <a:alphaOff val="0"/>
                  </a:schemeClr>
                </a:fillRef>
                <a:effectRef idx="0">
                  <a:schemeClr val="accent5">
                    <a:hueOff val="-5406834"/>
                    <a:satOff val="-13935"/>
                    <a:lumOff val="-9412"/>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A2</a:t>
                  </a:r>
                  <a:endParaRPr lang="en-GB" sz="2000" b="1" kern="1200" dirty="0">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E2941505-792C-0B1E-D65B-6AC9141092C8}"/>
                    </a:ext>
                  </a:extLst>
                </p:cNvPr>
                <p:cNvSpPr/>
                <p:nvPr/>
              </p:nvSpPr>
              <p:spPr>
                <a:xfrm>
                  <a:off x="4241586" y="383849"/>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A1</a:t>
                  </a:r>
                  <a:endParaRPr lang="en-GB" sz="2000" b="1" kern="1200" dirty="0">
                    <a:latin typeface="Times New Roman" panose="02020603050405020304" pitchFamily="18" charset="0"/>
                    <a:cs typeface="Times New Roman" panose="02020603050405020304" pitchFamily="18" charset="0"/>
                  </a:endParaRPr>
                </a:p>
              </p:txBody>
            </p:sp>
            <p:pic>
              <p:nvPicPr>
                <p:cNvPr id="9" name="Picture 8" descr="A black and white image of a person walking&#10;&#10;Description automatically generated">
                  <a:extLst>
                    <a:ext uri="{FF2B5EF4-FFF2-40B4-BE49-F238E27FC236}">
                      <a16:creationId xmlns:a16="http://schemas.microsoft.com/office/drawing/2014/main" id="{012375D4-034B-90FA-42CC-4A650D16BE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793" y="1971500"/>
                  <a:ext cx="1634123" cy="2740649"/>
                </a:xfrm>
                <a:prstGeom prst="rect">
                  <a:avLst/>
                </a:prstGeom>
              </p:spPr>
            </p:pic>
          </p:grpSp>
        </p:grpSp>
        <p:sp>
          <p:nvSpPr>
            <p:cNvPr id="10" name="Arrow: Bent-Up 9">
              <a:extLst>
                <a:ext uri="{FF2B5EF4-FFF2-40B4-BE49-F238E27FC236}">
                  <a16:creationId xmlns:a16="http://schemas.microsoft.com/office/drawing/2014/main" id="{DE27F9DC-9064-9A3F-8000-3874DE80F45C}"/>
                </a:ext>
              </a:extLst>
            </p:cNvPr>
            <p:cNvSpPr/>
            <p:nvPr/>
          </p:nvSpPr>
          <p:spPr>
            <a:xfrm rot="16200000" flipV="1">
              <a:off x="2514237" y="2557323"/>
              <a:ext cx="697883" cy="569028"/>
            </a:xfrm>
            <a:prstGeom prst="bentUpArrow">
              <a:avLst>
                <a:gd name="adj1" fmla="val 27004"/>
                <a:gd name="adj2" fmla="val 25000"/>
                <a:gd name="adj3" fmla="val 45507"/>
              </a:avLst>
            </a:prstGeom>
          </p:spPr>
          <p:style>
            <a:lnRef idx="2">
              <a:schemeClr val="lt1">
                <a:hueOff val="0"/>
                <a:satOff val="0"/>
                <a:lumOff val="0"/>
                <a:alphaOff val="0"/>
              </a:schemeClr>
            </a:lnRef>
            <a:fillRef idx="1">
              <a:schemeClr val="accent5">
                <a:tint val="50000"/>
                <a:hueOff val="-5013768"/>
                <a:satOff val="-18994"/>
                <a:lumOff val="6310"/>
                <a:alphaOff val="0"/>
              </a:schemeClr>
            </a:fillRef>
            <a:effectRef idx="0">
              <a:schemeClr val="accent5">
                <a:tint val="50000"/>
                <a:hueOff val="-5013768"/>
                <a:satOff val="-18994"/>
                <a:lumOff val="6310"/>
                <a:alphaOff val="0"/>
              </a:schemeClr>
            </a:effectRef>
            <a:fontRef idx="minor">
              <a:schemeClr val="lt1">
                <a:hueOff val="0"/>
                <a:satOff val="0"/>
                <a:lumOff val="0"/>
                <a:alphaOff val="0"/>
              </a:schemeClr>
            </a:fontRef>
          </p:style>
          <p:txBody>
            <a:bodyPr/>
            <a:lstStyle/>
            <a:p>
              <a:endParaRPr lang="en-GB" sz="160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52D2D9DF-E3B4-1A55-008F-A797B834DEB0}"/>
                </a:ext>
              </a:extLst>
            </p:cNvPr>
            <p:cNvSpPr/>
            <p:nvPr/>
          </p:nvSpPr>
          <p:spPr>
            <a:xfrm>
              <a:off x="2398504" y="3108174"/>
              <a:ext cx="749189" cy="636383"/>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solidFill>
                    <a:schemeClr val="bg1"/>
                  </a:solidFill>
                  <a:latin typeface="Times New Roman" panose="02020603050405020304" pitchFamily="18" charset="0"/>
                  <a:cs typeface="Times New Roman" panose="02020603050405020304" pitchFamily="18" charset="0"/>
                </a:rPr>
                <a:t>A3</a:t>
              </a:r>
              <a:endParaRPr lang="en-GB" sz="2000" b="1" kern="1200" dirty="0">
                <a:solidFill>
                  <a:schemeClr val="bg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AEB8E939-CB1B-4785-D8CA-C6F56179DBBA}"/>
                </a:ext>
              </a:extLst>
            </p:cNvPr>
            <p:cNvSpPr/>
            <p:nvPr/>
          </p:nvSpPr>
          <p:spPr>
            <a:xfrm>
              <a:off x="3147693" y="3204037"/>
              <a:ext cx="6310009" cy="902212"/>
            </a:xfrm>
            <a:custGeom>
              <a:avLst/>
              <a:gdLst>
                <a:gd name="connsiteX0" fmla="*/ 0 w 4144168"/>
                <a:gd name="connsiteY0" fmla="*/ 0 h 462039"/>
                <a:gd name="connsiteX1" fmla="*/ 4144168 w 4144168"/>
                <a:gd name="connsiteY1" fmla="*/ 0 h 462039"/>
                <a:gd name="connsiteX2" fmla="*/ 4144168 w 4144168"/>
                <a:gd name="connsiteY2" fmla="*/ 462039 h 462039"/>
                <a:gd name="connsiteX3" fmla="*/ 0 w 4144168"/>
                <a:gd name="connsiteY3" fmla="*/ 462039 h 462039"/>
                <a:gd name="connsiteX4" fmla="*/ 0 w 4144168"/>
                <a:gd name="connsiteY4" fmla="*/ 0 h 4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4168" h="462039">
                  <a:moveTo>
                    <a:pt x="0" y="0"/>
                  </a:moveTo>
                  <a:lnTo>
                    <a:pt x="4144168" y="0"/>
                  </a:lnTo>
                  <a:lnTo>
                    <a:pt x="4144168" y="462039"/>
                  </a:lnTo>
                  <a:lnTo>
                    <a:pt x="0" y="4620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solidFill>
                    <a:schemeClr val="tx1"/>
                  </a:solidFill>
                  <a:latin typeface="Times New Roman" panose="02020603050405020304" pitchFamily="18" charset="0"/>
                  <a:cs typeface="Times New Roman" panose="02020603050405020304" pitchFamily="18" charset="0"/>
                </a:rPr>
                <a:t>Category 3A </a:t>
              </a:r>
              <a:r>
                <a:rPr lang="en-US" sz="1400" kern="1200" dirty="0">
                  <a:latin typeface="Times New Roman" panose="02020603050405020304" pitchFamily="18" charset="0"/>
                  <a:cs typeface="Times New Roman" panose="02020603050405020304" pitchFamily="18" charset="0"/>
                </a:rPr>
                <a:t>- </a:t>
              </a:r>
              <a:r>
                <a:rPr lang="en-US" sz="1400" b="1" kern="1200" dirty="0">
                  <a:latin typeface="Times New Roman" panose="02020603050405020304" pitchFamily="18" charset="0"/>
                  <a:cs typeface="Times New Roman" panose="02020603050405020304" pitchFamily="18" charset="0"/>
                </a:rPr>
                <a:t>Standard measures </a:t>
              </a:r>
              <a:r>
                <a:rPr lang="en-US" sz="1400" kern="1200" dirty="0">
                  <a:latin typeface="Times New Roman" panose="02020603050405020304" pitchFamily="18" charset="0"/>
                  <a:cs typeface="Times New Roman" panose="02020603050405020304" pitchFamily="18" charset="0"/>
                </a:rPr>
                <a:t>package (roof insulation, internal or external wall insulation, boiler and heating controls , wood stove) &amp; </a:t>
              </a:r>
              <a:r>
                <a:rPr lang="en-US" sz="1400" b="1" kern="1200" dirty="0">
                  <a:latin typeface="Times New Roman" panose="02020603050405020304" pitchFamily="18" charset="0"/>
                  <a:cs typeface="Times New Roman" panose="02020603050405020304" pitchFamily="18" charset="0"/>
                </a:rPr>
                <a:t>PV – </a:t>
              </a:r>
              <a:r>
                <a:rPr lang="en-US" sz="1400" b="1" kern="1200" dirty="0">
                  <a:solidFill>
                    <a:srgbClr val="FF0000"/>
                  </a:solidFill>
                  <a:latin typeface="Times New Roman" panose="02020603050405020304" pitchFamily="18" charset="0"/>
                  <a:cs typeface="Times New Roman" panose="02020603050405020304" pitchFamily="18" charset="0"/>
                </a:rPr>
                <a:t>1</a:t>
              </a:r>
              <a:r>
                <a:rPr lang="en-US" sz="1400" b="1" dirty="0">
                  <a:solidFill>
                    <a:srgbClr val="FF0000"/>
                  </a:solidFill>
                  <a:latin typeface="Times New Roman" panose="02020603050405020304" pitchFamily="18" charset="0"/>
                  <a:cs typeface="Times New Roman" panose="02020603050405020304" pitchFamily="18" charset="0"/>
                </a:rPr>
                <a:t>50</a:t>
              </a:r>
              <a:r>
                <a:rPr lang="en-US" sz="1400" b="1" kern="1200" dirty="0">
                  <a:solidFill>
                    <a:srgbClr val="FF0000"/>
                  </a:solidFill>
                  <a:latin typeface="Times New Roman" panose="02020603050405020304" pitchFamily="18" charset="0"/>
                  <a:cs typeface="Times New Roman" panose="02020603050405020304" pitchFamily="18" charset="0"/>
                </a:rPr>
                <a:t> homes</a:t>
              </a:r>
            </a:p>
            <a:p>
              <a:pPr marL="114300" lvl="1" indent="-114300" defTabSz="533400">
                <a:lnSpc>
                  <a:spcPct val="90000"/>
                </a:lnSpc>
                <a:spcBef>
                  <a:spcPct val="0"/>
                </a:spcBef>
                <a:spcAft>
                  <a:spcPct val="15000"/>
                </a:spcAft>
                <a:buFontTx/>
                <a:buChar char="•"/>
              </a:pPr>
              <a:r>
                <a:rPr lang="en-US" sz="1400" b="1" kern="1200" dirty="0">
                  <a:latin typeface="Times New Roman" panose="02020603050405020304" pitchFamily="18" charset="0"/>
                  <a:cs typeface="Times New Roman" panose="02020603050405020304" pitchFamily="18" charset="0"/>
                </a:rPr>
                <a:t>Category 4 </a:t>
              </a:r>
              <a:r>
                <a:rPr lang="en-US" sz="1400" kern="1200" dirty="0">
                  <a:latin typeface="Times New Roman" panose="02020603050405020304" pitchFamily="18" charset="0"/>
                  <a:cs typeface="Times New Roman" panose="02020603050405020304" pitchFamily="18" charset="0"/>
                </a:rPr>
                <a:t>- </a:t>
              </a:r>
              <a:r>
                <a:rPr lang="en-US" sz="1400" b="1" kern="1200" dirty="0">
                  <a:latin typeface="Times New Roman" panose="02020603050405020304" pitchFamily="18" charset="0"/>
                  <a:cs typeface="Times New Roman" panose="02020603050405020304" pitchFamily="18" charset="0"/>
                </a:rPr>
                <a:t>Advanced measures </a:t>
              </a:r>
              <a:r>
                <a:rPr lang="en-US" sz="1400" kern="1200" dirty="0">
                  <a:latin typeface="Times New Roman" panose="02020603050405020304" pitchFamily="18" charset="0"/>
                  <a:cs typeface="Times New Roman" panose="02020603050405020304" pitchFamily="18" charset="0"/>
                </a:rPr>
                <a:t>(Standard with heat pump and whole house ventilation) – </a:t>
              </a:r>
              <a:r>
                <a:rPr lang="en-US" sz="1400" b="1" kern="1200" dirty="0">
                  <a:solidFill>
                    <a:srgbClr val="FF0000"/>
                  </a:solidFill>
                  <a:latin typeface="Times New Roman" panose="02020603050405020304" pitchFamily="18" charset="0"/>
                  <a:cs typeface="Times New Roman" panose="02020603050405020304" pitchFamily="18" charset="0"/>
                </a:rPr>
                <a:t>2</a:t>
              </a:r>
              <a:r>
                <a:rPr lang="en-US" sz="1400" b="1" dirty="0">
                  <a:solidFill>
                    <a:srgbClr val="FF0000"/>
                  </a:solidFill>
                  <a:latin typeface="Times New Roman" panose="02020603050405020304" pitchFamily="18" charset="0"/>
                  <a:cs typeface="Times New Roman" panose="02020603050405020304" pitchFamily="18" charset="0"/>
                </a:rPr>
                <a:t>00</a:t>
              </a:r>
              <a:r>
                <a:rPr lang="en-US" sz="1400" b="1" kern="1200" dirty="0">
                  <a:solidFill>
                    <a:srgbClr val="FF0000"/>
                  </a:solidFill>
                  <a:latin typeface="Times New Roman" panose="02020603050405020304" pitchFamily="18" charset="0"/>
                  <a:cs typeface="Times New Roman" panose="02020603050405020304" pitchFamily="18" charset="0"/>
                </a:rPr>
                <a:t> homes</a:t>
              </a:r>
            </a:p>
            <a:p>
              <a:pPr marL="114300" lvl="1" indent="-114300" defTabSz="533400">
                <a:lnSpc>
                  <a:spcPct val="90000"/>
                </a:lnSpc>
                <a:spcBef>
                  <a:spcPct val="0"/>
                </a:spcBef>
                <a:spcAft>
                  <a:spcPct val="15000"/>
                </a:spcAft>
                <a:buFontTx/>
                <a:buChar char="•"/>
              </a:pPr>
              <a:r>
                <a:rPr lang="en-US" sz="1400" b="1" kern="1200" dirty="0">
                  <a:latin typeface="Times New Roman" panose="02020603050405020304" pitchFamily="18" charset="0"/>
                  <a:cs typeface="Times New Roman" panose="02020603050405020304" pitchFamily="18" charset="0"/>
                </a:rPr>
                <a:t>Category 5 - </a:t>
              </a:r>
              <a:r>
                <a:rPr lang="en-GB" sz="1400" b="1" kern="1200" dirty="0">
                  <a:solidFill>
                    <a:schemeClr val="tx1"/>
                  </a:solidFill>
                  <a:latin typeface="Times New Roman" panose="02020603050405020304" pitchFamily="18" charset="0"/>
                  <a:cs typeface="Times New Roman" panose="02020603050405020304" pitchFamily="18" charset="0"/>
                </a:rPr>
                <a:t>Heat pump only -2001-2010 – </a:t>
              </a:r>
              <a:r>
                <a:rPr lang="en-GB" sz="1400" b="1" kern="1200" dirty="0">
                  <a:solidFill>
                    <a:srgbClr val="FF0000"/>
                  </a:solidFill>
                  <a:latin typeface="Times New Roman" panose="02020603050405020304" pitchFamily="18" charset="0"/>
                  <a:cs typeface="Times New Roman" panose="02020603050405020304" pitchFamily="18" charset="0"/>
                </a:rPr>
                <a:t>300 homes</a:t>
              </a:r>
            </a:p>
            <a:p>
              <a:pPr marL="114300" lvl="1" indent="-114300" algn="l" defTabSz="533400">
                <a:lnSpc>
                  <a:spcPct val="90000"/>
                </a:lnSpc>
                <a:spcBef>
                  <a:spcPct val="0"/>
                </a:spcBef>
                <a:spcAft>
                  <a:spcPct val="15000"/>
                </a:spcAft>
                <a:buChar char="•"/>
              </a:pP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CF23ED54-A485-B94A-35BD-2BAB1F9C01F8}"/>
                </a:ext>
              </a:extLst>
            </p:cNvPr>
            <p:cNvSpPr/>
            <p:nvPr/>
          </p:nvSpPr>
          <p:spPr>
            <a:xfrm>
              <a:off x="1999221" y="5134665"/>
              <a:ext cx="3576960" cy="258866"/>
            </a:xfrm>
            <a:custGeom>
              <a:avLst/>
              <a:gdLst>
                <a:gd name="connsiteX0" fmla="*/ 0 w 3614648"/>
                <a:gd name="connsiteY0" fmla="*/ 0 h 261633"/>
                <a:gd name="connsiteX1" fmla="*/ 3614648 w 3614648"/>
                <a:gd name="connsiteY1" fmla="*/ 0 h 261633"/>
                <a:gd name="connsiteX2" fmla="*/ 3614648 w 3614648"/>
                <a:gd name="connsiteY2" fmla="*/ 261633 h 261633"/>
                <a:gd name="connsiteX3" fmla="*/ 0 w 3614648"/>
                <a:gd name="connsiteY3" fmla="*/ 261633 h 261633"/>
                <a:gd name="connsiteX4" fmla="*/ 0 w 3614648"/>
                <a:gd name="connsiteY4" fmla="*/ 0 h 26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648" h="261633">
                  <a:moveTo>
                    <a:pt x="0" y="0"/>
                  </a:moveTo>
                  <a:lnTo>
                    <a:pt x="3614648" y="0"/>
                  </a:lnTo>
                  <a:lnTo>
                    <a:pt x="3614648" y="261633"/>
                  </a:lnTo>
                  <a:lnTo>
                    <a:pt x="0" y="2616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2 </a:t>
              </a:r>
              <a:r>
                <a:rPr lang="en-US" sz="1400" kern="1200" dirty="0">
                  <a:latin typeface="Times New Roman" panose="02020603050405020304" pitchFamily="18" charset="0"/>
                  <a:cs typeface="Times New Roman" panose="02020603050405020304" pitchFamily="18" charset="0"/>
                </a:rPr>
                <a:t>– Roof insulation and heating controls: 2001-2010– </a:t>
              </a:r>
              <a:r>
                <a:rPr lang="en-US" sz="1400" b="1" dirty="0">
                  <a:solidFill>
                    <a:srgbClr val="FF0000"/>
                  </a:solidFill>
                  <a:latin typeface="Times New Roman" panose="02020603050405020304" pitchFamily="18" charset="0"/>
                  <a:cs typeface="Times New Roman" panose="02020603050405020304" pitchFamily="18" charset="0"/>
                </a:rPr>
                <a:t>50</a:t>
              </a:r>
              <a:r>
                <a:rPr lang="en-US" sz="1400" b="1" kern="1200" dirty="0">
                  <a:solidFill>
                    <a:srgbClr val="FF0000"/>
                  </a:solidFill>
                  <a:latin typeface="Times New Roman" panose="02020603050405020304" pitchFamily="18" charset="0"/>
                  <a:cs typeface="Times New Roman" panose="02020603050405020304" pitchFamily="18" charset="0"/>
                </a:rPr>
                <a:t> homes</a:t>
              </a: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7A8BE16-4110-EC4B-3352-B0E9747DEB06}"/>
                </a:ext>
              </a:extLst>
            </p:cNvPr>
            <p:cNvSpPr txBox="1"/>
            <p:nvPr/>
          </p:nvSpPr>
          <p:spPr>
            <a:xfrm>
              <a:off x="5472348" y="5283751"/>
              <a:ext cx="3201485" cy="646331"/>
            </a:xfrm>
            <a:prstGeom prst="rect">
              <a:avLst/>
            </a:prstGeom>
            <a:noFill/>
            <a:ln>
              <a:solidFill>
                <a:schemeClr val="accent1"/>
              </a:solidFill>
            </a:ln>
          </p:spPr>
          <p:txBody>
            <a:bodyPr wrap="square" rtlCol="0">
              <a:spAutoFit/>
            </a:bodyPr>
            <a:lstStyle/>
            <a:p>
              <a:r>
                <a:rPr lang="en-IE" dirty="0">
                  <a:latin typeface="Times New Roman" panose="02020603050405020304" pitchFamily="18" charset="0"/>
                  <a:cs typeface="Times New Roman" panose="02020603050405020304" pitchFamily="18" charset="0"/>
                </a:rPr>
                <a:t>Assumption: 30% of dwellings will be upgraded in next 5 years</a:t>
              </a:r>
            </a:p>
          </p:txBody>
        </p:sp>
        <p:sp>
          <p:nvSpPr>
            <p:cNvPr id="14" name="Freeform: Shape 13">
              <a:extLst>
                <a:ext uri="{FF2B5EF4-FFF2-40B4-BE49-F238E27FC236}">
                  <a16:creationId xmlns:a16="http://schemas.microsoft.com/office/drawing/2014/main" id="{E7F8F75C-3A56-8F21-C413-FFE58F0B070F}"/>
                </a:ext>
              </a:extLst>
            </p:cNvPr>
            <p:cNvSpPr/>
            <p:nvPr/>
          </p:nvSpPr>
          <p:spPr>
            <a:xfrm>
              <a:off x="4483925" y="1474493"/>
              <a:ext cx="4606340" cy="848652"/>
            </a:xfrm>
            <a:custGeom>
              <a:avLst/>
              <a:gdLst>
                <a:gd name="connsiteX0" fmla="*/ 0 w 2906610"/>
                <a:gd name="connsiteY0" fmla="*/ 0 h 857724"/>
                <a:gd name="connsiteX1" fmla="*/ 2906610 w 2906610"/>
                <a:gd name="connsiteY1" fmla="*/ 0 h 857724"/>
                <a:gd name="connsiteX2" fmla="*/ 2906610 w 2906610"/>
                <a:gd name="connsiteY2" fmla="*/ 857724 h 857724"/>
                <a:gd name="connsiteX3" fmla="*/ 0 w 2906610"/>
                <a:gd name="connsiteY3" fmla="*/ 857724 h 857724"/>
                <a:gd name="connsiteX4" fmla="*/ 0 w 2906610"/>
                <a:gd name="connsiteY4" fmla="*/ 0 h 857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610" h="857724">
                  <a:moveTo>
                    <a:pt x="0" y="0"/>
                  </a:moveTo>
                  <a:lnTo>
                    <a:pt x="2906610" y="0"/>
                  </a:lnTo>
                  <a:lnTo>
                    <a:pt x="2906610" y="857724"/>
                  </a:lnTo>
                  <a:lnTo>
                    <a:pt x="0" y="8577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4A</a:t>
              </a:r>
              <a:r>
                <a:rPr lang="en-US" sz="1400" kern="1200" dirty="0">
                  <a:latin typeface="Times New Roman" panose="02020603050405020304" pitchFamily="18" charset="0"/>
                  <a:cs typeface="Times New Roman" panose="02020603050405020304" pitchFamily="18" charset="0"/>
                </a:rPr>
                <a:t>- </a:t>
              </a:r>
              <a:r>
                <a:rPr lang="en-US" sz="1400" b="1" kern="1200" dirty="0">
                  <a:latin typeface="Times New Roman" panose="02020603050405020304" pitchFamily="18" charset="0"/>
                  <a:cs typeface="Times New Roman" panose="02020603050405020304" pitchFamily="18" charset="0"/>
                </a:rPr>
                <a:t>Advanced measures </a:t>
              </a:r>
              <a:r>
                <a:rPr lang="en-US" sz="1400" kern="1200" dirty="0">
                  <a:latin typeface="Times New Roman" panose="02020603050405020304" pitchFamily="18" charset="0"/>
                  <a:cs typeface="Times New Roman" panose="02020603050405020304" pitchFamily="18" charset="0"/>
                </a:rPr>
                <a:t>(Standard with heat pump and whole house ventilation) &amp; </a:t>
              </a:r>
              <a:r>
                <a:rPr lang="en-US" sz="1400" b="1" kern="1200" dirty="0">
                  <a:latin typeface="Times New Roman" panose="02020603050405020304" pitchFamily="18" charset="0"/>
                  <a:cs typeface="Times New Roman" panose="02020603050405020304" pitchFamily="18" charset="0"/>
                </a:rPr>
                <a:t>PV </a:t>
              </a:r>
              <a:r>
                <a:rPr lang="en-US" sz="1400" kern="1200" dirty="0">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100 </a:t>
              </a:r>
              <a:r>
                <a:rPr lang="en-US" sz="1400" b="1" kern="1200" dirty="0">
                  <a:solidFill>
                    <a:srgbClr val="FF0000"/>
                  </a:solidFill>
                  <a:latin typeface="Times New Roman" panose="02020603050405020304" pitchFamily="18" charset="0"/>
                  <a:cs typeface="Times New Roman" panose="02020603050405020304" pitchFamily="18" charset="0"/>
                </a:rPr>
                <a:t>homes</a:t>
              </a:r>
            </a:p>
            <a:p>
              <a:pPr marL="114300" lvl="1" indent="-114300" algn="l" defTabSz="533400">
                <a:lnSpc>
                  <a:spcPct val="90000"/>
                </a:lnSpc>
                <a:spcBef>
                  <a:spcPct val="0"/>
                </a:spcBef>
                <a:spcAft>
                  <a:spcPct val="15000"/>
                </a:spcAft>
                <a:buChar char="•"/>
              </a:pPr>
              <a:r>
                <a:rPr lang="en-US" sz="1400" b="1" dirty="0">
                  <a:solidFill>
                    <a:schemeClr val="tx1"/>
                  </a:solidFill>
                  <a:latin typeface="Times New Roman" panose="02020603050405020304" pitchFamily="18" charset="0"/>
                  <a:cs typeface="Times New Roman" panose="02020603050405020304" pitchFamily="18" charset="0"/>
                </a:rPr>
                <a:t>Category 5A - Heat pump &amp;PV only -2011 onwards </a:t>
              </a:r>
              <a:r>
                <a:rPr lang="en-US" sz="1400" b="1" dirty="0">
                  <a:solidFill>
                    <a:srgbClr val="FF0000"/>
                  </a:solidFill>
                  <a:latin typeface="Times New Roman" panose="02020603050405020304" pitchFamily="18" charset="0"/>
                  <a:cs typeface="Times New Roman" panose="02020603050405020304" pitchFamily="18" charset="0"/>
                </a:rPr>
                <a:t>– 100 homes</a:t>
              </a:r>
            </a:p>
            <a:p>
              <a:pPr marL="114300" lvl="1" indent="-114300" algn="l" defTabSz="533400">
                <a:lnSpc>
                  <a:spcPct val="90000"/>
                </a:lnSpc>
                <a:spcBef>
                  <a:spcPct val="0"/>
                </a:spcBef>
                <a:spcAft>
                  <a:spcPct val="15000"/>
                </a:spcAft>
                <a:buChar char="•"/>
              </a:pPr>
              <a:endParaRPr lang="en-GB" sz="1400" b="1" kern="12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35799549"/>
      </p:ext>
    </p:extLst>
  </p:cSld>
  <p:clrMapOvr>
    <a:masterClrMapping/>
  </p:clrMapOvr>
  <mc:AlternateContent xmlns:mc="http://schemas.openxmlformats.org/markup-compatibility/2006" xmlns:p14="http://schemas.microsoft.com/office/powerpoint/2010/main">
    <mc:Choice Requires="p14">
      <p:transition spd="slow" p14:dur="2000" advTm="118217"/>
    </mc:Choice>
    <mc:Fallback xmlns="">
      <p:transition spd="slow" advTm="11821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C6057-CC04-9CF0-E8E9-09A5D1BE0034}"/>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2" name="Title 1">
            <a:extLst>
              <a:ext uri="{FF2B5EF4-FFF2-40B4-BE49-F238E27FC236}">
                <a16:creationId xmlns:a16="http://schemas.microsoft.com/office/drawing/2014/main" id="{7DCE96B7-466A-2F4D-39C5-29D9AB9EF5D4}"/>
              </a:ext>
            </a:extLst>
          </p:cNvPr>
          <p:cNvSpPr>
            <a:spLocks noGrp="1"/>
          </p:cNvSpPr>
          <p:nvPr>
            <p:ph type="title"/>
          </p:nvPr>
        </p:nvSpPr>
        <p:spPr>
          <a:xfrm>
            <a:off x="0" y="0"/>
            <a:ext cx="9144000" cy="677737"/>
          </a:xfrm>
          <a:solidFill>
            <a:schemeClr val="accent4">
              <a:lumMod val="40000"/>
              <a:lumOff val="60000"/>
            </a:schemeClr>
          </a:solidFill>
        </p:spPr>
        <p:txBody>
          <a:bodyPr>
            <a:noAutofit/>
          </a:bodyPr>
          <a:lstStyle/>
          <a:p>
            <a:r>
              <a:rPr lang="en-US" sz="1800" b="1" dirty="0">
                <a:latin typeface="Times New Roman" panose="02020603050405020304" pitchFamily="18" charset="0"/>
                <a:cs typeface="Times New Roman" panose="02020603050405020304" pitchFamily="18" charset="0"/>
              </a:rPr>
              <a:t>Total Greenhouse Gas Emissions With Existing Measures (WEM) and With Additional Measures (WAM) scenarios out to the year 2030</a:t>
            </a:r>
          </a:p>
        </p:txBody>
      </p:sp>
      <p:sp>
        <p:nvSpPr>
          <p:cNvPr id="8" name="TextBox 7">
            <a:extLst>
              <a:ext uri="{FF2B5EF4-FFF2-40B4-BE49-F238E27FC236}">
                <a16:creationId xmlns:a16="http://schemas.microsoft.com/office/drawing/2014/main" id="{92073D96-447F-F4D9-396E-E6A0D9BA5141}"/>
              </a:ext>
            </a:extLst>
          </p:cNvPr>
          <p:cNvSpPr txBox="1"/>
          <p:nvPr/>
        </p:nvSpPr>
        <p:spPr>
          <a:xfrm>
            <a:off x="107504" y="5545963"/>
            <a:ext cx="9036496"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Gap exists between (With Additional Measures scenario) projections and the 51% target. </a:t>
            </a:r>
            <a:r>
              <a:rPr lang="en-US" dirty="0">
                <a:latin typeface="Times New Roman" panose="02020603050405020304" pitchFamily="18" charset="0"/>
                <a:cs typeface="Times New Roman" panose="02020603050405020304" pitchFamily="18" charset="0"/>
              </a:rPr>
              <a:t>Source: Ireland’s greenhouse gas emissions projections 2022-2040 (EPA, 2023</a:t>
            </a:r>
            <a:r>
              <a:rPr lang="en-US" b="1" dirty="0">
                <a:latin typeface="Times New Roman" panose="02020603050405020304" pitchFamily="18" charset="0"/>
                <a:cs typeface="Times New Roman" panose="02020603050405020304" pitchFamily="18" charset="0"/>
              </a:rPr>
              <a:t>)</a:t>
            </a:r>
            <a:endParaRPr lang="en-GB"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F02C5A7-C48A-7461-D7F3-8149FCD2FC03}"/>
              </a:ext>
            </a:extLst>
          </p:cNvPr>
          <p:cNvPicPr>
            <a:picLocks noChangeAspect="1"/>
          </p:cNvPicPr>
          <p:nvPr/>
        </p:nvPicPr>
        <p:blipFill>
          <a:blip r:embed="rId6"/>
          <a:stretch>
            <a:fillRect/>
          </a:stretch>
        </p:blipFill>
        <p:spPr>
          <a:xfrm>
            <a:off x="827584" y="1331070"/>
            <a:ext cx="7511931" cy="4214894"/>
          </a:xfrm>
          <a:prstGeom prst="rect">
            <a:avLst/>
          </a:prstGeom>
        </p:spPr>
      </p:pic>
      <p:sp>
        <p:nvSpPr>
          <p:cNvPr id="5" name="TextBox 4">
            <a:extLst>
              <a:ext uri="{FF2B5EF4-FFF2-40B4-BE49-F238E27FC236}">
                <a16:creationId xmlns:a16="http://schemas.microsoft.com/office/drawing/2014/main" id="{846F114A-9A57-6641-8C02-C29EA8431838}"/>
              </a:ext>
            </a:extLst>
          </p:cNvPr>
          <p:cNvSpPr txBox="1"/>
          <p:nvPr/>
        </p:nvSpPr>
        <p:spPr>
          <a:xfrm>
            <a:off x="251520" y="677737"/>
            <a:ext cx="8352928" cy="64633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Ireland’s Climate Action Plan set target of 51% reduction in Greenhouse Gas Emissions by 2030 from 2018 baseline</a:t>
            </a:r>
            <a:endParaRPr lang="en-IE" dirty="0"/>
          </a:p>
        </p:txBody>
      </p:sp>
      <p:pic>
        <p:nvPicPr>
          <p:cNvPr id="14" name="Audio 13">
            <a:hlinkClick r:id="" action="ppaction://media"/>
            <a:extLst>
              <a:ext uri="{FF2B5EF4-FFF2-40B4-BE49-F238E27FC236}">
                <a16:creationId xmlns:a16="http://schemas.microsoft.com/office/drawing/2014/main" id="{A62424DD-73BB-C5A7-DFEF-BF0AE144AD1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01826903"/>
      </p:ext>
    </p:extLst>
  </p:cSld>
  <p:clrMapOvr>
    <a:masterClrMapping/>
  </p:clrMapOvr>
  <mc:AlternateContent xmlns:mc="http://schemas.openxmlformats.org/markup-compatibility/2006" xmlns:p14="http://schemas.microsoft.com/office/powerpoint/2010/main">
    <mc:Choice Requires="p14">
      <p:transition spd="slow" p14:dur="2000" advTm="73052"/>
    </mc:Choice>
    <mc:Fallback xmlns="">
      <p:transition spd="slow" advTm="73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FACE0F2-316D-C339-3002-0338A83588CB}"/>
              </a:ext>
            </a:extLst>
          </p:cNvPr>
          <p:cNvGrpSpPr/>
          <p:nvPr/>
        </p:nvGrpSpPr>
        <p:grpSpPr>
          <a:xfrm>
            <a:off x="294813" y="871578"/>
            <a:ext cx="8316924" cy="4514345"/>
            <a:chOff x="315927" y="857340"/>
            <a:chExt cx="8316924" cy="4514345"/>
          </a:xfrm>
        </p:grpSpPr>
        <p:sp>
          <p:nvSpPr>
            <p:cNvPr id="10" name="Isosceles Triangle 9">
              <a:extLst>
                <a:ext uri="{FF2B5EF4-FFF2-40B4-BE49-F238E27FC236}">
                  <a16:creationId xmlns:a16="http://schemas.microsoft.com/office/drawing/2014/main" id="{7EA70829-10F2-8A2C-24F3-30BCD5941898}"/>
                </a:ext>
              </a:extLst>
            </p:cNvPr>
            <p:cNvSpPr/>
            <p:nvPr/>
          </p:nvSpPr>
          <p:spPr>
            <a:xfrm rot="16200000">
              <a:off x="3867493" y="-516353"/>
              <a:ext cx="1523249" cy="7272808"/>
            </a:xfrm>
            <a:prstGeom prst="triangle">
              <a:avLst>
                <a:gd name="adj" fmla="val 100000"/>
              </a:avLst>
            </a:prstGeom>
            <a:pattFill prst="wdDnDiag">
              <a:fgClr>
                <a:srgbClr val="FF9933"/>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9" name="Chart 8">
              <a:extLst>
                <a:ext uri="{FF2B5EF4-FFF2-40B4-BE49-F238E27FC236}">
                  <a16:creationId xmlns:a16="http://schemas.microsoft.com/office/drawing/2014/main" id="{3B85FE99-0ED0-12D1-1D83-D65A43B2F48E}"/>
                </a:ext>
              </a:extLst>
            </p:cNvPr>
            <p:cNvGraphicFramePr>
              <a:graphicFrameLocks/>
            </p:cNvGraphicFramePr>
            <p:nvPr>
              <p:extLst>
                <p:ext uri="{D42A27DB-BD31-4B8C-83A1-F6EECF244321}">
                  <p14:modId xmlns:p14="http://schemas.microsoft.com/office/powerpoint/2010/main" val="3674022251"/>
                </p:ext>
              </p:extLst>
            </p:nvPr>
          </p:nvGraphicFramePr>
          <p:xfrm>
            <a:off x="315927" y="857340"/>
            <a:ext cx="8316924" cy="4514345"/>
          </p:xfrm>
          <a:graphic>
            <a:graphicData uri="http://schemas.openxmlformats.org/drawingml/2006/chart">
              <c:chart xmlns:c="http://schemas.openxmlformats.org/drawingml/2006/chart" xmlns:r="http://schemas.openxmlformats.org/officeDocument/2006/relationships" r:id="rId5"/>
            </a:graphicData>
          </a:graphic>
        </p:graphicFrame>
      </p:grpSp>
      <p:sp>
        <p:nvSpPr>
          <p:cNvPr id="5" name="TextBox 4">
            <a:extLst>
              <a:ext uri="{FF2B5EF4-FFF2-40B4-BE49-F238E27FC236}">
                <a16:creationId xmlns:a16="http://schemas.microsoft.com/office/drawing/2014/main" id="{C2A68F33-14AC-BEA6-FEE1-B48D8534506B}"/>
              </a:ext>
            </a:extLst>
          </p:cNvPr>
          <p:cNvSpPr txBox="1"/>
          <p:nvPr/>
        </p:nvSpPr>
        <p:spPr>
          <a:xfrm>
            <a:off x="218180" y="5484596"/>
            <a:ext cx="8496944" cy="646331"/>
          </a:xfrm>
          <a:prstGeom prst="rect">
            <a:avLst/>
          </a:prstGeom>
          <a:noFill/>
        </p:spPr>
        <p:txBody>
          <a:bodyPr wrap="square">
            <a:spAutoFit/>
          </a:bodyPr>
          <a:lstStyle/>
          <a:p>
            <a:r>
              <a:rPr lang="en-IE" sz="1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32%</a:t>
            </a:r>
            <a:r>
              <a:rPr lang="en-IE"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IE" sz="1800" dirty="0">
                <a:effectLst/>
                <a:latin typeface="Times New Roman" panose="02020603050405020304" pitchFamily="18" charset="0"/>
                <a:ea typeface="DengXian" panose="02010600030101010101" pitchFamily="2" charset="-122"/>
                <a:cs typeface="Times New Roman" panose="02020603050405020304" pitchFamily="18" charset="0"/>
              </a:rPr>
              <a:t>all electricity generated in 2019 was from wind and </a:t>
            </a:r>
            <a:r>
              <a:rPr lang="en-IE" sz="1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avoided 3.9 million tonnes of CO2 emissions</a:t>
            </a:r>
            <a:r>
              <a:rPr lang="en-IE" sz="1800" dirty="0">
                <a:effectLst/>
                <a:latin typeface="Times New Roman" panose="02020603050405020304" pitchFamily="18" charset="0"/>
                <a:ea typeface="DengXian" panose="02010600030101010101" pitchFamily="2" charset="-122"/>
                <a:cs typeface="Times New Roman" panose="02020603050405020304" pitchFamily="18" charset="0"/>
              </a:rPr>
              <a:t>. </a:t>
            </a:r>
            <a:r>
              <a:rPr lang="en-IE" dirty="0">
                <a:latin typeface="Times New Roman" panose="02020603050405020304" pitchFamily="18" charset="0"/>
                <a:ea typeface="DengXian" panose="02010600030101010101" pitchFamily="2" charset="-122"/>
                <a:cs typeface="Times New Roman" panose="02020603050405020304" pitchFamily="18" charset="0"/>
              </a:rPr>
              <a:t>4,332.5 MW Installed capacity in Ireland as of May 2022. (SEAI, 2023)</a:t>
            </a:r>
            <a:endParaRPr lang="en-GB" dirty="0">
              <a:latin typeface="Times New Roman" panose="02020603050405020304" pitchFamily="18" charset="0"/>
              <a:cs typeface="Times New Roman" panose="02020603050405020304" pitchFamily="18" charset="0"/>
            </a:endParaRPr>
          </a:p>
        </p:txBody>
      </p:sp>
      <p:sp>
        <p:nvSpPr>
          <p:cNvPr id="6" name="Title 2">
            <a:extLst>
              <a:ext uri="{FF2B5EF4-FFF2-40B4-BE49-F238E27FC236}">
                <a16:creationId xmlns:a16="http://schemas.microsoft.com/office/drawing/2014/main" id="{93AC25E7-3F91-EFE3-BC72-7B1D6FDC43F0}"/>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500" b="1" dirty="0">
                <a:latin typeface="Times New Roman" panose="02020603050405020304" pitchFamily="18" charset="0"/>
                <a:cs typeface="Times New Roman" panose="02020603050405020304" pitchFamily="18" charset="0"/>
              </a:rPr>
              <a:t>Impact of De-</a:t>
            </a:r>
            <a:r>
              <a:rPr lang="en-US" sz="2500" b="1" dirty="0" err="1">
                <a:latin typeface="Times New Roman" panose="02020603050405020304" pitchFamily="18" charset="0"/>
                <a:cs typeface="Times New Roman" panose="02020603050405020304" pitchFamily="18" charset="0"/>
              </a:rPr>
              <a:t>carbonising</a:t>
            </a:r>
            <a:r>
              <a:rPr lang="en-US" sz="2500" b="1" dirty="0">
                <a:latin typeface="Times New Roman" panose="02020603050405020304" pitchFamily="18" charset="0"/>
                <a:cs typeface="Times New Roman" panose="02020603050405020304" pitchFamily="18" charset="0"/>
              </a:rPr>
              <a:t> Electricity in Ireland</a:t>
            </a:r>
          </a:p>
        </p:txBody>
      </p:sp>
      <p:sp>
        <p:nvSpPr>
          <p:cNvPr id="12" name="TextBox 11">
            <a:extLst>
              <a:ext uri="{FF2B5EF4-FFF2-40B4-BE49-F238E27FC236}">
                <a16:creationId xmlns:a16="http://schemas.microsoft.com/office/drawing/2014/main" id="{96222059-0180-3975-C5AE-74D4B3CCB61D}"/>
              </a:ext>
            </a:extLst>
          </p:cNvPr>
          <p:cNvSpPr txBox="1"/>
          <p:nvPr/>
        </p:nvSpPr>
        <p:spPr>
          <a:xfrm>
            <a:off x="294813" y="830709"/>
            <a:ext cx="249299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a:t>
            </a:r>
            <a:r>
              <a:rPr lang="en-US" sz="14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Emission (kg/kWh)</a:t>
            </a:r>
            <a:endParaRPr lang="en-GB" dirty="0">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830C41E9-1A15-E33C-7101-013309F927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1289775"/>
      </p:ext>
    </p:extLst>
  </p:cSld>
  <p:clrMapOvr>
    <a:masterClrMapping/>
  </p:clrMapOvr>
  <mc:AlternateContent xmlns:mc="http://schemas.openxmlformats.org/markup-compatibility/2006" xmlns:p14="http://schemas.microsoft.com/office/powerpoint/2010/main">
    <mc:Choice Requires="p14">
      <p:transition spd="slow" p14:dur="2000" advTm="150538"/>
    </mc:Choice>
    <mc:Fallback xmlns="">
      <p:transition spd="slow" advTm="150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1DC9D-EA68-3AA9-9D7E-BF65C4E4C679}"/>
              </a:ext>
            </a:extLst>
          </p:cNvPr>
          <p:cNvPicPr>
            <a:picLocks noChangeAspect="1"/>
          </p:cNvPicPr>
          <p:nvPr/>
        </p:nvPicPr>
        <p:blipFill>
          <a:blip r:embed="rId3"/>
          <a:stretch>
            <a:fillRect/>
          </a:stretch>
        </p:blipFill>
        <p:spPr>
          <a:xfrm>
            <a:off x="7596336" y="5762463"/>
            <a:ext cx="1547664" cy="1095537"/>
          </a:xfrm>
          <a:prstGeom prst="rect">
            <a:avLst/>
          </a:prstGeom>
        </p:spPr>
      </p:pic>
      <p:graphicFrame>
        <p:nvGraphicFramePr>
          <p:cNvPr id="3" name="Chart 2">
            <a:extLst>
              <a:ext uri="{FF2B5EF4-FFF2-40B4-BE49-F238E27FC236}">
                <a16:creationId xmlns:a16="http://schemas.microsoft.com/office/drawing/2014/main" id="{6F40178C-A776-8DB5-EFDC-11A4C60F12CE}"/>
              </a:ext>
            </a:extLst>
          </p:cNvPr>
          <p:cNvGraphicFramePr>
            <a:graphicFrameLocks/>
          </p:cNvGraphicFramePr>
          <p:nvPr>
            <p:extLst>
              <p:ext uri="{D42A27DB-BD31-4B8C-83A1-F6EECF244321}">
                <p14:modId xmlns:p14="http://schemas.microsoft.com/office/powerpoint/2010/main" val="2005948308"/>
              </p:ext>
            </p:extLst>
          </p:nvPr>
        </p:nvGraphicFramePr>
        <p:xfrm>
          <a:off x="284015" y="2348880"/>
          <a:ext cx="8613568" cy="4176464"/>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2">
            <a:extLst>
              <a:ext uri="{FF2B5EF4-FFF2-40B4-BE49-F238E27FC236}">
                <a16:creationId xmlns:a16="http://schemas.microsoft.com/office/drawing/2014/main" id="{6F8601D0-44FC-8FC9-8BCC-4738B7D89551}"/>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Residential – Energy Reduction Model (2023-2033)</a:t>
            </a:r>
          </a:p>
        </p:txBody>
      </p:sp>
      <p:sp>
        <p:nvSpPr>
          <p:cNvPr id="37" name="TextBox 36">
            <a:extLst>
              <a:ext uri="{FF2B5EF4-FFF2-40B4-BE49-F238E27FC236}">
                <a16:creationId xmlns:a16="http://schemas.microsoft.com/office/drawing/2014/main" id="{4D6FC0B8-C099-7EBE-C46A-DD5DB9F92109}"/>
              </a:ext>
            </a:extLst>
          </p:cNvPr>
          <p:cNvSpPr txBox="1"/>
          <p:nvPr/>
        </p:nvSpPr>
        <p:spPr>
          <a:xfrm>
            <a:off x="246417" y="913578"/>
            <a:ext cx="8526656" cy="1477328"/>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This upgrade plan is equivalent to a </a:t>
            </a:r>
            <a:r>
              <a:rPr lang="en-US" b="1" dirty="0">
                <a:solidFill>
                  <a:srgbClr val="FF0000"/>
                </a:solidFill>
                <a:latin typeface="Times New Roman" panose="02020603050405020304" pitchFamily="18" charset="0"/>
                <a:cs typeface="Times New Roman" panose="02020603050405020304" pitchFamily="18" charset="0"/>
              </a:rPr>
              <a:t>2%</a:t>
            </a:r>
            <a:r>
              <a:rPr lang="en-US" b="1" dirty="0">
                <a:latin typeface="Times New Roman" panose="02020603050405020304" pitchFamily="18" charset="0"/>
                <a:cs typeface="Times New Roman" panose="02020603050405020304" pitchFamily="18" charset="0"/>
              </a:rPr>
              <a:t> annual reduction in energy usage. </a:t>
            </a:r>
          </a:p>
          <a:p>
            <a:endParaRPr lang="en-US" b="1" dirty="0">
              <a:latin typeface="Times New Roman" panose="02020603050405020304" pitchFamily="18" charset="0"/>
              <a:cs typeface="Times New Roman" panose="02020603050405020304" pitchFamily="18" charset="0"/>
            </a:endParaRPr>
          </a:p>
          <a:p>
            <a:r>
              <a:rPr lang="en-IE" b="1" dirty="0">
                <a:latin typeface="Times New Roman" panose="02020603050405020304" pitchFamily="18" charset="0"/>
                <a:cs typeface="Times New Roman" panose="02020603050405020304" pitchFamily="18" charset="0"/>
              </a:rPr>
              <a:t>When accounting for the ongoing decarbonisation of electricity, there will be a </a:t>
            </a:r>
            <a:r>
              <a:rPr lang="en-IE" b="1" dirty="0">
                <a:solidFill>
                  <a:srgbClr val="FF0000"/>
                </a:solidFill>
                <a:latin typeface="Times New Roman" panose="02020603050405020304" pitchFamily="18" charset="0"/>
                <a:cs typeface="Times New Roman" panose="02020603050405020304" pitchFamily="18" charset="0"/>
              </a:rPr>
              <a:t>19% </a:t>
            </a:r>
            <a:r>
              <a:rPr lang="en-IE" b="1" dirty="0">
                <a:latin typeface="Times New Roman" panose="02020603050405020304" pitchFamily="18" charset="0"/>
                <a:cs typeface="Times New Roman" panose="02020603050405020304" pitchFamily="18" charset="0"/>
              </a:rPr>
              <a:t>reduction by </a:t>
            </a:r>
            <a:r>
              <a:rPr lang="en-IE" b="1" dirty="0">
                <a:solidFill>
                  <a:srgbClr val="FF0000"/>
                </a:solidFill>
                <a:latin typeface="Times New Roman" panose="02020603050405020304" pitchFamily="18" charset="0"/>
                <a:cs typeface="Times New Roman" panose="02020603050405020304" pitchFamily="18" charset="0"/>
              </a:rPr>
              <a:t>2028</a:t>
            </a:r>
            <a:r>
              <a:rPr lang="en-IE" b="1" dirty="0">
                <a:latin typeface="Times New Roman" panose="02020603050405020304" pitchFamily="18" charset="0"/>
                <a:cs typeface="Times New Roman" panose="02020603050405020304" pitchFamily="18" charset="0"/>
              </a:rPr>
              <a:t> &amp; </a:t>
            </a:r>
            <a:r>
              <a:rPr lang="en-IE" b="1" dirty="0">
                <a:solidFill>
                  <a:srgbClr val="FF0000"/>
                </a:solidFill>
                <a:latin typeface="Times New Roman" panose="02020603050405020304" pitchFamily="18" charset="0"/>
                <a:cs typeface="Times New Roman" panose="02020603050405020304" pitchFamily="18" charset="0"/>
              </a:rPr>
              <a:t>34%</a:t>
            </a:r>
            <a:r>
              <a:rPr lang="en-IE" b="1" dirty="0">
                <a:latin typeface="Times New Roman" panose="02020603050405020304" pitchFamily="18" charset="0"/>
                <a:cs typeface="Times New Roman" panose="02020603050405020304" pitchFamily="18" charset="0"/>
              </a:rPr>
              <a:t> by </a:t>
            </a:r>
            <a:r>
              <a:rPr lang="en-IE" b="1" dirty="0">
                <a:solidFill>
                  <a:srgbClr val="FF0000"/>
                </a:solidFill>
                <a:latin typeface="Times New Roman" panose="02020603050405020304" pitchFamily="18" charset="0"/>
                <a:cs typeface="Times New Roman" panose="02020603050405020304" pitchFamily="18" charset="0"/>
              </a:rPr>
              <a:t>2033</a:t>
            </a:r>
            <a:r>
              <a:rPr lang="en-IE" b="1" dirty="0">
                <a:latin typeface="Times New Roman" panose="02020603050405020304" pitchFamily="18" charset="0"/>
                <a:cs typeface="Times New Roman" panose="02020603050405020304" pitchFamily="18" charset="0"/>
              </a:rPr>
              <a:t>. </a:t>
            </a:r>
          </a:p>
          <a:p>
            <a:endParaRPr lang="en-US" b="1" dirty="0">
              <a:latin typeface="Times New Roman" panose="02020603050405020304" pitchFamily="18" charset="0"/>
              <a:cs typeface="Times New Roman" panose="02020603050405020304" pitchFamily="18" charset="0"/>
            </a:endParaRPr>
          </a:p>
        </p:txBody>
      </p:sp>
      <p:sp>
        <p:nvSpPr>
          <p:cNvPr id="7" name="TextBox 4">
            <a:extLst>
              <a:ext uri="{FF2B5EF4-FFF2-40B4-BE49-F238E27FC236}">
                <a16:creationId xmlns:a16="http://schemas.microsoft.com/office/drawing/2014/main" id="{DFC388E7-AF97-EC49-7A28-0500A6556B6D}"/>
              </a:ext>
            </a:extLst>
          </p:cNvPr>
          <p:cNvSpPr txBox="1"/>
          <p:nvPr/>
        </p:nvSpPr>
        <p:spPr>
          <a:xfrm>
            <a:off x="1788297" y="5549775"/>
            <a:ext cx="6984776" cy="36933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800" b="0" i="0" u="none" strike="noStrike" dirty="0">
                <a:solidFill>
                  <a:schemeClr val="dk1"/>
                </a:solidFill>
                <a:effectLst/>
                <a:latin typeface="Times New Roman" panose="02020603050405020304" pitchFamily="18" charset="0"/>
                <a:ea typeface="+mn-ea"/>
                <a:cs typeface="Times New Roman" panose="02020603050405020304" pitchFamily="18" charset="0"/>
              </a:rPr>
              <a:t>-4%     -8%      -11%   -15%    -19%    -22%    -25%    -28%   -31%   -34%</a:t>
            </a:r>
          </a:p>
        </p:txBody>
      </p:sp>
      <p:sp>
        <p:nvSpPr>
          <p:cNvPr id="6" name="Oval 5">
            <a:extLst>
              <a:ext uri="{FF2B5EF4-FFF2-40B4-BE49-F238E27FC236}">
                <a16:creationId xmlns:a16="http://schemas.microsoft.com/office/drawing/2014/main" id="{E42C3540-7EC6-C53F-38CE-7C32AE67C743}"/>
              </a:ext>
            </a:extLst>
          </p:cNvPr>
          <p:cNvSpPr/>
          <p:nvPr/>
        </p:nvSpPr>
        <p:spPr>
          <a:xfrm>
            <a:off x="8069217" y="6058203"/>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0A2AAD6-A8F7-1165-4D43-E82789B7C3DF}"/>
              </a:ext>
            </a:extLst>
          </p:cNvPr>
          <p:cNvSpPr/>
          <p:nvPr/>
        </p:nvSpPr>
        <p:spPr>
          <a:xfrm>
            <a:off x="4509745" y="6039746"/>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2394209"/>
      </p:ext>
    </p:extLst>
  </p:cSld>
  <p:clrMapOvr>
    <a:masterClrMapping/>
  </p:clrMapOvr>
  <mc:AlternateContent xmlns:mc="http://schemas.openxmlformats.org/markup-compatibility/2006" xmlns:p14="http://schemas.microsoft.com/office/powerpoint/2010/main">
    <mc:Choice Requires="p14">
      <p:transition spd="slow" p14:dur="2000" advTm="42811"/>
    </mc:Choice>
    <mc:Fallback xmlns="">
      <p:transition spd="slow" advTm="4281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11F18F9C-D28E-4334-85D1-2D9476172DEC}"/>
              </a:ext>
            </a:extLst>
          </p:cNvPr>
          <p:cNvGraphicFramePr>
            <a:graphicFrameLocks/>
          </p:cNvGraphicFramePr>
          <p:nvPr>
            <p:extLst>
              <p:ext uri="{D42A27DB-BD31-4B8C-83A1-F6EECF244321}">
                <p14:modId xmlns:p14="http://schemas.microsoft.com/office/powerpoint/2010/main" val="3385484436"/>
              </p:ext>
            </p:extLst>
          </p:nvPr>
        </p:nvGraphicFramePr>
        <p:xfrm>
          <a:off x="142199" y="1321553"/>
          <a:ext cx="8966088" cy="4121060"/>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7CF687CC-14BF-89B1-D93E-2FF6F429FDD6}"/>
              </a:ext>
            </a:extLst>
          </p:cNvPr>
          <p:cNvSpPr>
            <a:spLocks noGrp="1"/>
          </p:cNvSpPr>
          <p:nvPr>
            <p:ph idx="1"/>
          </p:nvPr>
        </p:nvSpPr>
        <p:spPr>
          <a:xfrm>
            <a:off x="156726" y="5728406"/>
            <a:ext cx="7439610" cy="718512"/>
          </a:xfrm>
        </p:spPr>
        <p:txBody>
          <a:bodyPr>
            <a:normAutofit/>
          </a:bodyPr>
          <a:lstStyle/>
          <a:p>
            <a:pPr marL="0" indent="0">
              <a:buNone/>
            </a:pPr>
            <a:r>
              <a:rPr lang="en-IE" sz="2000" b="1" dirty="0">
                <a:latin typeface="Times New Roman" panose="02020603050405020304" pitchFamily="18" charset="0"/>
                <a:cs typeface="Times New Roman" panose="02020603050405020304" pitchFamily="18" charset="0"/>
              </a:rPr>
              <a:t>*** </a:t>
            </a:r>
            <a:r>
              <a:rPr lang="en-IE" sz="2000" b="1" dirty="0">
                <a:solidFill>
                  <a:srgbClr val="FF0000"/>
                </a:solidFill>
                <a:latin typeface="Times New Roman" panose="02020603050405020304" pitchFamily="18" charset="0"/>
                <a:cs typeface="Times New Roman" panose="02020603050405020304" pitchFamily="18" charset="0"/>
              </a:rPr>
              <a:t>All public buildings and businesses in Ashbourne need to develop energy and carbon reduction plans</a:t>
            </a:r>
          </a:p>
        </p:txBody>
      </p:sp>
      <p:sp>
        <p:nvSpPr>
          <p:cNvPr id="7" name="TextBox 6">
            <a:extLst>
              <a:ext uri="{FF2B5EF4-FFF2-40B4-BE49-F238E27FC236}">
                <a16:creationId xmlns:a16="http://schemas.microsoft.com/office/drawing/2014/main" id="{9A63DC60-81C8-6F36-EE7F-DB1992EB11F1}"/>
              </a:ext>
            </a:extLst>
          </p:cNvPr>
          <p:cNvSpPr txBox="1"/>
          <p:nvPr/>
        </p:nvSpPr>
        <p:spPr>
          <a:xfrm>
            <a:off x="369725" y="770338"/>
            <a:ext cx="6943074" cy="400110"/>
          </a:xfrm>
          <a:prstGeom prst="rect">
            <a:avLst/>
          </a:prstGeom>
          <a:noFill/>
        </p:spPr>
        <p:txBody>
          <a:bodyPr wrap="square">
            <a:spAutoFit/>
          </a:bodyPr>
          <a:lstStyle/>
          <a:p>
            <a:r>
              <a:rPr lang="en-IE"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IE"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E" sz="2000" b="1" dirty="0">
                <a:effectLst/>
                <a:latin typeface="Times New Roman" panose="02020603050405020304" pitchFamily="18" charset="0"/>
                <a:ea typeface="Calibri" panose="020F0502020204030204" pitchFamily="34" charset="0"/>
                <a:cs typeface="Times New Roman" panose="02020603050405020304" pitchFamily="18" charset="0"/>
              </a:rPr>
              <a:t>reduction in Commercial/ Public Building Energy Usage </a:t>
            </a:r>
            <a:endParaRPr lang="en-IE" sz="20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3F22BFAD-2736-DE2E-0BC6-D4991394E2A4}"/>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Non-domestic Buildings Energy Model</a:t>
            </a:r>
          </a:p>
        </p:txBody>
      </p:sp>
      <p:sp>
        <p:nvSpPr>
          <p:cNvPr id="6" name="Oval 5">
            <a:extLst>
              <a:ext uri="{FF2B5EF4-FFF2-40B4-BE49-F238E27FC236}">
                <a16:creationId xmlns:a16="http://schemas.microsoft.com/office/drawing/2014/main" id="{FC2E4D68-9DB4-AEB9-80DA-BF01680689D7}"/>
              </a:ext>
            </a:extLst>
          </p:cNvPr>
          <p:cNvSpPr/>
          <p:nvPr/>
        </p:nvSpPr>
        <p:spPr>
          <a:xfrm>
            <a:off x="4499992" y="4938558"/>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5BA7322-D980-8DDA-A73D-776E34B7BB5C}"/>
              </a:ext>
            </a:extLst>
          </p:cNvPr>
          <p:cNvSpPr/>
          <p:nvPr/>
        </p:nvSpPr>
        <p:spPr>
          <a:xfrm>
            <a:off x="8238135" y="4938558"/>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9DC791A2-DAC7-3209-402F-04E4B016C6F9}"/>
              </a:ext>
            </a:extLst>
          </p:cNvPr>
          <p:cNvPicPr>
            <a:picLocks noChangeAspect="1"/>
          </p:cNvPicPr>
          <p:nvPr/>
        </p:nvPicPr>
        <p:blipFill>
          <a:blip r:embed="rId4"/>
          <a:stretch>
            <a:fillRect/>
          </a:stretch>
        </p:blipFill>
        <p:spPr>
          <a:xfrm>
            <a:off x="7596336" y="5762463"/>
            <a:ext cx="1547664" cy="1095537"/>
          </a:xfrm>
          <a:prstGeom prst="rect">
            <a:avLst/>
          </a:prstGeom>
        </p:spPr>
      </p:pic>
      <p:sp>
        <p:nvSpPr>
          <p:cNvPr id="22" name="TextBox 21">
            <a:extLst>
              <a:ext uri="{FF2B5EF4-FFF2-40B4-BE49-F238E27FC236}">
                <a16:creationId xmlns:a16="http://schemas.microsoft.com/office/drawing/2014/main" id="{19DED574-DAAA-74A3-79D6-9E435CC98DE6}"/>
              </a:ext>
            </a:extLst>
          </p:cNvPr>
          <p:cNvSpPr txBox="1"/>
          <p:nvPr/>
        </p:nvSpPr>
        <p:spPr>
          <a:xfrm>
            <a:off x="1619672" y="4457520"/>
            <a:ext cx="7382129" cy="369332"/>
          </a:xfrm>
          <a:prstGeom prst="rect">
            <a:avLst/>
          </a:prstGeom>
          <a:solidFill>
            <a:schemeClr val="bg1"/>
          </a:solidFill>
        </p:spPr>
        <p:txBody>
          <a:bodyPr wrap="square">
            <a:spAutoFit/>
          </a:bodyPr>
          <a:lstStyle/>
          <a:p>
            <a:r>
              <a:rPr lang="en-GB" sz="1800" b="0" i="0" u="none" strike="noStrike" dirty="0">
                <a:solidFill>
                  <a:srgbClr val="000000"/>
                </a:solidFill>
                <a:effectLst/>
                <a:latin typeface="Times New Roman" panose="02020603050405020304" pitchFamily="18" charset="0"/>
                <a:cs typeface="Times New Roman" panose="02020603050405020304" pitchFamily="18" charset="0"/>
              </a:rPr>
              <a:t>-3%     </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-6%      </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-9%     </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-11%</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-14%</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-17%</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-19%   </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-22%</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-24%</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-26%</a:t>
            </a:r>
            <a:r>
              <a:rPr lang="en-GB"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23098774"/>
      </p:ext>
    </p:extLst>
  </p:cSld>
  <p:clrMapOvr>
    <a:masterClrMapping/>
  </p:clrMapOvr>
  <mc:AlternateContent xmlns:mc="http://schemas.openxmlformats.org/markup-compatibility/2006" xmlns:p14="http://schemas.microsoft.com/office/powerpoint/2010/main">
    <mc:Choice Requires="p14">
      <p:transition spd="slow" p14:dur="2000" advTm="35503"/>
    </mc:Choice>
    <mc:Fallback xmlns="">
      <p:transition spd="slow" advTm="3550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62134A-E465-C926-2303-08A75E44682E}"/>
              </a:ext>
            </a:extLst>
          </p:cNvPr>
          <p:cNvPicPr>
            <a:picLocks noChangeAspect="1"/>
          </p:cNvPicPr>
          <p:nvPr/>
        </p:nvPicPr>
        <p:blipFill>
          <a:blip r:embed="rId3"/>
          <a:stretch>
            <a:fillRect/>
          </a:stretch>
        </p:blipFill>
        <p:spPr>
          <a:xfrm>
            <a:off x="7596336" y="5762463"/>
            <a:ext cx="1547664" cy="1095537"/>
          </a:xfrm>
          <a:prstGeom prst="rect">
            <a:avLst/>
          </a:prstGeom>
        </p:spPr>
      </p:pic>
      <p:graphicFrame>
        <p:nvGraphicFramePr>
          <p:cNvPr id="4" name="Chart 3">
            <a:extLst>
              <a:ext uri="{FF2B5EF4-FFF2-40B4-BE49-F238E27FC236}">
                <a16:creationId xmlns:a16="http://schemas.microsoft.com/office/drawing/2014/main" id="{76444C13-7909-41B6-AD2D-EEF55763BAC0}"/>
              </a:ext>
            </a:extLst>
          </p:cNvPr>
          <p:cNvGraphicFramePr>
            <a:graphicFrameLocks/>
          </p:cNvGraphicFramePr>
          <p:nvPr>
            <p:extLst>
              <p:ext uri="{D42A27DB-BD31-4B8C-83A1-F6EECF244321}">
                <p14:modId xmlns:p14="http://schemas.microsoft.com/office/powerpoint/2010/main" val="3977702116"/>
              </p:ext>
            </p:extLst>
          </p:nvPr>
        </p:nvGraphicFramePr>
        <p:xfrm>
          <a:off x="169265" y="3571574"/>
          <a:ext cx="8805470" cy="3122029"/>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0744F046-C72B-40B9-6B10-14D397891A31}"/>
              </a:ext>
            </a:extLst>
          </p:cNvPr>
          <p:cNvSpPr txBox="1"/>
          <p:nvPr/>
        </p:nvSpPr>
        <p:spPr>
          <a:xfrm>
            <a:off x="169265" y="771435"/>
            <a:ext cx="6271600" cy="458074"/>
          </a:xfrm>
          <a:prstGeom prst="rect">
            <a:avLst/>
          </a:prstGeom>
          <a:noFill/>
        </p:spPr>
        <p:txBody>
          <a:bodyPr wrap="square">
            <a:spAutoFit/>
          </a:bodyPr>
          <a:lstStyle/>
          <a:p>
            <a:pPr>
              <a:lnSpc>
                <a:spcPct val="150000"/>
              </a:lnSpc>
            </a:pP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Assume </a:t>
            </a:r>
            <a:r>
              <a:rPr lang="en-IE"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29.5%</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 EV Market Share by 2030</a:t>
            </a:r>
            <a:endParaRPr lang="en-IE"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E771B3F3-323B-5D0E-D1AA-11CDC7D954A4}"/>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Transport Projections to 2033</a:t>
            </a:r>
          </a:p>
        </p:txBody>
      </p:sp>
      <p:sp>
        <p:nvSpPr>
          <p:cNvPr id="6" name="TextBox 5">
            <a:extLst>
              <a:ext uri="{FF2B5EF4-FFF2-40B4-BE49-F238E27FC236}">
                <a16:creationId xmlns:a16="http://schemas.microsoft.com/office/drawing/2014/main" id="{E0B10FFF-6BAF-2490-34CF-0A6BA7507684}"/>
              </a:ext>
            </a:extLst>
          </p:cNvPr>
          <p:cNvSpPr txBox="1"/>
          <p:nvPr/>
        </p:nvSpPr>
        <p:spPr>
          <a:xfrm>
            <a:off x="169265" y="1499577"/>
            <a:ext cx="2169357" cy="1289071"/>
          </a:xfrm>
          <a:prstGeom prst="rect">
            <a:avLst/>
          </a:prstGeom>
          <a:noFill/>
        </p:spPr>
        <p:txBody>
          <a:bodyPr wrap="square">
            <a:spAutoFit/>
          </a:bodyPr>
          <a:lstStyle/>
          <a:p>
            <a:pPr>
              <a:lnSpc>
                <a:spcPct val="150000"/>
              </a:lnSpc>
            </a:pPr>
            <a:r>
              <a:rPr lang="en-IE"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3.75%</a:t>
            </a:r>
            <a:r>
              <a:rPr lang="en-IE"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reduction in Car Transport Energy Usage </a:t>
            </a:r>
            <a:endParaRPr lang="en-IE"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B0CF3F8C-098C-61D2-778E-156A64599D69}"/>
              </a:ext>
            </a:extLst>
          </p:cNvPr>
          <p:cNvSpPr/>
          <p:nvPr/>
        </p:nvSpPr>
        <p:spPr>
          <a:xfrm>
            <a:off x="4499992" y="6271746"/>
            <a:ext cx="648072"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11488C0-A5ED-88BB-80C0-71F7AE3F964A}"/>
              </a:ext>
            </a:extLst>
          </p:cNvPr>
          <p:cNvSpPr/>
          <p:nvPr/>
        </p:nvSpPr>
        <p:spPr>
          <a:xfrm>
            <a:off x="8172400" y="6230647"/>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D40D4983-1C68-8388-4681-F3C1AA49C9C1}"/>
              </a:ext>
            </a:extLst>
          </p:cNvPr>
          <p:cNvPicPr>
            <a:picLocks noChangeAspect="1"/>
          </p:cNvPicPr>
          <p:nvPr/>
        </p:nvPicPr>
        <p:blipFill>
          <a:blip r:embed="rId5"/>
          <a:stretch>
            <a:fillRect/>
          </a:stretch>
        </p:blipFill>
        <p:spPr>
          <a:xfrm>
            <a:off x="2836678" y="1391935"/>
            <a:ext cx="6132577" cy="1902857"/>
          </a:xfrm>
          <a:prstGeom prst="rect">
            <a:avLst/>
          </a:prstGeom>
        </p:spPr>
      </p:pic>
    </p:spTree>
    <p:extLst>
      <p:ext uri="{BB962C8B-B14F-4D97-AF65-F5344CB8AC3E}">
        <p14:creationId xmlns:p14="http://schemas.microsoft.com/office/powerpoint/2010/main" val="526368499"/>
      </p:ext>
    </p:extLst>
  </p:cSld>
  <p:clrMapOvr>
    <a:masterClrMapping/>
  </p:clrMapOvr>
  <mc:AlternateContent xmlns:mc="http://schemas.openxmlformats.org/markup-compatibility/2006" xmlns:p14="http://schemas.microsoft.com/office/powerpoint/2010/main">
    <mc:Choice Requires="p14">
      <p:transition spd="slow" p14:dur="2000" advTm="51616"/>
    </mc:Choice>
    <mc:Fallback xmlns="">
      <p:transition spd="slow" advTm="5161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96A8A-57C8-1561-51EE-6E8E878AB9D0}"/>
              </a:ext>
            </a:extLst>
          </p:cNvPr>
          <p:cNvPicPr>
            <a:picLocks noChangeAspect="1"/>
          </p:cNvPicPr>
          <p:nvPr/>
        </p:nvPicPr>
        <p:blipFill>
          <a:blip r:embed="rId3"/>
          <a:stretch>
            <a:fillRect/>
          </a:stretch>
        </p:blipFill>
        <p:spPr>
          <a:xfrm>
            <a:off x="7596336" y="5762463"/>
            <a:ext cx="1547664" cy="1095537"/>
          </a:xfrm>
          <a:prstGeom prst="rect">
            <a:avLst/>
          </a:prstGeom>
        </p:spPr>
      </p:pic>
      <p:sp>
        <p:nvSpPr>
          <p:cNvPr id="2" name="Title 1"/>
          <p:cNvSpPr>
            <a:spLocks noGrp="1"/>
          </p:cNvSpPr>
          <p:nvPr>
            <p:ph type="title"/>
          </p:nvPr>
        </p:nvSpPr>
        <p:spPr>
          <a:xfrm>
            <a:off x="0" y="0"/>
            <a:ext cx="9144000" cy="850106"/>
          </a:xfrm>
        </p:spPr>
        <p:txBody>
          <a:bodyPr>
            <a:normAutofit fontScale="90000"/>
          </a:bodyPr>
          <a:lstStyle/>
          <a:p>
            <a:br>
              <a:rPr lang="en-US" sz="2800" b="1" dirty="0"/>
            </a:br>
            <a:endParaRPr lang="en-US" sz="2800" dirty="0"/>
          </a:p>
        </p:txBody>
      </p:sp>
      <p:sp>
        <p:nvSpPr>
          <p:cNvPr id="4" name="Title 2">
            <a:extLst>
              <a:ext uri="{FF2B5EF4-FFF2-40B4-BE49-F238E27FC236}">
                <a16:creationId xmlns:a16="http://schemas.microsoft.com/office/drawing/2014/main" id="{33633EE8-B5A8-3013-2242-245E7F1D57F3}"/>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500" b="1" dirty="0">
                <a:latin typeface="Times New Roman" panose="02020603050405020304" pitchFamily="18" charset="0"/>
                <a:cs typeface="Times New Roman" panose="02020603050405020304" pitchFamily="18" charset="0"/>
              </a:rPr>
              <a:t>Ashbourne SEC Energy Reduction Projection </a:t>
            </a:r>
          </a:p>
          <a:p>
            <a:r>
              <a:rPr lang="en-US" sz="2500" b="1" dirty="0">
                <a:latin typeface="Times New Roman" panose="02020603050405020304" pitchFamily="18" charset="0"/>
                <a:cs typeface="Times New Roman" panose="02020603050405020304" pitchFamily="18" charset="0"/>
              </a:rPr>
              <a:t>– All Sectors (2023-2033)</a:t>
            </a:r>
          </a:p>
        </p:txBody>
      </p:sp>
      <p:pic>
        <p:nvPicPr>
          <p:cNvPr id="9" name="Picture 8">
            <a:extLst>
              <a:ext uri="{FF2B5EF4-FFF2-40B4-BE49-F238E27FC236}">
                <a16:creationId xmlns:a16="http://schemas.microsoft.com/office/drawing/2014/main" id="{70E7C2D2-1D0A-522B-E949-713F923B4D9A}"/>
              </a:ext>
            </a:extLst>
          </p:cNvPr>
          <p:cNvPicPr>
            <a:picLocks noChangeAspect="1"/>
          </p:cNvPicPr>
          <p:nvPr/>
        </p:nvPicPr>
        <p:blipFill>
          <a:blip r:embed="rId4"/>
          <a:stretch>
            <a:fillRect/>
          </a:stretch>
        </p:blipFill>
        <p:spPr>
          <a:xfrm>
            <a:off x="-2032" y="1109915"/>
            <a:ext cx="9144000" cy="4726422"/>
          </a:xfrm>
          <a:prstGeom prst="rect">
            <a:avLst/>
          </a:prstGeom>
        </p:spPr>
      </p:pic>
      <p:sp>
        <p:nvSpPr>
          <p:cNvPr id="10" name="TextBox 1">
            <a:extLst>
              <a:ext uri="{FF2B5EF4-FFF2-40B4-BE49-F238E27FC236}">
                <a16:creationId xmlns:a16="http://schemas.microsoft.com/office/drawing/2014/main" id="{4E5AFDC4-EB1F-CEC9-98B0-0BBD0CE7BE24}"/>
              </a:ext>
            </a:extLst>
          </p:cNvPr>
          <p:cNvSpPr txBox="1"/>
          <p:nvPr/>
        </p:nvSpPr>
        <p:spPr>
          <a:xfrm>
            <a:off x="1274603" y="1877504"/>
            <a:ext cx="517072"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3%</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1" name="TextBox 5">
            <a:extLst>
              <a:ext uri="{FF2B5EF4-FFF2-40B4-BE49-F238E27FC236}">
                <a16:creationId xmlns:a16="http://schemas.microsoft.com/office/drawing/2014/main" id="{F04C9402-101E-4D78-B86F-78770A1AE6A1}"/>
              </a:ext>
            </a:extLst>
          </p:cNvPr>
          <p:cNvSpPr txBox="1"/>
          <p:nvPr/>
        </p:nvSpPr>
        <p:spPr>
          <a:xfrm>
            <a:off x="2123728" y="1988840"/>
            <a:ext cx="517072"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7%</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2" name="TextBox 6">
            <a:extLst>
              <a:ext uri="{FF2B5EF4-FFF2-40B4-BE49-F238E27FC236}">
                <a16:creationId xmlns:a16="http://schemas.microsoft.com/office/drawing/2014/main" id="{5847A031-01AA-4D8E-968C-B5997169DBBD}"/>
              </a:ext>
            </a:extLst>
          </p:cNvPr>
          <p:cNvSpPr txBox="1"/>
          <p:nvPr/>
        </p:nvSpPr>
        <p:spPr>
          <a:xfrm>
            <a:off x="2829937" y="2064438"/>
            <a:ext cx="634093"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10%</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3" name="TextBox 7">
            <a:extLst>
              <a:ext uri="{FF2B5EF4-FFF2-40B4-BE49-F238E27FC236}">
                <a16:creationId xmlns:a16="http://schemas.microsoft.com/office/drawing/2014/main" id="{D09AC03C-BF85-41F6-960D-7F246604E610}"/>
              </a:ext>
            </a:extLst>
          </p:cNvPr>
          <p:cNvSpPr txBox="1"/>
          <p:nvPr/>
        </p:nvSpPr>
        <p:spPr>
          <a:xfrm>
            <a:off x="3693181" y="2184620"/>
            <a:ext cx="685801"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13%</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4" name="TextBox 8">
            <a:extLst>
              <a:ext uri="{FF2B5EF4-FFF2-40B4-BE49-F238E27FC236}">
                <a16:creationId xmlns:a16="http://schemas.microsoft.com/office/drawing/2014/main" id="{E4270E87-70E6-4ABA-8575-07E4EF6EC473}"/>
              </a:ext>
            </a:extLst>
          </p:cNvPr>
          <p:cNvSpPr txBox="1"/>
          <p:nvPr/>
        </p:nvSpPr>
        <p:spPr>
          <a:xfrm>
            <a:off x="4463383" y="2304603"/>
            <a:ext cx="628651"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rgbClr val="FF0000"/>
                </a:solidFill>
                <a:effectLst/>
                <a:latin typeface="Times New Roman" panose="02020603050405020304" pitchFamily="18" charset="0"/>
                <a:ea typeface="+mn-ea"/>
                <a:cs typeface="Times New Roman" panose="02020603050405020304" pitchFamily="18" charset="0"/>
              </a:rPr>
              <a:t>16%</a:t>
            </a:r>
            <a:r>
              <a:rPr lang="en-GB" sz="1800" dirty="0">
                <a:solidFill>
                  <a:srgbClr val="FF0000"/>
                </a:solidFill>
                <a:latin typeface="Times New Roman" panose="02020603050405020304" pitchFamily="18" charset="0"/>
                <a:cs typeface="Times New Roman" panose="02020603050405020304" pitchFamily="18" charset="0"/>
              </a:rPr>
              <a:t> </a:t>
            </a:r>
            <a:endParaRPr lang="en-GB" sz="1800" kern="1200" dirty="0">
              <a:solidFill>
                <a:srgbClr val="FF0000"/>
              </a:solidFill>
              <a:latin typeface="Times New Roman" panose="02020603050405020304" pitchFamily="18" charset="0"/>
              <a:cs typeface="Times New Roman" panose="02020603050405020304" pitchFamily="18" charset="0"/>
            </a:endParaRPr>
          </a:p>
        </p:txBody>
      </p:sp>
      <p:sp>
        <p:nvSpPr>
          <p:cNvPr id="15" name="TextBox 9">
            <a:extLst>
              <a:ext uri="{FF2B5EF4-FFF2-40B4-BE49-F238E27FC236}">
                <a16:creationId xmlns:a16="http://schemas.microsoft.com/office/drawing/2014/main" id="{1C38BE54-EEEE-4413-AFC9-25014B26192C}"/>
              </a:ext>
            </a:extLst>
          </p:cNvPr>
          <p:cNvSpPr txBox="1"/>
          <p:nvPr/>
        </p:nvSpPr>
        <p:spPr>
          <a:xfrm>
            <a:off x="5312122" y="2403278"/>
            <a:ext cx="707573"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19%</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6" name="TextBox 10">
            <a:extLst>
              <a:ext uri="{FF2B5EF4-FFF2-40B4-BE49-F238E27FC236}">
                <a16:creationId xmlns:a16="http://schemas.microsoft.com/office/drawing/2014/main" id="{EDAA4516-0964-44BA-B4E0-072C8AE04AE0}"/>
              </a:ext>
            </a:extLst>
          </p:cNvPr>
          <p:cNvSpPr txBox="1"/>
          <p:nvPr/>
        </p:nvSpPr>
        <p:spPr>
          <a:xfrm>
            <a:off x="6133795" y="2506503"/>
            <a:ext cx="718457"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22%</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7" name="TextBox 11">
            <a:extLst>
              <a:ext uri="{FF2B5EF4-FFF2-40B4-BE49-F238E27FC236}">
                <a16:creationId xmlns:a16="http://schemas.microsoft.com/office/drawing/2014/main" id="{356E8F99-D57F-4BCA-BE90-036F82E704AD}"/>
              </a:ext>
            </a:extLst>
          </p:cNvPr>
          <p:cNvSpPr txBox="1"/>
          <p:nvPr/>
        </p:nvSpPr>
        <p:spPr>
          <a:xfrm>
            <a:off x="6939571" y="2567957"/>
            <a:ext cx="688522"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25%</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8" name="TextBox 12">
            <a:extLst>
              <a:ext uri="{FF2B5EF4-FFF2-40B4-BE49-F238E27FC236}">
                <a16:creationId xmlns:a16="http://schemas.microsoft.com/office/drawing/2014/main" id="{3768EBEC-F6F4-4B4D-BDA4-2E885EEA755E}"/>
              </a:ext>
            </a:extLst>
          </p:cNvPr>
          <p:cNvSpPr txBox="1"/>
          <p:nvPr/>
        </p:nvSpPr>
        <p:spPr>
          <a:xfrm>
            <a:off x="7715412" y="2660456"/>
            <a:ext cx="726623"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28%</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9" name="TextBox 13">
            <a:extLst>
              <a:ext uri="{FF2B5EF4-FFF2-40B4-BE49-F238E27FC236}">
                <a16:creationId xmlns:a16="http://schemas.microsoft.com/office/drawing/2014/main" id="{7DB7E016-4651-4037-8EB9-8ED16E42B92F}"/>
              </a:ext>
            </a:extLst>
          </p:cNvPr>
          <p:cNvSpPr txBox="1"/>
          <p:nvPr/>
        </p:nvSpPr>
        <p:spPr>
          <a:xfrm>
            <a:off x="8531594" y="2737398"/>
            <a:ext cx="642259"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rgbClr val="FF0000"/>
                </a:solidFill>
                <a:effectLst/>
                <a:latin typeface="Times New Roman" panose="02020603050405020304" pitchFamily="18" charset="0"/>
                <a:ea typeface="+mn-ea"/>
                <a:cs typeface="Times New Roman" panose="02020603050405020304" pitchFamily="18" charset="0"/>
              </a:rPr>
              <a:t>30%</a:t>
            </a:r>
            <a:r>
              <a:rPr lang="en-GB" sz="1800" dirty="0">
                <a:solidFill>
                  <a:srgbClr val="FF0000"/>
                </a:solidFill>
                <a:latin typeface="Times New Roman" panose="02020603050405020304" pitchFamily="18" charset="0"/>
                <a:cs typeface="Times New Roman" panose="02020603050405020304" pitchFamily="18" charset="0"/>
              </a:rPr>
              <a:t> </a:t>
            </a:r>
            <a:endParaRPr lang="en-GB" sz="1800" kern="1200" dirty="0">
              <a:solidFill>
                <a:srgbClr val="FF0000"/>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6645DD08-A9AB-6939-B409-6187F3C0C723}"/>
              </a:ext>
            </a:extLst>
          </p:cNvPr>
          <p:cNvSpPr/>
          <p:nvPr/>
        </p:nvSpPr>
        <p:spPr>
          <a:xfrm>
            <a:off x="4417753" y="5213198"/>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E890899D-4624-E13C-6D56-261A65A9303A}"/>
              </a:ext>
            </a:extLst>
          </p:cNvPr>
          <p:cNvSpPr/>
          <p:nvPr/>
        </p:nvSpPr>
        <p:spPr>
          <a:xfrm>
            <a:off x="8489655" y="5256275"/>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51526600"/>
      </p:ext>
    </p:extLst>
  </p:cSld>
  <p:clrMapOvr>
    <a:masterClrMapping/>
  </p:clrMapOvr>
  <mc:AlternateContent xmlns:mc="http://schemas.openxmlformats.org/markup-compatibility/2006" xmlns:p14="http://schemas.microsoft.com/office/powerpoint/2010/main">
    <mc:Choice Requires="p14">
      <p:transition spd="slow" p14:dur="2000" advTm="25698"/>
    </mc:Choice>
    <mc:Fallback xmlns="">
      <p:transition spd="slow" advTm="2569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6221D7-0997-425D-8628-83ED3EC8B6EE}"/>
              </a:ext>
            </a:extLst>
          </p:cNvPr>
          <p:cNvPicPr>
            <a:picLocks noChangeAspect="1"/>
          </p:cNvPicPr>
          <p:nvPr/>
        </p:nvPicPr>
        <p:blipFill>
          <a:blip r:embed="rId3"/>
          <a:stretch>
            <a:fillRect/>
          </a:stretch>
        </p:blipFill>
        <p:spPr>
          <a:xfrm>
            <a:off x="7501410" y="5805264"/>
            <a:ext cx="1642590" cy="1052736"/>
          </a:xfrm>
          <a:prstGeom prst="rect">
            <a:avLst/>
          </a:prstGeom>
        </p:spPr>
      </p:pic>
      <p:pic>
        <p:nvPicPr>
          <p:cNvPr id="8" name="Picture 7">
            <a:extLst>
              <a:ext uri="{FF2B5EF4-FFF2-40B4-BE49-F238E27FC236}">
                <a16:creationId xmlns:a16="http://schemas.microsoft.com/office/drawing/2014/main" id="{2B527DFA-4B06-929D-5F08-ABD7D45EAC9E}"/>
              </a:ext>
            </a:extLst>
          </p:cNvPr>
          <p:cNvPicPr>
            <a:picLocks noChangeAspect="1"/>
          </p:cNvPicPr>
          <p:nvPr/>
        </p:nvPicPr>
        <p:blipFill>
          <a:blip r:embed="rId4"/>
          <a:stretch>
            <a:fillRect/>
          </a:stretch>
        </p:blipFill>
        <p:spPr>
          <a:xfrm>
            <a:off x="197741" y="954155"/>
            <a:ext cx="8748518" cy="5620999"/>
          </a:xfrm>
          <a:prstGeom prst="rect">
            <a:avLst/>
          </a:prstGeom>
        </p:spPr>
      </p:pic>
      <p:sp>
        <p:nvSpPr>
          <p:cNvPr id="7" name="Title 2">
            <a:extLst>
              <a:ext uri="{FF2B5EF4-FFF2-40B4-BE49-F238E27FC236}">
                <a16:creationId xmlns:a16="http://schemas.microsoft.com/office/drawing/2014/main" id="{81453E36-C898-F01C-F799-52BE5DFAEFFA}"/>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500" b="1" dirty="0">
                <a:latin typeface="Times New Roman" panose="02020603050405020304" pitchFamily="18" charset="0"/>
                <a:cs typeface="Times New Roman" panose="02020603050405020304" pitchFamily="18" charset="0"/>
              </a:rPr>
              <a:t>Ashbourne SEC Carbon Reduction Projection </a:t>
            </a:r>
          </a:p>
          <a:p>
            <a:r>
              <a:rPr lang="en-US" sz="2500" b="1" dirty="0">
                <a:latin typeface="Times New Roman" panose="02020603050405020304" pitchFamily="18" charset="0"/>
                <a:cs typeface="Times New Roman" panose="02020603050405020304" pitchFamily="18" charset="0"/>
              </a:rPr>
              <a:t>– All Sectors (2023-2033)</a:t>
            </a:r>
          </a:p>
        </p:txBody>
      </p:sp>
      <p:sp>
        <p:nvSpPr>
          <p:cNvPr id="9" name="Oval 8">
            <a:extLst>
              <a:ext uri="{FF2B5EF4-FFF2-40B4-BE49-F238E27FC236}">
                <a16:creationId xmlns:a16="http://schemas.microsoft.com/office/drawing/2014/main" id="{77050BE1-15ED-E1E7-D9AD-68F591158FD1}"/>
              </a:ext>
            </a:extLst>
          </p:cNvPr>
          <p:cNvSpPr/>
          <p:nvPr/>
        </p:nvSpPr>
        <p:spPr>
          <a:xfrm>
            <a:off x="8322705" y="6051446"/>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78AF5854-E62C-96BA-4003-194A84383E67}"/>
              </a:ext>
            </a:extLst>
          </p:cNvPr>
          <p:cNvSpPr/>
          <p:nvPr/>
        </p:nvSpPr>
        <p:spPr>
          <a:xfrm>
            <a:off x="4499992" y="6034985"/>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6451667"/>
      </p:ext>
    </p:extLst>
  </p:cSld>
  <p:clrMapOvr>
    <a:masterClrMapping/>
  </p:clrMapOvr>
  <mc:AlternateContent xmlns:mc="http://schemas.openxmlformats.org/markup-compatibility/2006" xmlns:p14="http://schemas.microsoft.com/office/powerpoint/2010/main">
    <mc:Choice Requires="p14">
      <p:transition spd="slow" p14:dur="2000" advTm="20718"/>
    </mc:Choice>
    <mc:Fallback xmlns="">
      <p:transition spd="slow" advTm="2071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477C75F-8418-D277-0467-31ED464CD37D}"/>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Solar Farms</a:t>
            </a:r>
          </a:p>
        </p:txBody>
      </p:sp>
      <p:sp>
        <p:nvSpPr>
          <p:cNvPr id="6" name="TextBox 5">
            <a:extLst>
              <a:ext uri="{FF2B5EF4-FFF2-40B4-BE49-F238E27FC236}">
                <a16:creationId xmlns:a16="http://schemas.microsoft.com/office/drawing/2014/main" id="{3242583D-751C-23F4-148E-C88643D63ECA}"/>
              </a:ext>
            </a:extLst>
          </p:cNvPr>
          <p:cNvSpPr txBox="1"/>
          <p:nvPr/>
        </p:nvSpPr>
        <p:spPr>
          <a:xfrm>
            <a:off x="251520" y="4581128"/>
            <a:ext cx="5040560" cy="1347805"/>
          </a:xfrm>
          <a:prstGeom prst="rect">
            <a:avLst/>
          </a:prstGeom>
          <a:noFill/>
        </p:spPr>
        <p:txBody>
          <a:bodyPr wrap="square">
            <a:spAutoFit/>
          </a:bodyPr>
          <a:lstStyle/>
          <a:p>
            <a:pPr marL="0" marR="0" algn="just">
              <a:lnSpc>
                <a:spcPct val="115000"/>
              </a:lnSpc>
              <a:spcAft>
                <a:spcPts val="1000"/>
              </a:spcAft>
            </a:pPr>
            <a:r>
              <a:rPr lang="en-IE" sz="1800" dirty="0">
                <a:effectLst/>
                <a:latin typeface="Times New Roman" panose="02020603050405020304" pitchFamily="18" charset="0"/>
                <a:ea typeface="SimSun" panose="02010600030101010101" pitchFamily="2" charset="-122"/>
                <a:cs typeface="Times New Roman" panose="02020603050405020304" pitchFamily="18" charset="0"/>
              </a:rPr>
              <a:t>With 268 MW equal to 0.268 GW, the ten Ashbourne solar farms will have capacity to power 200,00 homes, just shy of the total of 220,000 homes for all of County Meath (Census 2022).  </a:t>
            </a:r>
            <a:endParaRPr lang="en-GB" sz="1800" dirty="0">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2" name="Picture 11">
            <a:extLst>
              <a:ext uri="{FF2B5EF4-FFF2-40B4-BE49-F238E27FC236}">
                <a16:creationId xmlns:a16="http://schemas.microsoft.com/office/drawing/2014/main" id="{F50E8F59-5767-369D-0141-9B758ECC77C4}"/>
              </a:ext>
            </a:extLst>
          </p:cNvPr>
          <p:cNvPicPr>
            <a:picLocks noChangeAspect="1"/>
          </p:cNvPicPr>
          <p:nvPr/>
        </p:nvPicPr>
        <p:blipFill>
          <a:blip r:embed="rId2"/>
          <a:stretch>
            <a:fillRect/>
          </a:stretch>
        </p:blipFill>
        <p:spPr>
          <a:xfrm>
            <a:off x="5724128" y="4293096"/>
            <a:ext cx="3419872" cy="2564904"/>
          </a:xfrm>
          <a:prstGeom prst="rect">
            <a:avLst/>
          </a:prstGeom>
        </p:spPr>
      </p:pic>
      <p:sp>
        <p:nvSpPr>
          <p:cNvPr id="14" name="TextBox 13">
            <a:extLst>
              <a:ext uri="{FF2B5EF4-FFF2-40B4-BE49-F238E27FC236}">
                <a16:creationId xmlns:a16="http://schemas.microsoft.com/office/drawing/2014/main" id="{0EAB722F-9143-AA4C-1245-7F67AFA85849}"/>
              </a:ext>
            </a:extLst>
          </p:cNvPr>
          <p:cNvSpPr txBox="1"/>
          <p:nvPr/>
        </p:nvSpPr>
        <p:spPr>
          <a:xfrm>
            <a:off x="6516216" y="1412776"/>
            <a:ext cx="2412926" cy="1200329"/>
          </a:xfrm>
          <a:prstGeom prst="rect">
            <a:avLst/>
          </a:prstGeom>
          <a:noFill/>
        </p:spPr>
        <p:txBody>
          <a:bodyPr wrap="square">
            <a:spAutoFit/>
          </a:bodyPr>
          <a:lstStyle/>
          <a:p>
            <a:r>
              <a:rPr lang="en-IE" sz="1800" dirty="0">
                <a:effectLst/>
                <a:latin typeface="Times New Roman" panose="02020603050405020304" pitchFamily="18" charset="0"/>
                <a:ea typeface="SimSun" panose="02010600030101010101" pitchFamily="2" charset="-122"/>
                <a:cs typeface="Times New Roman" panose="02020603050405020304" pitchFamily="18" charset="0"/>
              </a:rPr>
              <a:t>One gigawatt (1GW) of solar PV power is deemed enough to power 750,000 homes. </a:t>
            </a:r>
            <a:endParaRPr lang="en-GB"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5184D060-967F-149B-FF89-3B8A9D157E3F}"/>
              </a:ext>
            </a:extLst>
          </p:cNvPr>
          <p:cNvPicPr>
            <a:picLocks noChangeAspect="1"/>
          </p:cNvPicPr>
          <p:nvPr/>
        </p:nvPicPr>
        <p:blipFill>
          <a:blip r:embed="rId3"/>
          <a:stretch>
            <a:fillRect/>
          </a:stretch>
        </p:blipFill>
        <p:spPr>
          <a:xfrm>
            <a:off x="107504" y="754856"/>
            <a:ext cx="6229350" cy="3324225"/>
          </a:xfrm>
          <a:prstGeom prst="rect">
            <a:avLst/>
          </a:prstGeom>
          <a:ln>
            <a:solidFill>
              <a:schemeClr val="tx1"/>
            </a:solidFill>
          </a:ln>
        </p:spPr>
      </p:pic>
    </p:spTree>
    <p:extLst>
      <p:ext uri="{BB962C8B-B14F-4D97-AF65-F5344CB8AC3E}">
        <p14:creationId xmlns:p14="http://schemas.microsoft.com/office/powerpoint/2010/main" val="2201497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08720"/>
            <a:ext cx="8208912" cy="4248472"/>
          </a:xfrm>
        </p:spPr>
        <p:txBody>
          <a:bodyPr>
            <a:noAutofit/>
          </a:bodyPr>
          <a:lstStyle/>
          <a:p>
            <a:r>
              <a:rPr lang="en-US" sz="2400" b="1" u="sng" dirty="0">
                <a:latin typeface="Times New Roman" panose="02020603050405020304" pitchFamily="18" charset="0"/>
                <a:cs typeface="Times New Roman" panose="02020603050405020304" pitchFamily="18" charset="0"/>
              </a:rPr>
              <a:t>Every</a:t>
            </a:r>
            <a:r>
              <a:rPr lang="en-US" sz="2400" dirty="0">
                <a:latin typeface="Times New Roman" panose="02020603050405020304" pitchFamily="18" charset="0"/>
                <a:cs typeface="Times New Roman" panose="02020603050405020304" pitchFamily="18" charset="0"/>
              </a:rPr>
              <a:t> energy saving &amp; carbon reduction measure is valuable</a:t>
            </a:r>
          </a:p>
          <a:p>
            <a:r>
              <a:rPr lang="en-US" sz="2400" dirty="0">
                <a:latin typeface="Times New Roman" panose="02020603050405020304" pitchFamily="18" charset="0"/>
                <a:cs typeface="Times New Roman" panose="02020603050405020304" pitchFamily="18" charset="0"/>
              </a:rPr>
              <a:t>Encourage homeowners to consider developing their own 5 or 10-year plan to reduce energy and carbon for their home</a:t>
            </a:r>
          </a:p>
          <a:p>
            <a:r>
              <a:rPr lang="en-US" sz="2400" dirty="0">
                <a:latin typeface="Times New Roman" panose="02020603050405020304" pitchFamily="18" charset="0"/>
                <a:cs typeface="Times New Roman" panose="02020603050405020304" pitchFamily="18" charset="0"/>
              </a:rPr>
              <a:t>Business owners and public building managers need to buy into the Energy Master Plan goals for Ashbourne</a:t>
            </a:r>
          </a:p>
          <a:p>
            <a:r>
              <a:rPr lang="en-US" sz="2400" dirty="0">
                <a:latin typeface="Times New Roman" panose="02020603050405020304" pitchFamily="18" charset="0"/>
                <a:cs typeface="Times New Roman" panose="02020603050405020304" pitchFamily="18" charset="0"/>
              </a:rPr>
              <a:t>Encourage business owners and public building managers should report on annual energy use and conduct energy audits. Also develop a 5-year energy and CO</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reduction plan for their businesses</a:t>
            </a:r>
          </a:p>
          <a:p>
            <a:r>
              <a:rPr lang="en-US" sz="2400" dirty="0">
                <a:latin typeface="Times New Roman" panose="02020603050405020304" pitchFamily="18" charset="0"/>
                <a:cs typeface="Times New Roman" panose="02020603050405020304" pitchFamily="18" charset="0"/>
              </a:rPr>
              <a:t>Engage directly with One Stop Shop providers if proceeding with deep retrofits</a:t>
            </a:r>
          </a:p>
        </p:txBody>
      </p:sp>
      <p:sp>
        <p:nvSpPr>
          <p:cNvPr id="4" name="Title 2">
            <a:extLst>
              <a:ext uri="{FF2B5EF4-FFF2-40B4-BE49-F238E27FC236}">
                <a16:creationId xmlns:a16="http://schemas.microsoft.com/office/drawing/2014/main" id="{33E900BD-BA94-9315-7739-BE8558936ACF}"/>
              </a:ext>
            </a:extLst>
          </p:cNvPr>
          <p:cNvSpPr txBox="1">
            <a:spLocks/>
          </p:cNvSpPr>
          <p:nvPr/>
        </p:nvSpPr>
        <p:spPr>
          <a:xfrm>
            <a:off x="0" y="0"/>
            <a:ext cx="9144000" cy="692696"/>
          </a:xfrm>
          <a:prstGeom prst="rect">
            <a:avLst/>
          </a:prstGeom>
          <a:solidFill>
            <a:srgbClr val="70AD47"/>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Key Takeaways</a:t>
            </a:r>
          </a:p>
        </p:txBody>
      </p:sp>
      <p:pic>
        <p:nvPicPr>
          <p:cNvPr id="2" name="Picture 1">
            <a:extLst>
              <a:ext uri="{FF2B5EF4-FFF2-40B4-BE49-F238E27FC236}">
                <a16:creationId xmlns:a16="http://schemas.microsoft.com/office/drawing/2014/main" id="{D1BC7FC6-F539-A51A-365F-930FD307DA6E}"/>
              </a:ext>
            </a:extLst>
          </p:cNvPr>
          <p:cNvPicPr>
            <a:picLocks noChangeAspect="1"/>
          </p:cNvPicPr>
          <p:nvPr/>
        </p:nvPicPr>
        <p:blipFill>
          <a:blip r:embed="rId2"/>
          <a:stretch>
            <a:fillRect/>
          </a:stretch>
        </p:blipFill>
        <p:spPr>
          <a:xfrm>
            <a:off x="7596336" y="5762463"/>
            <a:ext cx="1547664" cy="10955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093"/>
    </mc:Choice>
    <mc:Fallback xmlns="">
      <p:transition spd="slow" advTm="10809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C5F8F-7FCF-309E-5CD6-09071B0CC7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41B501-D687-733E-4A78-C85CF5BD56C5}"/>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2" name="Title 1">
            <a:extLst>
              <a:ext uri="{FF2B5EF4-FFF2-40B4-BE49-F238E27FC236}">
                <a16:creationId xmlns:a16="http://schemas.microsoft.com/office/drawing/2014/main" id="{76C23184-8A26-B3C6-B9B4-4B4D87E58281}"/>
              </a:ext>
            </a:extLst>
          </p:cNvPr>
          <p:cNvSpPr>
            <a:spLocks noGrp="1"/>
          </p:cNvSpPr>
          <p:nvPr>
            <p:ph type="title"/>
          </p:nvPr>
        </p:nvSpPr>
        <p:spPr>
          <a:xfrm>
            <a:off x="0" y="0"/>
            <a:ext cx="9144000" cy="677737"/>
          </a:xfrm>
          <a:solidFill>
            <a:schemeClr val="accent4">
              <a:lumMod val="40000"/>
              <a:lumOff val="60000"/>
            </a:schemeClr>
          </a:solidFill>
        </p:spPr>
        <p:txBody>
          <a:bodyPr>
            <a:noAutofit/>
          </a:bodyPr>
          <a:lstStyle/>
          <a:p>
            <a:r>
              <a:rPr lang="en-US" sz="3200" b="1" dirty="0">
                <a:latin typeface="Times New Roman" panose="02020603050405020304" pitchFamily="18" charset="0"/>
                <a:cs typeface="Times New Roman" panose="02020603050405020304" pitchFamily="18" charset="0"/>
              </a:rPr>
              <a:t>Progress from 2018 - 2023</a:t>
            </a:r>
          </a:p>
        </p:txBody>
      </p:sp>
      <p:sp>
        <p:nvSpPr>
          <p:cNvPr id="8" name="TextBox 7">
            <a:extLst>
              <a:ext uri="{FF2B5EF4-FFF2-40B4-BE49-F238E27FC236}">
                <a16:creationId xmlns:a16="http://schemas.microsoft.com/office/drawing/2014/main" id="{CA65221E-2B0B-A89B-1473-7D679C05E365}"/>
              </a:ext>
            </a:extLst>
          </p:cNvPr>
          <p:cNvSpPr txBox="1"/>
          <p:nvPr/>
        </p:nvSpPr>
        <p:spPr>
          <a:xfrm>
            <a:off x="125622" y="5312721"/>
            <a:ext cx="9036496"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By end of 2023, a 7.8% reduction had been achieved from the 2018 baseline. </a:t>
            </a:r>
          </a:p>
          <a:p>
            <a:r>
              <a:rPr lang="en-US" b="1" dirty="0">
                <a:latin typeface="Times New Roman" panose="02020603050405020304" pitchFamily="18" charset="0"/>
                <a:cs typeface="Times New Roman" panose="02020603050405020304" pitchFamily="18" charset="0"/>
              </a:rPr>
              <a:t>So, a big gap must be bridged by 2030. </a:t>
            </a:r>
          </a:p>
          <a:p>
            <a:r>
              <a:rPr lang="en-US" dirty="0">
                <a:latin typeface="Times New Roman" panose="02020603050405020304" pitchFamily="18" charset="0"/>
                <a:cs typeface="Times New Roman" panose="02020603050405020304" pitchFamily="18" charset="0"/>
              </a:rPr>
              <a:t>(Source: EPA-Provisional GHG Report-July 2024</a:t>
            </a:r>
            <a:r>
              <a:rPr lang="en-US" b="1" dirty="0">
                <a:latin typeface="Times New Roman" panose="02020603050405020304" pitchFamily="18" charset="0"/>
                <a:cs typeface="Times New Roman" panose="02020603050405020304" pitchFamily="18" charset="0"/>
              </a:rPr>
              <a:t>)</a:t>
            </a:r>
            <a:endParaRPr lang="en-GB"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D89D970-10F8-F27A-961A-0AA858BCD014}"/>
              </a:ext>
            </a:extLst>
          </p:cNvPr>
          <p:cNvPicPr>
            <a:picLocks noChangeAspect="1"/>
          </p:cNvPicPr>
          <p:nvPr/>
        </p:nvPicPr>
        <p:blipFill>
          <a:blip r:embed="rId6"/>
          <a:stretch>
            <a:fillRect/>
          </a:stretch>
        </p:blipFill>
        <p:spPr>
          <a:xfrm>
            <a:off x="125622" y="908720"/>
            <a:ext cx="4656420" cy="3984359"/>
          </a:xfrm>
          <a:prstGeom prst="rect">
            <a:avLst/>
          </a:prstGeom>
        </p:spPr>
      </p:pic>
      <p:pic>
        <p:nvPicPr>
          <p:cNvPr id="9" name="Picture 8">
            <a:extLst>
              <a:ext uri="{FF2B5EF4-FFF2-40B4-BE49-F238E27FC236}">
                <a16:creationId xmlns:a16="http://schemas.microsoft.com/office/drawing/2014/main" id="{68884972-30A9-F5C4-8EAE-B7BA0EF704D2}"/>
              </a:ext>
            </a:extLst>
          </p:cNvPr>
          <p:cNvPicPr>
            <a:picLocks noChangeAspect="1"/>
          </p:cNvPicPr>
          <p:nvPr/>
        </p:nvPicPr>
        <p:blipFill>
          <a:blip r:embed="rId7"/>
          <a:stretch>
            <a:fillRect/>
          </a:stretch>
        </p:blipFill>
        <p:spPr>
          <a:xfrm>
            <a:off x="4782042" y="921770"/>
            <a:ext cx="4110438" cy="4042120"/>
          </a:xfrm>
          <a:prstGeom prst="rect">
            <a:avLst/>
          </a:prstGeom>
        </p:spPr>
      </p:pic>
      <p:sp>
        <p:nvSpPr>
          <p:cNvPr id="4" name="Rectangle 3">
            <a:extLst>
              <a:ext uri="{FF2B5EF4-FFF2-40B4-BE49-F238E27FC236}">
                <a16:creationId xmlns:a16="http://schemas.microsoft.com/office/drawing/2014/main" id="{A161FC28-A240-8E6D-4E18-9D8AAF0AB51E}"/>
              </a:ext>
            </a:extLst>
          </p:cNvPr>
          <p:cNvSpPr/>
          <p:nvPr/>
        </p:nvSpPr>
        <p:spPr>
          <a:xfrm>
            <a:off x="323528" y="6439288"/>
            <a:ext cx="3312368" cy="30208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0" dirty="0">
                <a:solidFill>
                  <a:srgbClr val="5F6368"/>
                </a:solidFill>
                <a:effectLst/>
                <a:latin typeface="Arial" panose="020B0604020202020204" pitchFamily="34" charset="0"/>
              </a:rPr>
              <a:t>LULUCF:</a:t>
            </a:r>
            <a:r>
              <a:rPr lang="en-US" sz="1100" b="0" i="0" dirty="0">
                <a:solidFill>
                  <a:srgbClr val="4D5156"/>
                </a:solidFill>
                <a:effectLst/>
                <a:latin typeface="Arial" panose="020B0604020202020204" pitchFamily="34" charset="0"/>
              </a:rPr>
              <a:t> land use, land use change, and forestry</a:t>
            </a:r>
            <a:endParaRPr lang="en-IE" sz="1100" dirty="0"/>
          </a:p>
        </p:txBody>
      </p:sp>
      <p:pic>
        <p:nvPicPr>
          <p:cNvPr id="23" name="Audio 22">
            <a:hlinkClick r:id="" action="ppaction://media"/>
            <a:extLst>
              <a:ext uri="{FF2B5EF4-FFF2-40B4-BE49-F238E27FC236}">
                <a16:creationId xmlns:a16="http://schemas.microsoft.com/office/drawing/2014/main" id="{D061C06F-4D17-4E4F-D311-AC0BFC50C99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26564309"/>
      </p:ext>
    </p:extLst>
  </p:cSld>
  <p:clrMapOvr>
    <a:masterClrMapping/>
  </p:clrMapOvr>
  <mc:AlternateContent xmlns:mc="http://schemas.openxmlformats.org/markup-compatibility/2006" xmlns:p14="http://schemas.microsoft.com/office/powerpoint/2010/main">
    <mc:Choice Requires="p14">
      <p:transition spd="slow" p14:dur="2000" advTm="68104"/>
    </mc:Choice>
    <mc:Fallback xmlns="">
      <p:transition spd="slow" advTm="68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77737"/>
          </a:xfrm>
          <a:solidFill>
            <a:schemeClr val="accent4">
              <a:lumMod val="40000"/>
              <a:lumOff val="60000"/>
            </a:schemeClr>
          </a:solidFill>
          <a:ln>
            <a:solidFill>
              <a:schemeClr val="accent4">
                <a:lumMod val="40000"/>
                <a:lumOff val="60000"/>
              </a:schemeClr>
            </a:solidFill>
          </a:ln>
        </p:spPr>
        <p:txBody>
          <a:bodyPr>
            <a:normAutofit/>
          </a:bodyPr>
          <a:lstStyle/>
          <a:p>
            <a:r>
              <a:rPr lang="en-US" sz="3200" b="1" dirty="0">
                <a:ln w="0"/>
                <a:latin typeface="Times New Roman" panose="02020603050405020304" pitchFamily="18" charset="0"/>
                <a:ea typeface="+mj-ea"/>
                <a:cs typeface="Times New Roman" panose="02020603050405020304" pitchFamily="18" charset="0"/>
              </a:rPr>
              <a:t>Ashbourne</a:t>
            </a:r>
            <a:r>
              <a:rPr lang="en-US" sz="3200" b="1" dirty="0">
                <a:latin typeface="Times New Roman" panose="02020603050405020304" pitchFamily="18" charset="0"/>
                <a:cs typeface="Times New Roman" panose="02020603050405020304" pitchFamily="18" charset="0"/>
              </a:rPr>
              <a:t> EMP Study Objective </a:t>
            </a:r>
            <a:endParaRPr lang="en-US" sz="3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6A8CE25-3247-EF2E-053A-D3BA5473172E}"/>
              </a:ext>
            </a:extLst>
          </p:cNvPr>
          <p:cNvPicPr>
            <a:picLocks noChangeAspect="1"/>
          </p:cNvPicPr>
          <p:nvPr/>
        </p:nvPicPr>
        <p:blipFill>
          <a:blip r:embed="rId3"/>
          <a:stretch>
            <a:fillRect/>
          </a:stretch>
        </p:blipFill>
        <p:spPr>
          <a:xfrm>
            <a:off x="7596336" y="5762463"/>
            <a:ext cx="1547664" cy="1095537"/>
          </a:xfrm>
          <a:prstGeom prst="rect">
            <a:avLst/>
          </a:prstGeom>
        </p:spPr>
      </p:pic>
      <p:sp>
        <p:nvSpPr>
          <p:cNvPr id="5" name="TextBox 4">
            <a:extLst>
              <a:ext uri="{FF2B5EF4-FFF2-40B4-BE49-F238E27FC236}">
                <a16:creationId xmlns:a16="http://schemas.microsoft.com/office/drawing/2014/main" id="{BC29AB18-1266-B609-1B11-4110CCF2C52D}"/>
              </a:ext>
            </a:extLst>
          </p:cNvPr>
          <p:cNvSpPr txBox="1"/>
          <p:nvPr/>
        </p:nvSpPr>
        <p:spPr>
          <a:xfrm>
            <a:off x="323905" y="708464"/>
            <a:ext cx="8226660" cy="14670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ct val="150000"/>
              </a:lnSpc>
              <a:spcAft>
                <a:spcPts val="1000"/>
              </a:spcAft>
            </a:pP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The Government’s </a:t>
            </a:r>
            <a:r>
              <a:rPr lang="en-IE" sz="1600" b="1" dirty="0">
                <a:effectLst/>
                <a:latin typeface="Times New Roman" panose="02020603050405020304" pitchFamily="18" charset="0"/>
                <a:ea typeface="Calibri" panose="020F0502020204030204" pitchFamily="34" charset="0"/>
                <a:cs typeface="Times New Roman" panose="02020603050405020304" pitchFamily="18" charset="0"/>
              </a:rPr>
              <a:t>Climate Action Plan </a:t>
            </a: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(2024) </a:t>
            </a:r>
            <a:r>
              <a:rPr lang="en-IE"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CAP 2024</a:t>
            </a: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 re-establishes the target to achieve a </a:t>
            </a:r>
            <a:r>
              <a:rPr lang="en-IE" sz="1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51% reduction in (GHG) </a:t>
            </a: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emissions by </a:t>
            </a:r>
            <a:r>
              <a:rPr lang="en-IE" sz="1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2030</a:t>
            </a: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 from the 2018 baseline.</a:t>
            </a:r>
            <a:r>
              <a:rPr lang="en-IE" sz="16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00"/>
              </a:spcAft>
            </a:pPr>
            <a:r>
              <a:rPr lang="en-IE" sz="1600" b="1" dirty="0">
                <a:effectLst/>
                <a:latin typeface="Times New Roman" panose="02020603050405020304" pitchFamily="18" charset="0"/>
                <a:ea typeface="Calibri" panose="020F0502020204030204" pitchFamily="34" charset="0"/>
                <a:cs typeface="Times New Roman" panose="02020603050405020304" pitchFamily="18" charset="0"/>
              </a:rPr>
              <a:t>Ashbourne EMP presents a local energy model and local emissions reduction target &amp; plan. </a:t>
            </a:r>
          </a:p>
        </p:txBody>
      </p:sp>
      <p:graphicFrame>
        <p:nvGraphicFramePr>
          <p:cNvPr id="8" name="Diagram 7">
            <a:extLst>
              <a:ext uri="{FF2B5EF4-FFF2-40B4-BE49-F238E27FC236}">
                <a16:creationId xmlns:a16="http://schemas.microsoft.com/office/drawing/2014/main" id="{AAEADDED-77CB-D6CB-51D0-0559929C446F}"/>
              </a:ext>
            </a:extLst>
          </p:cNvPr>
          <p:cNvGraphicFramePr/>
          <p:nvPr>
            <p:extLst>
              <p:ext uri="{D42A27DB-BD31-4B8C-83A1-F6EECF244321}">
                <p14:modId xmlns:p14="http://schemas.microsoft.com/office/powerpoint/2010/main" val="2766811815"/>
              </p:ext>
            </p:extLst>
          </p:nvPr>
        </p:nvGraphicFramePr>
        <p:xfrm>
          <a:off x="323528" y="2200252"/>
          <a:ext cx="7344816" cy="4264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8637335"/>
      </p:ext>
    </p:extLst>
  </p:cSld>
  <p:clrMapOvr>
    <a:masterClrMapping/>
  </p:clrMapOvr>
  <mc:AlternateContent xmlns:mc="http://schemas.openxmlformats.org/markup-compatibility/2006" xmlns:p14="http://schemas.microsoft.com/office/powerpoint/2010/main">
    <mc:Choice Requires="p14">
      <p:transition spd="slow" p14:dur="2000" advTm="61912"/>
    </mc:Choice>
    <mc:Fallback xmlns="">
      <p:transition spd="slow" advTm="6191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0768FD-496A-06B4-87F1-FBC63B6A9F3D}"/>
              </a:ext>
            </a:extLst>
          </p:cNvPr>
          <p:cNvPicPr>
            <a:picLocks noChangeAspect="1"/>
          </p:cNvPicPr>
          <p:nvPr/>
        </p:nvPicPr>
        <p:blipFill>
          <a:blip r:embed="rId4"/>
          <a:stretch>
            <a:fillRect/>
          </a:stretch>
        </p:blipFill>
        <p:spPr>
          <a:xfrm>
            <a:off x="7596336" y="5762463"/>
            <a:ext cx="1547664" cy="1095537"/>
          </a:xfrm>
          <a:prstGeom prst="rect">
            <a:avLst/>
          </a:prstGeom>
        </p:spPr>
      </p:pic>
      <p:pic>
        <p:nvPicPr>
          <p:cNvPr id="9" name="Picture 8">
            <a:extLst>
              <a:ext uri="{FF2B5EF4-FFF2-40B4-BE49-F238E27FC236}">
                <a16:creationId xmlns:a16="http://schemas.microsoft.com/office/drawing/2014/main" id="{5E68E146-1DDB-5DD3-4DD9-962C0DB4667E}"/>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3293" y="642005"/>
            <a:ext cx="7160507" cy="5463057"/>
          </a:xfrm>
          <a:prstGeom prst="rect">
            <a:avLst/>
          </a:prstGeom>
        </p:spPr>
      </p:pic>
      <p:sp>
        <p:nvSpPr>
          <p:cNvPr id="2" name="Title 1">
            <a:extLst>
              <a:ext uri="{FF2B5EF4-FFF2-40B4-BE49-F238E27FC236}">
                <a16:creationId xmlns:a16="http://schemas.microsoft.com/office/drawing/2014/main" id="{7DCE96B7-466A-2F4D-39C5-29D9AB9EF5D4}"/>
              </a:ext>
            </a:extLst>
          </p:cNvPr>
          <p:cNvSpPr>
            <a:spLocks noGrp="1"/>
          </p:cNvSpPr>
          <p:nvPr>
            <p:ph type="title"/>
          </p:nvPr>
        </p:nvSpPr>
        <p:spPr>
          <a:xfrm>
            <a:off x="0" y="0"/>
            <a:ext cx="9144000" cy="677737"/>
          </a:xfrm>
          <a:solidFill>
            <a:srgbClr val="5B9BD5"/>
          </a:solidFill>
        </p:spPr>
        <p:txBody>
          <a:bodyPr>
            <a:normAutofit/>
          </a:bodyPr>
          <a:lstStyle/>
          <a:p>
            <a:r>
              <a:rPr lang="en-US" sz="3200" b="1" dirty="0">
                <a:latin typeface="Times New Roman" panose="02020603050405020304" pitchFamily="18" charset="0"/>
                <a:cs typeface="Times New Roman" panose="02020603050405020304" pitchFamily="18" charset="0"/>
              </a:rPr>
              <a:t>Residential Emissions</a:t>
            </a:r>
            <a:endParaRPr lang="en-US" sz="320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6349367A-6F6B-597B-3F18-B7D8B2564FC4}"/>
              </a:ext>
            </a:extLst>
          </p:cNvPr>
          <p:cNvGrpSpPr/>
          <p:nvPr/>
        </p:nvGrpSpPr>
        <p:grpSpPr>
          <a:xfrm>
            <a:off x="4504450" y="1052735"/>
            <a:ext cx="4228206" cy="4558221"/>
            <a:chOff x="4790791" y="1050283"/>
            <a:chExt cx="4228207" cy="4968952"/>
          </a:xfrm>
        </p:grpSpPr>
        <p:sp>
          <p:nvSpPr>
            <p:cNvPr id="13" name="Speech Bubble: Rectangle with Corners Rounded 12">
              <a:extLst>
                <a:ext uri="{FF2B5EF4-FFF2-40B4-BE49-F238E27FC236}">
                  <a16:creationId xmlns:a16="http://schemas.microsoft.com/office/drawing/2014/main" id="{9D290147-8337-AB81-AD9F-8C46043D6E7F}"/>
                </a:ext>
              </a:extLst>
            </p:cNvPr>
            <p:cNvSpPr/>
            <p:nvPr/>
          </p:nvSpPr>
          <p:spPr>
            <a:xfrm>
              <a:off x="4790791" y="1050283"/>
              <a:ext cx="4228207" cy="4968952"/>
            </a:xfrm>
            <a:prstGeom prst="wedgeRoundRectCallout">
              <a:avLst>
                <a:gd name="adj1" fmla="val -49297"/>
                <a:gd name="adj2" fmla="val 13028"/>
                <a:gd name="adj3" fmla="val 16667"/>
              </a:avLst>
            </a:prstGeom>
            <a:solidFill>
              <a:schemeClr val="bg1"/>
            </a:solidFill>
            <a:ln w="1905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90000"/>
                </a:lnSpc>
                <a:defRPr/>
              </a:pPr>
              <a:r>
                <a:rPr lang="en-US" sz="2800" b="1" dirty="0">
                  <a:ln w="0"/>
                  <a:solidFill>
                    <a:schemeClr val="tx1"/>
                  </a:solidFill>
                  <a:latin typeface="Times New Roman" panose="02020603050405020304" pitchFamily="18" charset="0"/>
                  <a:ea typeface="+mj-ea"/>
                  <a:cs typeface="Times New Roman" panose="02020603050405020304" pitchFamily="18" charset="0"/>
                </a:rPr>
                <a:t>Ashbourne</a:t>
              </a:r>
              <a:r>
                <a:rPr lang="en-US" sz="2800" b="1" dirty="0">
                  <a:ln w="0"/>
                  <a:latin typeface="Times New Roman" panose="02020603050405020304" pitchFamily="18" charset="0"/>
                  <a:ea typeface="+mj-ea"/>
                  <a:cs typeface="Times New Roman" panose="02020603050405020304" pitchFamily="18" charset="0"/>
                </a:rPr>
                <a:t> </a:t>
              </a:r>
              <a:endParaRPr lang="en-IE" sz="1600" dirty="0">
                <a:solidFill>
                  <a:schemeClr val="tx1"/>
                </a:solidFill>
                <a:latin typeface="Times New Roman" panose="02020603050405020304" pitchFamily="18" charset="0"/>
                <a:cs typeface="Times New Roman" panose="02020603050405020304" pitchFamily="18" charset="0"/>
              </a:endParaRPr>
            </a:p>
            <a:p>
              <a:pPr>
                <a:lnSpc>
                  <a:spcPct val="90000"/>
                </a:lnSpc>
                <a:defRPr/>
              </a:pPr>
              <a:endParaRPr lang="en-IE" sz="1600" dirty="0">
                <a:solidFill>
                  <a:schemeClr val="tx1"/>
                </a:solidFill>
                <a:latin typeface="Times New Roman" panose="02020603050405020304" pitchFamily="18" charset="0"/>
                <a:cs typeface="Times New Roman" panose="02020603050405020304" pitchFamily="18" charset="0"/>
              </a:endParaRPr>
            </a:p>
            <a:p>
              <a:pPr>
                <a:lnSpc>
                  <a:spcPct val="90000"/>
                </a:lnSpc>
                <a:defRPr/>
              </a:pPr>
              <a:r>
                <a:rPr lang="en-IE" sz="1600" dirty="0">
                  <a:solidFill>
                    <a:schemeClr val="tx1"/>
                  </a:solidFill>
                  <a:latin typeface="Times New Roman" panose="02020603050405020304" pitchFamily="18" charset="0"/>
                  <a:cs typeface="Times New Roman" panose="02020603050405020304" pitchFamily="18" charset="0"/>
                </a:rPr>
                <a:t>5986 dwellings &amp; 40% (2958) have BERs</a:t>
              </a:r>
            </a:p>
            <a:p>
              <a:pPr marL="285750" indent="-285750">
                <a:lnSpc>
                  <a:spcPct val="150000"/>
                </a:lnSpc>
                <a:buFont typeface="Arial" panose="020B0604020202020204" pitchFamily="34" charset="0"/>
                <a:buChar char="•"/>
                <a:defRPr/>
              </a:pPr>
              <a:r>
                <a:rPr lang="en-IE" sz="1600" dirty="0">
                  <a:solidFill>
                    <a:schemeClr val="tx1"/>
                  </a:solidFill>
                  <a:latin typeface="Times New Roman" panose="02020603050405020304" pitchFamily="18" charset="0"/>
                  <a:cs typeface="Times New Roman" panose="02020603050405020304" pitchFamily="18" charset="0"/>
                </a:rPr>
                <a:t>Average BER is </a:t>
              </a:r>
              <a:r>
                <a:rPr lang="en-IE" sz="1600" b="1" dirty="0">
                  <a:solidFill>
                    <a:srgbClr val="FF0000"/>
                  </a:solidFill>
                  <a:latin typeface="Times New Roman" panose="02020603050405020304" pitchFamily="18" charset="0"/>
                  <a:cs typeface="Times New Roman" panose="02020603050405020304" pitchFamily="18" charset="0"/>
                </a:rPr>
                <a:t>C1</a:t>
              </a:r>
            </a:p>
            <a:p>
              <a:pPr marL="285750" indent="-285750">
                <a:lnSpc>
                  <a:spcPct val="150000"/>
                </a:lnSpc>
                <a:buFont typeface="Arial" panose="020B0604020202020204" pitchFamily="34" charset="0"/>
                <a:buChar char="•"/>
                <a:defRPr/>
              </a:pPr>
              <a:endParaRPr lang="en-IE" sz="2000"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defRPr/>
              </a:pPr>
              <a:endParaRPr lang="en-IE" sz="2000"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defRPr/>
              </a:pPr>
              <a:endParaRPr lang="en-IE" sz="2000"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defRPr/>
              </a:pPr>
              <a:endParaRPr lang="en-IE" sz="2000" dirty="0">
                <a:solidFill>
                  <a:schemeClr val="tx1"/>
                </a:solidFill>
                <a:latin typeface="Times New Roman" panose="02020603050405020304" pitchFamily="18" charset="0"/>
                <a:cs typeface="Times New Roman" panose="02020603050405020304" pitchFamily="18" charset="0"/>
              </a:endParaRPr>
            </a:p>
            <a:p>
              <a:pPr algn="ctr"/>
              <a:endParaRPr lang="en-GB" dirty="0">
                <a:solidFill>
                  <a:schemeClr val="tx1"/>
                </a:solidFill>
                <a:latin typeface="Times New Roman" panose="02020603050405020304" pitchFamily="18" charset="0"/>
                <a:cs typeface="Times New Roman" panose="02020603050405020304" pitchFamily="18" charset="0"/>
              </a:endParaRPr>
            </a:p>
          </p:txBody>
        </p:sp>
        <p:grpSp>
          <p:nvGrpSpPr>
            <p:cNvPr id="3" name="Group">
              <a:extLst>
                <a:ext uri="{FF2B5EF4-FFF2-40B4-BE49-F238E27FC236}">
                  <a16:creationId xmlns:a16="http://schemas.microsoft.com/office/drawing/2014/main" id="{A2E6FF93-6FDB-8CAC-4399-562D0FCBAE67}"/>
                </a:ext>
              </a:extLst>
            </p:cNvPr>
            <p:cNvGrpSpPr/>
            <p:nvPr/>
          </p:nvGrpSpPr>
          <p:grpSpPr>
            <a:xfrm>
              <a:off x="5246168" y="2685150"/>
              <a:ext cx="3061401" cy="2783515"/>
              <a:chOff x="269957" y="-966240"/>
              <a:chExt cx="8424158" cy="10448208"/>
            </a:xfrm>
          </p:grpSpPr>
          <p:grpSp>
            <p:nvGrpSpPr>
              <p:cNvPr id="22" name="Group">
                <a:extLst>
                  <a:ext uri="{FF2B5EF4-FFF2-40B4-BE49-F238E27FC236}">
                    <a16:creationId xmlns:a16="http://schemas.microsoft.com/office/drawing/2014/main" id="{E97358B1-4E05-DDC7-89E2-D6BB95DD511B}"/>
                  </a:ext>
                </a:extLst>
              </p:cNvPr>
              <p:cNvGrpSpPr/>
              <p:nvPr/>
            </p:nvGrpSpPr>
            <p:grpSpPr>
              <a:xfrm>
                <a:off x="269957" y="-152665"/>
                <a:ext cx="7699509" cy="9634633"/>
                <a:chOff x="269957" y="-612944"/>
                <a:chExt cx="7699508" cy="9634631"/>
              </a:xfrm>
            </p:grpSpPr>
            <p:sp>
              <p:nvSpPr>
                <p:cNvPr id="38" name="Shape">
                  <a:extLst>
                    <a:ext uri="{FF2B5EF4-FFF2-40B4-BE49-F238E27FC236}">
                      <a16:creationId xmlns:a16="http://schemas.microsoft.com/office/drawing/2014/main" id="{E6134FD2-A699-A833-D310-198739065A28}"/>
                    </a:ext>
                  </a:extLst>
                </p:cNvPr>
                <p:cNvSpPr/>
                <p:nvPr/>
              </p:nvSpPr>
              <p:spPr>
                <a:xfrm>
                  <a:off x="573347" y="1194370"/>
                  <a:ext cx="6608275" cy="7827317"/>
                </a:xfrm>
                <a:custGeom>
                  <a:avLst/>
                  <a:gdLst/>
                  <a:ahLst/>
                  <a:cxnLst>
                    <a:cxn ang="0">
                      <a:pos x="wd2" y="hd2"/>
                    </a:cxn>
                    <a:cxn ang="5400000">
                      <a:pos x="wd2" y="hd2"/>
                    </a:cxn>
                    <a:cxn ang="10800000">
                      <a:pos x="wd2" y="hd2"/>
                    </a:cxn>
                    <a:cxn ang="16200000">
                      <a:pos x="wd2" y="hd2"/>
                    </a:cxn>
                  </a:cxnLst>
                  <a:rect l="0" t="0" r="r" b="b"/>
                  <a:pathLst>
                    <a:path w="21600" h="21600" extrusionOk="0">
                      <a:moveTo>
                        <a:pt x="5358" y="4237"/>
                      </a:moveTo>
                      <a:lnTo>
                        <a:pt x="0" y="8438"/>
                      </a:lnTo>
                      <a:lnTo>
                        <a:pt x="0" y="15038"/>
                      </a:lnTo>
                      <a:lnTo>
                        <a:pt x="0" y="21600"/>
                      </a:lnTo>
                      <a:lnTo>
                        <a:pt x="1584" y="21600"/>
                      </a:lnTo>
                      <a:lnTo>
                        <a:pt x="3168" y="21600"/>
                      </a:lnTo>
                      <a:lnTo>
                        <a:pt x="3168" y="16313"/>
                      </a:lnTo>
                      <a:lnTo>
                        <a:pt x="3168" y="10988"/>
                      </a:lnTo>
                      <a:lnTo>
                        <a:pt x="5661" y="10988"/>
                      </a:lnTo>
                      <a:lnTo>
                        <a:pt x="8121" y="10988"/>
                      </a:lnTo>
                      <a:lnTo>
                        <a:pt x="8121" y="16313"/>
                      </a:lnTo>
                      <a:lnTo>
                        <a:pt x="8121" y="21600"/>
                      </a:lnTo>
                      <a:lnTo>
                        <a:pt x="14861" y="21600"/>
                      </a:lnTo>
                      <a:lnTo>
                        <a:pt x="21600" y="21600"/>
                      </a:lnTo>
                      <a:lnTo>
                        <a:pt x="21499" y="15038"/>
                      </a:lnTo>
                      <a:lnTo>
                        <a:pt x="21398" y="8475"/>
                      </a:lnTo>
                      <a:lnTo>
                        <a:pt x="17118" y="5100"/>
                      </a:lnTo>
                      <a:cubicBezTo>
                        <a:pt x="14759" y="3263"/>
                        <a:pt x="12367" y="1350"/>
                        <a:pt x="11794" y="863"/>
                      </a:cubicBezTo>
                      <a:lnTo>
                        <a:pt x="10716" y="0"/>
                      </a:lnTo>
                      <a:lnTo>
                        <a:pt x="5358" y="4237"/>
                      </a:lnTo>
                      <a:close/>
                      <a:moveTo>
                        <a:pt x="18803" y="14325"/>
                      </a:moveTo>
                      <a:lnTo>
                        <a:pt x="18803" y="17475"/>
                      </a:lnTo>
                      <a:lnTo>
                        <a:pt x="15130" y="17475"/>
                      </a:lnTo>
                      <a:lnTo>
                        <a:pt x="11491" y="17475"/>
                      </a:lnTo>
                      <a:lnTo>
                        <a:pt x="11558" y="14325"/>
                      </a:lnTo>
                      <a:cubicBezTo>
                        <a:pt x="11592" y="12600"/>
                        <a:pt x="11626" y="11137"/>
                        <a:pt x="11659" y="11063"/>
                      </a:cubicBezTo>
                      <a:cubicBezTo>
                        <a:pt x="11659" y="11025"/>
                        <a:pt x="13277" y="11025"/>
                        <a:pt x="15231" y="11063"/>
                      </a:cubicBezTo>
                      <a:lnTo>
                        <a:pt x="18803" y="11175"/>
                      </a:lnTo>
                      <a:lnTo>
                        <a:pt x="18803" y="14325"/>
                      </a:lnTo>
                      <a:close/>
                    </a:path>
                  </a:pathLst>
                </a:custGeom>
                <a:solidFill>
                  <a:srgbClr val="263A7B"/>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 name="Shape">
                  <a:extLst>
                    <a:ext uri="{FF2B5EF4-FFF2-40B4-BE49-F238E27FC236}">
                      <a16:creationId xmlns:a16="http://schemas.microsoft.com/office/drawing/2014/main" id="{F6850731-B96A-B86D-3204-8B2686EC21A2}"/>
                    </a:ext>
                  </a:extLst>
                </p:cNvPr>
                <p:cNvSpPr/>
                <p:nvPr/>
              </p:nvSpPr>
              <p:spPr>
                <a:xfrm>
                  <a:off x="269957" y="-612944"/>
                  <a:ext cx="7699508" cy="4330464"/>
                </a:xfrm>
                <a:custGeom>
                  <a:avLst/>
                  <a:gdLst/>
                  <a:ahLst/>
                  <a:cxnLst>
                    <a:cxn ang="0">
                      <a:pos x="wd2" y="hd2"/>
                    </a:cxn>
                    <a:cxn ang="5400000">
                      <a:pos x="wd2" y="hd2"/>
                    </a:cxn>
                    <a:cxn ang="10800000">
                      <a:pos x="wd2" y="hd2"/>
                    </a:cxn>
                    <a:cxn ang="16200000">
                      <a:pos x="wd2" y="hd2"/>
                    </a:cxn>
                  </a:cxnLst>
                  <a:rect l="0" t="0" r="r" b="b"/>
                  <a:pathLst>
                    <a:path w="21129" h="21182" extrusionOk="0">
                      <a:moveTo>
                        <a:pt x="5133" y="9428"/>
                      </a:moveTo>
                      <a:cubicBezTo>
                        <a:pt x="519" y="17602"/>
                        <a:pt x="-191" y="19094"/>
                        <a:pt x="37" y="20049"/>
                      </a:cubicBezTo>
                      <a:cubicBezTo>
                        <a:pt x="189" y="20645"/>
                        <a:pt x="417" y="21182"/>
                        <a:pt x="544" y="21182"/>
                      </a:cubicBezTo>
                      <a:cubicBezTo>
                        <a:pt x="696" y="21182"/>
                        <a:pt x="2953" y="17364"/>
                        <a:pt x="5589" y="12650"/>
                      </a:cubicBezTo>
                      <a:cubicBezTo>
                        <a:pt x="8251" y="7996"/>
                        <a:pt x="10558" y="4296"/>
                        <a:pt x="10736" y="4475"/>
                      </a:cubicBezTo>
                      <a:cubicBezTo>
                        <a:pt x="10913" y="4654"/>
                        <a:pt x="13144" y="8592"/>
                        <a:pt x="15730" y="13246"/>
                      </a:cubicBezTo>
                      <a:cubicBezTo>
                        <a:pt x="20015" y="21063"/>
                        <a:pt x="20420" y="21600"/>
                        <a:pt x="20851" y="20705"/>
                      </a:cubicBezTo>
                      <a:cubicBezTo>
                        <a:pt x="21409" y="19512"/>
                        <a:pt x="21257" y="19034"/>
                        <a:pt x="19153" y="15454"/>
                      </a:cubicBezTo>
                      <a:lnTo>
                        <a:pt x="17581" y="12709"/>
                      </a:lnTo>
                      <a:lnTo>
                        <a:pt x="17581" y="7220"/>
                      </a:lnTo>
                      <a:lnTo>
                        <a:pt x="17581" y="1730"/>
                      </a:lnTo>
                      <a:lnTo>
                        <a:pt x="16389" y="1730"/>
                      </a:lnTo>
                      <a:lnTo>
                        <a:pt x="15198" y="1730"/>
                      </a:lnTo>
                      <a:lnTo>
                        <a:pt x="15198" y="4952"/>
                      </a:lnTo>
                      <a:lnTo>
                        <a:pt x="15198" y="8115"/>
                      </a:lnTo>
                      <a:lnTo>
                        <a:pt x="14463" y="6802"/>
                      </a:lnTo>
                      <a:cubicBezTo>
                        <a:pt x="14057" y="6146"/>
                        <a:pt x="12992" y="4296"/>
                        <a:pt x="12105" y="2745"/>
                      </a:cubicBezTo>
                      <a:lnTo>
                        <a:pt x="10508" y="0"/>
                      </a:lnTo>
                      <a:lnTo>
                        <a:pt x="5133" y="9428"/>
                      </a:lnTo>
                      <a:close/>
                    </a:path>
                  </a:pathLst>
                </a:custGeom>
                <a:solidFill>
                  <a:srgbClr val="263A7B"/>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23" name="Rectangle">
                <a:extLst>
                  <a:ext uri="{FF2B5EF4-FFF2-40B4-BE49-F238E27FC236}">
                    <a16:creationId xmlns:a16="http://schemas.microsoft.com/office/drawing/2014/main" id="{AD66CCB6-C187-07B8-EA9B-767417F07A2A}"/>
                  </a:ext>
                </a:extLst>
              </p:cNvPr>
              <p:cNvSpPr/>
              <p:nvPr/>
            </p:nvSpPr>
            <p:spPr>
              <a:xfrm>
                <a:off x="3835282" y="-966240"/>
                <a:ext cx="4319036" cy="10448208"/>
              </a:xfrm>
              <a:prstGeom prst="rect">
                <a:avLst/>
              </a:prstGeom>
              <a:solidFill>
                <a:srgbClr val="FFFFFF"/>
              </a:solidFill>
              <a:ln w="12700" cap="flat">
                <a:noFill/>
                <a:miter lim="400000"/>
              </a:ln>
              <a:effectLst/>
            </p:spPr>
            <p:txBody>
              <a:bodyPr wrap="square" lIns="50800" tIns="50800" rIns="50800" bIns="508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4" name="Shape">
                <a:extLst>
                  <a:ext uri="{FF2B5EF4-FFF2-40B4-BE49-F238E27FC236}">
                    <a16:creationId xmlns:a16="http://schemas.microsoft.com/office/drawing/2014/main" id="{81226D24-074D-3BEE-1634-FC21BDE11501}"/>
                  </a:ext>
                </a:extLst>
              </p:cNvPr>
              <p:cNvSpPr/>
              <p:nvPr/>
            </p:nvSpPr>
            <p:spPr>
              <a:xfrm>
                <a:off x="4001041" y="8406456"/>
                <a:ext cx="4693074" cy="876087"/>
              </a:xfrm>
              <a:custGeom>
                <a:avLst/>
                <a:gdLst/>
                <a:ahLst/>
                <a:cxnLst>
                  <a:cxn ang="0">
                    <a:pos x="wd2" y="hd2"/>
                  </a:cxn>
                  <a:cxn ang="5400000">
                    <a:pos x="wd2" y="hd2"/>
                  </a:cxn>
                  <a:cxn ang="10800000">
                    <a:pos x="wd2" y="hd2"/>
                  </a:cxn>
                  <a:cxn ang="16200000">
                    <a:pos x="wd2" y="hd2"/>
                  </a:cxn>
                </a:cxnLst>
                <a:rect l="0" t="0" r="r" b="b"/>
                <a:pathLst>
                  <a:path w="21600" h="21600" extrusionOk="0">
                    <a:moveTo>
                      <a:pt x="14" y="10730"/>
                    </a:moveTo>
                    <a:lnTo>
                      <a:pt x="28" y="21431"/>
                    </a:lnTo>
                    <a:lnTo>
                      <a:pt x="9910" y="21516"/>
                    </a:lnTo>
                    <a:lnTo>
                      <a:pt x="19792" y="21600"/>
                    </a:lnTo>
                    <a:lnTo>
                      <a:pt x="20696" y="16080"/>
                    </a:lnTo>
                    <a:lnTo>
                      <a:pt x="21600" y="10589"/>
                    </a:lnTo>
                    <a:lnTo>
                      <a:pt x="20701" y="5294"/>
                    </a:lnTo>
                    <a:lnTo>
                      <a:pt x="19806" y="0"/>
                    </a:lnTo>
                    <a:lnTo>
                      <a:pt x="9901" y="0"/>
                    </a:lnTo>
                    <a:lnTo>
                      <a:pt x="0" y="0"/>
                    </a:lnTo>
                    <a:lnTo>
                      <a:pt x="14" y="10730"/>
                    </a:lnTo>
                    <a:close/>
                    <a:moveTo>
                      <a:pt x="3196" y="3999"/>
                    </a:moveTo>
                    <a:cubicBezTo>
                      <a:pt x="3317" y="4309"/>
                      <a:pt x="3303" y="4816"/>
                      <a:pt x="3108" y="7322"/>
                    </a:cubicBezTo>
                    <a:cubicBezTo>
                      <a:pt x="3103" y="7378"/>
                      <a:pt x="3019" y="7209"/>
                      <a:pt x="2921" y="6956"/>
                    </a:cubicBezTo>
                    <a:cubicBezTo>
                      <a:pt x="2581" y="6083"/>
                      <a:pt x="2176" y="6674"/>
                      <a:pt x="2064" y="8195"/>
                    </a:cubicBezTo>
                    <a:cubicBezTo>
                      <a:pt x="1789" y="11800"/>
                      <a:pt x="2115" y="15517"/>
                      <a:pt x="2646" y="14898"/>
                    </a:cubicBezTo>
                    <a:cubicBezTo>
                      <a:pt x="2782" y="14729"/>
                      <a:pt x="2796" y="14616"/>
                      <a:pt x="2782" y="13630"/>
                    </a:cubicBezTo>
                    <a:cubicBezTo>
                      <a:pt x="2768" y="12616"/>
                      <a:pt x="2758" y="12560"/>
                      <a:pt x="2558" y="12476"/>
                    </a:cubicBezTo>
                    <a:lnTo>
                      <a:pt x="2344" y="12391"/>
                    </a:lnTo>
                    <a:lnTo>
                      <a:pt x="2362" y="10983"/>
                    </a:lnTo>
                    <a:lnTo>
                      <a:pt x="2376" y="9603"/>
                    </a:lnTo>
                    <a:lnTo>
                      <a:pt x="2865" y="9603"/>
                    </a:lnTo>
                    <a:lnTo>
                      <a:pt x="3355" y="9603"/>
                    </a:lnTo>
                    <a:lnTo>
                      <a:pt x="3355" y="13461"/>
                    </a:lnTo>
                    <a:lnTo>
                      <a:pt x="3355" y="17291"/>
                    </a:lnTo>
                    <a:lnTo>
                      <a:pt x="3108" y="17629"/>
                    </a:lnTo>
                    <a:cubicBezTo>
                      <a:pt x="2796" y="18080"/>
                      <a:pt x="2278" y="18108"/>
                      <a:pt x="2045" y="17742"/>
                    </a:cubicBezTo>
                    <a:cubicBezTo>
                      <a:pt x="1808" y="17319"/>
                      <a:pt x="1589" y="16193"/>
                      <a:pt x="1454" y="14672"/>
                    </a:cubicBezTo>
                    <a:cubicBezTo>
                      <a:pt x="1370" y="13687"/>
                      <a:pt x="1347" y="12954"/>
                      <a:pt x="1347" y="10786"/>
                    </a:cubicBezTo>
                    <a:cubicBezTo>
                      <a:pt x="1347" y="8505"/>
                      <a:pt x="1365" y="7942"/>
                      <a:pt x="1472" y="6815"/>
                    </a:cubicBezTo>
                    <a:cubicBezTo>
                      <a:pt x="1705" y="4309"/>
                      <a:pt x="2022" y="3492"/>
                      <a:pt x="2670" y="3661"/>
                    </a:cubicBezTo>
                    <a:cubicBezTo>
                      <a:pt x="2912" y="3717"/>
                      <a:pt x="3150" y="3886"/>
                      <a:pt x="3196" y="3999"/>
                    </a:cubicBezTo>
                    <a:close/>
                  </a:path>
                </a:pathLst>
              </a:custGeom>
              <a:solidFill>
                <a:srgbClr val="E1041A"/>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 name="Shape">
                <a:extLst>
                  <a:ext uri="{FF2B5EF4-FFF2-40B4-BE49-F238E27FC236}">
                    <a16:creationId xmlns:a16="http://schemas.microsoft.com/office/drawing/2014/main" id="{B8D59A61-8374-D291-0198-C6D1DEF6F1E4}"/>
                  </a:ext>
                </a:extLst>
              </p:cNvPr>
              <p:cNvSpPr/>
              <p:nvPr/>
            </p:nvSpPr>
            <p:spPr>
              <a:xfrm>
                <a:off x="4021324" y="7344059"/>
                <a:ext cx="4234497" cy="87608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21600"/>
                    </a:lnTo>
                    <a:lnTo>
                      <a:pt x="2995" y="21600"/>
                    </a:lnTo>
                    <a:lnTo>
                      <a:pt x="12822" y="21600"/>
                    </a:lnTo>
                    <a:lnTo>
                      <a:pt x="19653" y="21600"/>
                    </a:lnTo>
                    <a:lnTo>
                      <a:pt x="20624" y="16200"/>
                    </a:lnTo>
                    <a:lnTo>
                      <a:pt x="21600" y="10800"/>
                    </a:lnTo>
                    <a:lnTo>
                      <a:pt x="20629" y="5400"/>
                    </a:lnTo>
                    <a:lnTo>
                      <a:pt x="19653" y="0"/>
                    </a:lnTo>
                    <a:lnTo>
                      <a:pt x="9827" y="0"/>
                    </a:lnTo>
                    <a:lnTo>
                      <a:pt x="0" y="0"/>
                    </a:lnTo>
                    <a:lnTo>
                      <a:pt x="0" y="10800"/>
                    </a:lnTo>
                    <a:close/>
                    <a:moveTo>
                      <a:pt x="3362" y="5400"/>
                    </a:moveTo>
                    <a:lnTo>
                      <a:pt x="3362" y="6886"/>
                    </a:lnTo>
                    <a:lnTo>
                      <a:pt x="2938" y="6971"/>
                    </a:lnTo>
                    <a:lnTo>
                      <a:pt x="2520" y="7057"/>
                    </a:lnTo>
                    <a:lnTo>
                      <a:pt x="2504" y="8486"/>
                    </a:lnTo>
                    <a:lnTo>
                      <a:pt x="2484" y="9886"/>
                    </a:lnTo>
                    <a:lnTo>
                      <a:pt x="2897" y="9886"/>
                    </a:lnTo>
                    <a:lnTo>
                      <a:pt x="3305" y="9886"/>
                    </a:lnTo>
                    <a:lnTo>
                      <a:pt x="3305" y="11400"/>
                    </a:lnTo>
                    <a:lnTo>
                      <a:pt x="3305" y="12886"/>
                    </a:lnTo>
                    <a:lnTo>
                      <a:pt x="2897" y="12886"/>
                    </a:lnTo>
                    <a:lnTo>
                      <a:pt x="2494" y="12886"/>
                    </a:lnTo>
                    <a:lnTo>
                      <a:pt x="2494" y="15600"/>
                    </a:lnTo>
                    <a:lnTo>
                      <a:pt x="2494" y="18286"/>
                    </a:lnTo>
                    <a:lnTo>
                      <a:pt x="2169" y="18286"/>
                    </a:lnTo>
                    <a:lnTo>
                      <a:pt x="1843" y="18286"/>
                    </a:lnTo>
                    <a:lnTo>
                      <a:pt x="1843" y="11086"/>
                    </a:lnTo>
                    <a:lnTo>
                      <a:pt x="1843" y="3886"/>
                    </a:lnTo>
                    <a:lnTo>
                      <a:pt x="2603" y="3886"/>
                    </a:lnTo>
                    <a:lnTo>
                      <a:pt x="3362" y="3886"/>
                    </a:lnTo>
                    <a:lnTo>
                      <a:pt x="3362" y="5400"/>
                    </a:lnTo>
                    <a:close/>
                  </a:path>
                </a:pathLst>
              </a:custGeom>
              <a:solidFill>
                <a:srgbClr val="E1041A"/>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sp>
            <p:nvSpPr>
              <p:cNvPr id="26" name="Shape">
                <a:extLst>
                  <a:ext uri="{FF2B5EF4-FFF2-40B4-BE49-F238E27FC236}">
                    <a16:creationId xmlns:a16="http://schemas.microsoft.com/office/drawing/2014/main" id="{F37B05C5-B137-FB6C-8943-605CF0CE24FC}"/>
                  </a:ext>
                </a:extLst>
              </p:cNvPr>
              <p:cNvSpPr/>
              <p:nvPr/>
            </p:nvSpPr>
            <p:spPr>
              <a:xfrm>
                <a:off x="4001797" y="6247854"/>
                <a:ext cx="3772883" cy="876087"/>
              </a:xfrm>
              <a:custGeom>
                <a:avLst/>
                <a:gdLst/>
                <a:ahLst/>
                <a:cxnLst>
                  <a:cxn ang="0">
                    <a:pos x="wd2" y="hd2"/>
                  </a:cxn>
                  <a:cxn ang="5400000">
                    <a:pos x="wd2" y="hd2"/>
                  </a:cxn>
                  <a:cxn ang="10800000">
                    <a:pos x="wd2" y="hd2"/>
                  </a:cxn>
                  <a:cxn ang="16200000">
                    <a:pos x="wd2" y="hd2"/>
                  </a:cxn>
                </a:cxnLst>
                <a:rect l="0" t="0" r="r" b="b"/>
                <a:pathLst>
                  <a:path w="21600" h="21600" extrusionOk="0">
                    <a:moveTo>
                      <a:pt x="0" y="10814"/>
                    </a:moveTo>
                    <a:lnTo>
                      <a:pt x="0" y="21600"/>
                    </a:lnTo>
                    <a:lnTo>
                      <a:pt x="9719" y="21600"/>
                    </a:lnTo>
                    <a:lnTo>
                      <a:pt x="19438" y="21600"/>
                    </a:lnTo>
                    <a:lnTo>
                      <a:pt x="20522" y="16362"/>
                    </a:lnTo>
                    <a:cubicBezTo>
                      <a:pt x="21113" y="13461"/>
                      <a:pt x="21600" y="10983"/>
                      <a:pt x="21600" y="10814"/>
                    </a:cubicBezTo>
                    <a:cubicBezTo>
                      <a:pt x="21600" y="10645"/>
                      <a:pt x="21113" y="8139"/>
                      <a:pt x="20522" y="5266"/>
                    </a:cubicBezTo>
                    <a:lnTo>
                      <a:pt x="19438" y="0"/>
                    </a:lnTo>
                    <a:lnTo>
                      <a:pt x="9719" y="0"/>
                    </a:lnTo>
                    <a:lnTo>
                      <a:pt x="0" y="0"/>
                    </a:lnTo>
                    <a:lnTo>
                      <a:pt x="0" y="10814"/>
                    </a:lnTo>
                    <a:close/>
                    <a:moveTo>
                      <a:pt x="3773" y="5323"/>
                    </a:moveTo>
                    <a:lnTo>
                      <a:pt x="3773" y="6815"/>
                    </a:lnTo>
                    <a:lnTo>
                      <a:pt x="3280" y="6815"/>
                    </a:lnTo>
                    <a:lnTo>
                      <a:pt x="2788" y="6815"/>
                    </a:lnTo>
                    <a:lnTo>
                      <a:pt x="2805" y="7913"/>
                    </a:lnTo>
                    <a:lnTo>
                      <a:pt x="2828" y="9040"/>
                    </a:lnTo>
                    <a:lnTo>
                      <a:pt x="3269" y="9124"/>
                    </a:lnTo>
                    <a:lnTo>
                      <a:pt x="3709" y="9209"/>
                    </a:lnTo>
                    <a:lnTo>
                      <a:pt x="3709" y="10673"/>
                    </a:lnTo>
                    <a:lnTo>
                      <a:pt x="3709" y="12138"/>
                    </a:lnTo>
                    <a:lnTo>
                      <a:pt x="3251" y="12138"/>
                    </a:lnTo>
                    <a:lnTo>
                      <a:pt x="2799" y="12138"/>
                    </a:lnTo>
                    <a:lnTo>
                      <a:pt x="2799" y="13461"/>
                    </a:lnTo>
                    <a:lnTo>
                      <a:pt x="2799" y="14785"/>
                    </a:lnTo>
                    <a:lnTo>
                      <a:pt x="3286" y="14785"/>
                    </a:lnTo>
                    <a:lnTo>
                      <a:pt x="3779" y="14785"/>
                    </a:lnTo>
                    <a:lnTo>
                      <a:pt x="3756" y="16362"/>
                    </a:lnTo>
                    <a:lnTo>
                      <a:pt x="3738" y="17911"/>
                    </a:lnTo>
                    <a:lnTo>
                      <a:pt x="2904" y="17995"/>
                    </a:lnTo>
                    <a:lnTo>
                      <a:pt x="2069" y="18080"/>
                    </a:lnTo>
                    <a:lnTo>
                      <a:pt x="2052" y="10983"/>
                    </a:lnTo>
                    <a:lnTo>
                      <a:pt x="2034" y="3858"/>
                    </a:lnTo>
                    <a:lnTo>
                      <a:pt x="2904" y="3858"/>
                    </a:lnTo>
                    <a:lnTo>
                      <a:pt x="3773" y="3858"/>
                    </a:lnTo>
                    <a:lnTo>
                      <a:pt x="3773" y="5323"/>
                    </a:lnTo>
                    <a:close/>
                  </a:path>
                </a:pathLst>
              </a:custGeom>
              <a:solidFill>
                <a:srgbClr val="DA251C"/>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sp>
            <p:nvSpPr>
              <p:cNvPr id="28" name="Shape">
                <a:extLst>
                  <a:ext uri="{FF2B5EF4-FFF2-40B4-BE49-F238E27FC236}">
                    <a16:creationId xmlns:a16="http://schemas.microsoft.com/office/drawing/2014/main" id="{0DEA4F2A-5A9B-1089-A094-74D65457CA42}"/>
                  </a:ext>
                </a:extLst>
              </p:cNvPr>
              <p:cNvSpPr/>
              <p:nvPr/>
            </p:nvSpPr>
            <p:spPr>
              <a:xfrm>
                <a:off x="4596578" y="3723379"/>
                <a:ext cx="156353" cy="293132"/>
              </a:xfrm>
              <a:custGeom>
                <a:avLst/>
                <a:gdLst/>
                <a:ahLst/>
                <a:cxnLst>
                  <a:cxn ang="0">
                    <a:pos x="wd2" y="hd2"/>
                  </a:cxn>
                  <a:cxn ang="5400000">
                    <a:pos x="wd2" y="hd2"/>
                  </a:cxn>
                  <a:cxn ang="10800000">
                    <a:pos x="wd2" y="hd2"/>
                  </a:cxn>
                  <a:cxn ang="16200000">
                    <a:pos x="wd2" y="hd2"/>
                  </a:cxn>
                </a:cxnLst>
                <a:rect l="0" t="0" r="r" b="b"/>
                <a:pathLst>
                  <a:path w="19624" h="20507" extrusionOk="0">
                    <a:moveTo>
                      <a:pt x="889" y="287"/>
                    </a:moveTo>
                    <a:cubicBezTo>
                      <a:pt x="381" y="570"/>
                      <a:pt x="0" y="5103"/>
                      <a:pt x="0" y="10414"/>
                    </a:cubicBezTo>
                    <a:cubicBezTo>
                      <a:pt x="0" y="17850"/>
                      <a:pt x="381" y="20046"/>
                      <a:pt x="1779" y="20329"/>
                    </a:cubicBezTo>
                    <a:cubicBezTo>
                      <a:pt x="5209" y="21108"/>
                      <a:pt x="14231" y="19196"/>
                      <a:pt x="16518" y="17284"/>
                    </a:cubicBezTo>
                    <a:cubicBezTo>
                      <a:pt x="21600" y="12893"/>
                      <a:pt x="20202" y="3899"/>
                      <a:pt x="14104" y="1703"/>
                    </a:cubicBezTo>
                    <a:cubicBezTo>
                      <a:pt x="10673" y="429"/>
                      <a:pt x="2287" y="-492"/>
                      <a:pt x="889" y="287"/>
                    </a:cubicBezTo>
                    <a:close/>
                  </a:path>
                </a:pathLst>
              </a:custGeom>
              <a:solidFill>
                <a:srgbClr val="E46716"/>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 name="Shape">
                <a:extLst>
                  <a:ext uri="{FF2B5EF4-FFF2-40B4-BE49-F238E27FC236}">
                    <a16:creationId xmlns:a16="http://schemas.microsoft.com/office/drawing/2014/main" id="{43633C0B-4491-0D88-898D-E6E26E306FB5}"/>
                  </a:ext>
                </a:extLst>
              </p:cNvPr>
              <p:cNvSpPr/>
              <p:nvPr/>
            </p:nvSpPr>
            <p:spPr>
              <a:xfrm>
                <a:off x="3954484" y="2169581"/>
                <a:ext cx="3227137" cy="2817941"/>
              </a:xfrm>
              <a:custGeom>
                <a:avLst/>
                <a:gdLst/>
                <a:ahLst/>
                <a:cxnLst>
                  <a:cxn ang="0">
                    <a:pos x="wd2" y="hd2"/>
                  </a:cxn>
                  <a:cxn ang="5400000">
                    <a:pos x="wd2" y="hd2"/>
                  </a:cxn>
                  <a:cxn ang="10800000">
                    <a:pos x="wd2" y="hd2"/>
                  </a:cxn>
                  <a:cxn ang="16200000">
                    <a:pos x="wd2" y="hd2"/>
                  </a:cxn>
                </a:cxnLst>
                <a:rect l="0" t="0" r="r" b="b"/>
                <a:pathLst>
                  <a:path w="21600" h="21600" extrusionOk="0">
                    <a:moveTo>
                      <a:pt x="61" y="197"/>
                    </a:moveTo>
                    <a:cubicBezTo>
                      <a:pt x="30" y="282"/>
                      <a:pt x="8" y="5160"/>
                      <a:pt x="8" y="10997"/>
                    </a:cubicBezTo>
                    <a:lnTo>
                      <a:pt x="0" y="21600"/>
                    </a:lnTo>
                    <a:lnTo>
                      <a:pt x="9338" y="21600"/>
                    </a:lnTo>
                    <a:lnTo>
                      <a:pt x="18675" y="21600"/>
                    </a:lnTo>
                    <a:lnTo>
                      <a:pt x="20138" y="16214"/>
                    </a:lnTo>
                    <a:lnTo>
                      <a:pt x="21600" y="10800"/>
                    </a:lnTo>
                    <a:lnTo>
                      <a:pt x="20130" y="5386"/>
                    </a:lnTo>
                    <a:lnTo>
                      <a:pt x="18668" y="0"/>
                    </a:lnTo>
                    <a:lnTo>
                      <a:pt x="9391" y="0"/>
                    </a:lnTo>
                    <a:cubicBezTo>
                      <a:pt x="4288" y="0"/>
                      <a:pt x="91" y="85"/>
                      <a:pt x="61" y="197"/>
                    </a:cubicBezTo>
                    <a:close/>
                    <a:moveTo>
                      <a:pt x="5095" y="4145"/>
                    </a:moveTo>
                    <a:lnTo>
                      <a:pt x="5354" y="4484"/>
                    </a:lnTo>
                    <a:lnTo>
                      <a:pt x="5217" y="5865"/>
                    </a:lnTo>
                    <a:cubicBezTo>
                      <a:pt x="5103" y="6937"/>
                      <a:pt x="5034" y="7219"/>
                      <a:pt x="4920" y="7162"/>
                    </a:cubicBezTo>
                    <a:cubicBezTo>
                      <a:pt x="4829" y="7106"/>
                      <a:pt x="4555" y="6993"/>
                      <a:pt x="4311" y="6909"/>
                    </a:cubicBezTo>
                    <a:cubicBezTo>
                      <a:pt x="3892" y="6768"/>
                      <a:pt x="3839" y="6796"/>
                      <a:pt x="3656" y="7529"/>
                    </a:cubicBezTo>
                    <a:cubicBezTo>
                      <a:pt x="3191" y="9362"/>
                      <a:pt x="3290" y="13874"/>
                      <a:pt x="3808" y="14776"/>
                    </a:cubicBezTo>
                    <a:cubicBezTo>
                      <a:pt x="4075" y="15199"/>
                      <a:pt x="4448" y="15171"/>
                      <a:pt x="4844" y="14635"/>
                    </a:cubicBezTo>
                    <a:cubicBezTo>
                      <a:pt x="5019" y="14409"/>
                      <a:pt x="5172" y="14212"/>
                      <a:pt x="5179" y="14212"/>
                    </a:cubicBezTo>
                    <a:cubicBezTo>
                      <a:pt x="5194" y="14212"/>
                      <a:pt x="5202" y="14945"/>
                      <a:pt x="5202" y="15819"/>
                    </a:cubicBezTo>
                    <a:cubicBezTo>
                      <a:pt x="5202" y="17427"/>
                      <a:pt x="5202" y="17455"/>
                      <a:pt x="4905" y="17737"/>
                    </a:cubicBezTo>
                    <a:cubicBezTo>
                      <a:pt x="4737" y="17906"/>
                      <a:pt x="4357" y="18047"/>
                      <a:pt x="4060" y="18047"/>
                    </a:cubicBezTo>
                    <a:cubicBezTo>
                      <a:pt x="2849" y="18075"/>
                      <a:pt x="2239" y="15227"/>
                      <a:pt x="2338" y="10067"/>
                    </a:cubicBezTo>
                    <a:cubicBezTo>
                      <a:pt x="2422" y="5696"/>
                      <a:pt x="3153" y="3356"/>
                      <a:pt x="4326" y="3666"/>
                    </a:cubicBezTo>
                    <a:cubicBezTo>
                      <a:pt x="4608" y="3750"/>
                      <a:pt x="4958" y="3976"/>
                      <a:pt x="5095" y="4145"/>
                    </a:cubicBezTo>
                    <a:close/>
                  </a:path>
                </a:pathLst>
              </a:custGeom>
              <a:solidFill>
                <a:srgbClr val="FFFF00"/>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r>
                  <a:rPr lang="en-US" b="1" dirty="0"/>
                  <a:t>C1</a:t>
                </a:r>
                <a:endParaRPr lang="en-GB" b="1" dirty="0"/>
              </a:p>
            </p:txBody>
          </p:sp>
          <p:sp>
            <p:nvSpPr>
              <p:cNvPr id="30" name="Shape">
                <a:extLst>
                  <a:ext uri="{FF2B5EF4-FFF2-40B4-BE49-F238E27FC236}">
                    <a16:creationId xmlns:a16="http://schemas.microsoft.com/office/drawing/2014/main" id="{178DE562-2EDB-0C14-4D9B-E05404544317}"/>
                  </a:ext>
                </a:extLst>
              </p:cNvPr>
              <p:cNvSpPr/>
              <p:nvPr/>
            </p:nvSpPr>
            <p:spPr>
              <a:xfrm>
                <a:off x="3984852" y="1110671"/>
                <a:ext cx="2413353" cy="894168"/>
              </a:xfrm>
              <a:custGeom>
                <a:avLst/>
                <a:gdLst/>
                <a:ahLst/>
                <a:cxnLst>
                  <a:cxn ang="0">
                    <a:pos x="wd2" y="hd2"/>
                  </a:cxn>
                  <a:cxn ang="5400000">
                    <a:pos x="wd2" y="hd2"/>
                  </a:cxn>
                  <a:cxn ang="10800000">
                    <a:pos x="wd2" y="hd2"/>
                  </a:cxn>
                  <a:cxn ang="16200000">
                    <a:pos x="wd2" y="hd2"/>
                  </a:cxn>
                </a:cxnLst>
                <a:rect l="0" t="0" r="r" b="b"/>
                <a:pathLst>
                  <a:path w="21600" h="21600" extrusionOk="0">
                    <a:moveTo>
                      <a:pt x="27" y="10730"/>
                    </a:moveTo>
                    <a:lnTo>
                      <a:pt x="54" y="21431"/>
                    </a:lnTo>
                    <a:lnTo>
                      <a:pt x="9088" y="21516"/>
                    </a:lnTo>
                    <a:lnTo>
                      <a:pt x="18121" y="21600"/>
                    </a:lnTo>
                    <a:lnTo>
                      <a:pt x="19860" y="16193"/>
                    </a:lnTo>
                    <a:lnTo>
                      <a:pt x="21600" y="10786"/>
                    </a:lnTo>
                    <a:lnTo>
                      <a:pt x="19860" y="5407"/>
                    </a:lnTo>
                    <a:lnTo>
                      <a:pt x="18130" y="0"/>
                    </a:lnTo>
                    <a:lnTo>
                      <a:pt x="9069" y="0"/>
                    </a:lnTo>
                    <a:lnTo>
                      <a:pt x="0" y="0"/>
                    </a:lnTo>
                    <a:lnTo>
                      <a:pt x="27" y="10730"/>
                    </a:lnTo>
                    <a:close/>
                    <a:moveTo>
                      <a:pt x="5155" y="3886"/>
                    </a:moveTo>
                    <a:cubicBezTo>
                      <a:pt x="5853" y="4337"/>
                      <a:pt x="6188" y="5435"/>
                      <a:pt x="6188" y="7209"/>
                    </a:cubicBezTo>
                    <a:cubicBezTo>
                      <a:pt x="6188" y="8364"/>
                      <a:pt x="6134" y="8702"/>
                      <a:pt x="5853" y="9603"/>
                    </a:cubicBezTo>
                    <a:cubicBezTo>
                      <a:pt x="5627" y="10307"/>
                      <a:pt x="5563" y="10645"/>
                      <a:pt x="5663" y="10645"/>
                    </a:cubicBezTo>
                    <a:cubicBezTo>
                      <a:pt x="5962" y="10645"/>
                      <a:pt x="6288" y="12110"/>
                      <a:pt x="6288" y="13518"/>
                    </a:cubicBezTo>
                    <a:cubicBezTo>
                      <a:pt x="6288" y="15320"/>
                      <a:pt x="6080" y="16390"/>
                      <a:pt x="5590" y="17122"/>
                    </a:cubicBezTo>
                    <a:cubicBezTo>
                      <a:pt x="5237" y="17657"/>
                      <a:pt x="5001" y="17742"/>
                      <a:pt x="3968" y="17742"/>
                    </a:cubicBezTo>
                    <a:lnTo>
                      <a:pt x="2763" y="17742"/>
                    </a:lnTo>
                    <a:lnTo>
                      <a:pt x="2763" y="10842"/>
                    </a:lnTo>
                    <a:cubicBezTo>
                      <a:pt x="2763" y="7040"/>
                      <a:pt x="2791" y="3858"/>
                      <a:pt x="2827" y="3746"/>
                    </a:cubicBezTo>
                    <a:cubicBezTo>
                      <a:pt x="2927" y="3436"/>
                      <a:pt x="4621" y="3520"/>
                      <a:pt x="5155" y="3886"/>
                    </a:cubicBezTo>
                    <a:close/>
                  </a:path>
                </a:pathLst>
              </a:custGeom>
              <a:solidFill>
                <a:srgbClr val="92D050"/>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 name="Shape">
                <a:extLst>
                  <a:ext uri="{FF2B5EF4-FFF2-40B4-BE49-F238E27FC236}">
                    <a16:creationId xmlns:a16="http://schemas.microsoft.com/office/drawing/2014/main" id="{0D0D1A38-E3F8-15DF-56D7-421062BB14BF}"/>
                  </a:ext>
                </a:extLst>
              </p:cNvPr>
              <p:cNvSpPr/>
              <p:nvPr/>
            </p:nvSpPr>
            <p:spPr>
              <a:xfrm>
                <a:off x="4617836" y="1905772"/>
                <a:ext cx="118441" cy="111355"/>
              </a:xfrm>
              <a:custGeom>
                <a:avLst/>
                <a:gdLst/>
                <a:ahLst/>
                <a:cxnLst>
                  <a:cxn ang="0">
                    <a:pos x="wd2" y="hd2"/>
                  </a:cxn>
                  <a:cxn ang="5400000">
                    <a:pos x="wd2" y="hd2"/>
                  </a:cxn>
                  <a:cxn ang="10800000">
                    <a:pos x="wd2" y="hd2"/>
                  </a:cxn>
                  <a:cxn ang="16200000">
                    <a:pos x="wd2" y="hd2"/>
                  </a:cxn>
                </a:cxnLst>
                <a:rect l="0" t="0" r="r" b="b"/>
                <a:pathLst>
                  <a:path w="21600" h="21600" extrusionOk="0">
                    <a:moveTo>
                      <a:pt x="738" y="10800"/>
                    </a:moveTo>
                    <a:lnTo>
                      <a:pt x="1292" y="21600"/>
                    </a:lnTo>
                    <a:lnTo>
                      <a:pt x="8492" y="21404"/>
                    </a:lnTo>
                    <a:cubicBezTo>
                      <a:pt x="17354" y="21011"/>
                      <a:pt x="21600" y="17673"/>
                      <a:pt x="21600" y="11193"/>
                    </a:cubicBezTo>
                    <a:cubicBezTo>
                      <a:pt x="21600" y="5105"/>
                      <a:pt x="14769" y="0"/>
                      <a:pt x="6462" y="0"/>
                    </a:cubicBezTo>
                    <a:lnTo>
                      <a:pt x="0" y="0"/>
                    </a:lnTo>
                    <a:lnTo>
                      <a:pt x="738" y="10800"/>
                    </a:lnTo>
                    <a:close/>
                  </a:path>
                </a:pathLst>
              </a:custGeom>
              <a:solidFill>
                <a:srgbClr val="FFF506"/>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 name="Shape">
                <a:extLst>
                  <a:ext uri="{FF2B5EF4-FFF2-40B4-BE49-F238E27FC236}">
                    <a16:creationId xmlns:a16="http://schemas.microsoft.com/office/drawing/2014/main" id="{2D6F539F-39D3-1FB9-77FB-F7B9C4522AD9}"/>
                  </a:ext>
                </a:extLst>
              </p:cNvPr>
              <p:cNvSpPr/>
              <p:nvPr/>
            </p:nvSpPr>
            <p:spPr>
              <a:xfrm>
                <a:off x="4617836" y="1714445"/>
                <a:ext cx="106294" cy="9515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21600"/>
                      <a:pt x="0" y="21600"/>
                      <a:pt x="7406" y="21600"/>
                    </a:cubicBezTo>
                    <a:cubicBezTo>
                      <a:pt x="15429" y="21600"/>
                      <a:pt x="21600" y="16545"/>
                      <a:pt x="21600" y="9651"/>
                    </a:cubicBezTo>
                    <a:cubicBezTo>
                      <a:pt x="21600" y="3906"/>
                      <a:pt x="15223" y="0"/>
                      <a:pt x="6583" y="0"/>
                    </a:cubicBezTo>
                    <a:cubicBezTo>
                      <a:pt x="206" y="0"/>
                      <a:pt x="0" y="460"/>
                      <a:pt x="0" y="10800"/>
                    </a:cubicBezTo>
                    <a:close/>
                  </a:path>
                </a:pathLst>
              </a:custGeom>
              <a:solidFill>
                <a:srgbClr val="FFF506"/>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3" name="Shape">
                <a:extLst>
                  <a:ext uri="{FF2B5EF4-FFF2-40B4-BE49-F238E27FC236}">
                    <a16:creationId xmlns:a16="http://schemas.microsoft.com/office/drawing/2014/main" id="{45A7449D-E968-BA85-7DF8-2911A58494B2}"/>
                  </a:ext>
                </a:extLst>
              </p:cNvPr>
              <p:cNvSpPr/>
              <p:nvPr/>
            </p:nvSpPr>
            <p:spPr>
              <a:xfrm>
                <a:off x="4003239" y="10727"/>
                <a:ext cx="1959837" cy="895515"/>
              </a:xfrm>
              <a:custGeom>
                <a:avLst/>
                <a:gdLst/>
                <a:ahLst/>
                <a:cxnLst>
                  <a:cxn ang="0">
                    <a:pos x="wd2" y="hd2"/>
                  </a:cxn>
                  <a:cxn ang="5400000">
                    <a:pos x="wd2" y="hd2"/>
                  </a:cxn>
                  <a:cxn ang="10800000">
                    <a:pos x="wd2" y="hd2"/>
                  </a:cxn>
                  <a:cxn ang="16200000">
                    <a:pos x="wd2" y="hd2"/>
                  </a:cxn>
                </a:cxnLst>
                <a:rect l="0" t="0" r="r" b="b"/>
                <a:pathLst>
                  <a:path w="21600" h="21600" extrusionOk="0">
                    <a:moveTo>
                      <a:pt x="201" y="253"/>
                    </a:moveTo>
                    <a:cubicBezTo>
                      <a:pt x="11" y="338"/>
                      <a:pt x="0" y="1098"/>
                      <a:pt x="0" y="10983"/>
                    </a:cubicBezTo>
                    <a:lnTo>
                      <a:pt x="0" y="21600"/>
                    </a:lnTo>
                    <a:lnTo>
                      <a:pt x="8691" y="21600"/>
                    </a:lnTo>
                    <a:lnTo>
                      <a:pt x="17394" y="21600"/>
                    </a:lnTo>
                    <a:lnTo>
                      <a:pt x="19502" y="16277"/>
                    </a:lnTo>
                    <a:lnTo>
                      <a:pt x="21600" y="10927"/>
                    </a:lnTo>
                    <a:lnTo>
                      <a:pt x="19436" y="5463"/>
                    </a:lnTo>
                    <a:lnTo>
                      <a:pt x="17271" y="0"/>
                    </a:lnTo>
                    <a:lnTo>
                      <a:pt x="8836" y="56"/>
                    </a:lnTo>
                    <a:cubicBezTo>
                      <a:pt x="4195" y="113"/>
                      <a:pt x="312" y="169"/>
                      <a:pt x="201" y="253"/>
                    </a:cubicBezTo>
                    <a:close/>
                    <a:moveTo>
                      <a:pt x="7475" y="10589"/>
                    </a:moveTo>
                    <a:cubicBezTo>
                      <a:pt x="7955" y="14278"/>
                      <a:pt x="8368" y="17488"/>
                      <a:pt x="8401" y="17686"/>
                    </a:cubicBezTo>
                    <a:cubicBezTo>
                      <a:pt x="8435" y="17967"/>
                      <a:pt x="8234" y="18052"/>
                      <a:pt x="7620" y="18052"/>
                    </a:cubicBezTo>
                    <a:lnTo>
                      <a:pt x="6795" y="18052"/>
                    </a:lnTo>
                    <a:lnTo>
                      <a:pt x="6661" y="16728"/>
                    </a:lnTo>
                    <a:lnTo>
                      <a:pt x="6527" y="15376"/>
                    </a:lnTo>
                    <a:lnTo>
                      <a:pt x="5601" y="15376"/>
                    </a:lnTo>
                    <a:lnTo>
                      <a:pt x="4675" y="15376"/>
                    </a:lnTo>
                    <a:lnTo>
                      <a:pt x="4541" y="16728"/>
                    </a:lnTo>
                    <a:lnTo>
                      <a:pt x="4396" y="18052"/>
                    </a:lnTo>
                    <a:lnTo>
                      <a:pt x="3604" y="18052"/>
                    </a:lnTo>
                    <a:cubicBezTo>
                      <a:pt x="3169" y="18052"/>
                      <a:pt x="2812" y="17967"/>
                      <a:pt x="2812" y="17854"/>
                    </a:cubicBezTo>
                    <a:cubicBezTo>
                      <a:pt x="2812" y="17742"/>
                      <a:pt x="3202" y="14531"/>
                      <a:pt x="3693" y="10758"/>
                    </a:cubicBezTo>
                    <a:lnTo>
                      <a:pt x="4574" y="3858"/>
                    </a:lnTo>
                    <a:lnTo>
                      <a:pt x="5590" y="3858"/>
                    </a:lnTo>
                    <a:lnTo>
                      <a:pt x="6616" y="3858"/>
                    </a:lnTo>
                    <a:lnTo>
                      <a:pt x="7475" y="10589"/>
                    </a:lnTo>
                    <a:close/>
                  </a:path>
                </a:pathLst>
              </a:custGeom>
              <a:solidFill>
                <a:srgbClr val="00923F"/>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 name="E">
                <a:extLst>
                  <a:ext uri="{FF2B5EF4-FFF2-40B4-BE49-F238E27FC236}">
                    <a16:creationId xmlns:a16="http://schemas.microsoft.com/office/drawing/2014/main" id="{CE1C62AF-BB01-FD3B-4E33-D5AF43B14BD9}"/>
                  </a:ext>
                </a:extLst>
              </p:cNvPr>
              <p:cNvSpPr/>
              <p:nvPr/>
            </p:nvSpPr>
            <p:spPr>
              <a:xfrm>
                <a:off x="3984852" y="5170851"/>
                <a:ext cx="3451475" cy="904858"/>
              </a:xfrm>
              <a:prstGeom prst="rightArrow">
                <a:avLst>
                  <a:gd name="adj1" fmla="val 100000"/>
                  <a:gd name="adj2" fmla="val 33441"/>
                </a:avLst>
              </a:prstGeom>
              <a:solidFill>
                <a:srgbClr val="FFC000"/>
              </a:solidFill>
              <a:ln w="12700" cap="flat">
                <a:noFill/>
                <a:miter lim="400000"/>
              </a:ln>
              <a:effectLst/>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l"/>
                <a:r>
                  <a:rPr lang="en-US" sz="1800" b="1" dirty="0">
                    <a:solidFill>
                      <a:srgbClr val="FFFFFF"/>
                    </a:solidFill>
                  </a:rPr>
                  <a:t> D</a:t>
                </a:r>
                <a:endParaRPr sz="1800" b="1" dirty="0">
                  <a:solidFill>
                    <a:srgbClr val="FFFFFF"/>
                  </a:solidFill>
                </a:endParaRPr>
              </a:p>
            </p:txBody>
          </p:sp>
        </p:grpSp>
      </p:grpSp>
      <p:sp>
        <p:nvSpPr>
          <p:cNvPr id="7" name="Google Shape;3241;p86">
            <a:extLst>
              <a:ext uri="{FF2B5EF4-FFF2-40B4-BE49-F238E27FC236}">
                <a16:creationId xmlns:a16="http://schemas.microsoft.com/office/drawing/2014/main" id="{13EA3F8B-D853-0541-71EC-4F4988A4E6DD}"/>
              </a:ext>
            </a:extLst>
          </p:cNvPr>
          <p:cNvSpPr/>
          <p:nvPr/>
        </p:nvSpPr>
        <p:spPr>
          <a:xfrm flipH="1">
            <a:off x="3666609" y="3003710"/>
            <a:ext cx="178588" cy="262805"/>
          </a:xfrm>
          <a:custGeom>
            <a:avLst/>
            <a:gdLst/>
            <a:ahLst/>
            <a:cxnLst/>
            <a:rect l="l" t="t" r="r" b="b"/>
            <a:pathLst>
              <a:path w="133027" h="195758" extrusionOk="0">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rgbClr val="FFFF00"/>
          </a:solidFill>
          <a:ln>
            <a:solidFill>
              <a:srgbClr val="FFFF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a:extLst>
              <a:ext uri="{FF2B5EF4-FFF2-40B4-BE49-F238E27FC236}">
                <a16:creationId xmlns:a16="http://schemas.microsoft.com/office/drawing/2014/main" id="{C043BDBE-C7BE-8538-BBCA-762D9EAEF65F}"/>
              </a:ext>
            </a:extLst>
          </p:cNvPr>
          <p:cNvSpPr/>
          <p:nvPr/>
        </p:nvSpPr>
        <p:spPr>
          <a:xfrm>
            <a:off x="6340937" y="3315822"/>
            <a:ext cx="318379" cy="68970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9892C10-686F-EC8A-04E1-88A7C3AB80EB}"/>
              </a:ext>
            </a:extLst>
          </p:cNvPr>
          <p:cNvPicPr>
            <a:picLocks noChangeAspect="1"/>
          </p:cNvPicPr>
          <p:nvPr/>
        </p:nvPicPr>
        <p:blipFill>
          <a:blip r:embed="rId7"/>
          <a:srcRect l="13112" t="13465" r="14678" b="11888"/>
          <a:stretch/>
        </p:blipFill>
        <p:spPr>
          <a:xfrm>
            <a:off x="611560" y="1355474"/>
            <a:ext cx="2473048" cy="2170763"/>
          </a:xfrm>
          <a:prstGeom prst="wedgeEllipseCallout">
            <a:avLst>
              <a:gd name="adj1" fmla="val 76366"/>
              <a:gd name="adj2" fmla="val 39536"/>
            </a:avLst>
          </a:prstGeom>
        </p:spPr>
      </p:pic>
    </p:spTree>
    <p:custDataLst>
      <p:tags r:id="rId1"/>
    </p:custDataLst>
    <p:extLst>
      <p:ext uri="{BB962C8B-B14F-4D97-AF65-F5344CB8AC3E}">
        <p14:creationId xmlns:p14="http://schemas.microsoft.com/office/powerpoint/2010/main" val="3940817325"/>
      </p:ext>
    </p:extLst>
  </p:cSld>
  <p:clrMapOvr>
    <a:masterClrMapping/>
  </p:clrMapOvr>
  <mc:AlternateContent xmlns:mc="http://schemas.openxmlformats.org/markup-compatibility/2006" xmlns:p14="http://schemas.microsoft.com/office/powerpoint/2010/main">
    <mc:Choice Requires="p14">
      <p:transition spd="slow" p14:dur="2000" advTm="25362"/>
    </mc:Choice>
    <mc:Fallback xmlns="">
      <p:transition spd="slow" advTm="253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A0394-ED8E-1018-210E-29CB0D5DAA16}"/>
              </a:ext>
            </a:extLst>
          </p:cNvPr>
          <p:cNvPicPr>
            <a:picLocks noChangeAspect="1"/>
          </p:cNvPicPr>
          <p:nvPr/>
        </p:nvPicPr>
        <p:blipFill>
          <a:blip r:embed="rId3"/>
          <a:stretch>
            <a:fillRect/>
          </a:stretch>
        </p:blipFill>
        <p:spPr>
          <a:xfrm>
            <a:off x="412556" y="1268760"/>
            <a:ext cx="8318888" cy="5041471"/>
          </a:xfrm>
          <a:prstGeom prst="rect">
            <a:avLst/>
          </a:prstGeom>
        </p:spPr>
      </p:pic>
      <p:pic>
        <p:nvPicPr>
          <p:cNvPr id="2" name="Picture 1">
            <a:extLst>
              <a:ext uri="{FF2B5EF4-FFF2-40B4-BE49-F238E27FC236}">
                <a16:creationId xmlns:a16="http://schemas.microsoft.com/office/drawing/2014/main" id="{6889EDD6-E516-7C55-80EB-635167B73515}"/>
              </a:ext>
            </a:extLst>
          </p:cNvPr>
          <p:cNvPicPr>
            <a:picLocks noChangeAspect="1"/>
          </p:cNvPicPr>
          <p:nvPr/>
        </p:nvPicPr>
        <p:blipFill>
          <a:blip r:embed="rId4"/>
          <a:stretch>
            <a:fillRect/>
          </a:stretch>
        </p:blipFill>
        <p:spPr>
          <a:xfrm>
            <a:off x="7596336" y="5762463"/>
            <a:ext cx="1547664" cy="1095537"/>
          </a:xfrm>
          <a:prstGeom prst="rect">
            <a:avLst/>
          </a:prstGeom>
        </p:spPr>
      </p:pic>
      <p:sp>
        <p:nvSpPr>
          <p:cNvPr id="38914" name="Title 2"/>
          <p:cNvSpPr>
            <a:spLocks noGrp="1"/>
          </p:cNvSpPr>
          <p:nvPr>
            <p:ph type="title"/>
          </p:nvPr>
        </p:nvSpPr>
        <p:spPr>
          <a:xfrm>
            <a:off x="0" y="0"/>
            <a:ext cx="9144000" cy="692696"/>
          </a:xfrm>
          <a:solidFill>
            <a:srgbClr val="5B9BD5"/>
          </a:solidFill>
        </p:spPr>
        <p:txBody>
          <a:bodyPr anchor="ctr">
            <a:noAutofit/>
          </a:bodyPr>
          <a:lstStyle/>
          <a:p>
            <a:r>
              <a:rPr lang="en-IE" sz="3200" b="1" dirty="0">
                <a:latin typeface="Times New Roman" panose="02020603050405020304" pitchFamily="18" charset="0"/>
                <a:cs typeface="Times New Roman" panose="02020603050405020304" pitchFamily="18" charset="0"/>
              </a:rPr>
              <a:t>Residential Baseline – Total Stock BER Scores</a:t>
            </a:r>
          </a:p>
        </p:txBody>
      </p:sp>
    </p:spTree>
  </p:cSld>
  <p:clrMapOvr>
    <a:masterClrMapping/>
  </p:clrMapOvr>
  <mc:AlternateContent xmlns:mc="http://schemas.openxmlformats.org/markup-compatibility/2006" xmlns:p14="http://schemas.microsoft.com/office/powerpoint/2010/main">
    <mc:Choice Requires="p14">
      <p:transition spd="slow" p14:dur="2000" advTm="31820"/>
    </mc:Choice>
    <mc:Fallback xmlns="">
      <p:transition spd="slow" advTm="3182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66788-3253-43C0-3C1B-AFC028CC2D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193C3ED-F670-B9A9-FDCF-9EEDC989CE9C}"/>
              </a:ext>
            </a:extLst>
          </p:cNvPr>
          <p:cNvPicPr>
            <a:picLocks noChangeAspect="1"/>
          </p:cNvPicPr>
          <p:nvPr/>
        </p:nvPicPr>
        <p:blipFill>
          <a:blip r:embed="rId3"/>
          <a:stretch>
            <a:fillRect/>
          </a:stretch>
        </p:blipFill>
        <p:spPr>
          <a:xfrm>
            <a:off x="7596336" y="5762463"/>
            <a:ext cx="1547664" cy="1095537"/>
          </a:xfrm>
          <a:prstGeom prst="rect">
            <a:avLst/>
          </a:prstGeom>
        </p:spPr>
      </p:pic>
      <p:sp>
        <p:nvSpPr>
          <p:cNvPr id="38914" name="Title 2">
            <a:extLst>
              <a:ext uri="{FF2B5EF4-FFF2-40B4-BE49-F238E27FC236}">
                <a16:creationId xmlns:a16="http://schemas.microsoft.com/office/drawing/2014/main" id="{61603621-A32A-CBED-E1D0-CC1E6AFF1548}"/>
              </a:ext>
            </a:extLst>
          </p:cNvPr>
          <p:cNvSpPr>
            <a:spLocks noGrp="1"/>
          </p:cNvSpPr>
          <p:nvPr>
            <p:ph type="title"/>
          </p:nvPr>
        </p:nvSpPr>
        <p:spPr>
          <a:xfrm>
            <a:off x="0" y="0"/>
            <a:ext cx="9144000" cy="692696"/>
          </a:xfrm>
          <a:solidFill>
            <a:srgbClr val="5B9BD5"/>
          </a:solidFill>
        </p:spPr>
        <p:txBody>
          <a:bodyPr anchor="ctr">
            <a:noAutofit/>
          </a:bodyPr>
          <a:lstStyle/>
          <a:p>
            <a:r>
              <a:rPr lang="en-IE" sz="3200" b="1" dirty="0">
                <a:latin typeface="Times New Roman" panose="02020603050405020304" pitchFamily="18" charset="0"/>
                <a:cs typeface="Times New Roman" panose="02020603050405020304" pitchFamily="18" charset="0"/>
              </a:rPr>
              <a:t>Residential Baseline – Total Stock BER Scores</a:t>
            </a:r>
          </a:p>
        </p:txBody>
      </p:sp>
      <p:pic>
        <p:nvPicPr>
          <p:cNvPr id="4" name="Picture 3">
            <a:extLst>
              <a:ext uri="{FF2B5EF4-FFF2-40B4-BE49-F238E27FC236}">
                <a16:creationId xmlns:a16="http://schemas.microsoft.com/office/drawing/2014/main" id="{3B1781BE-31F2-2BFE-708C-93F0106C5068}"/>
              </a:ext>
            </a:extLst>
          </p:cNvPr>
          <p:cNvPicPr>
            <a:picLocks noChangeAspect="1"/>
          </p:cNvPicPr>
          <p:nvPr/>
        </p:nvPicPr>
        <p:blipFill>
          <a:blip r:embed="rId4"/>
          <a:stretch>
            <a:fillRect/>
          </a:stretch>
        </p:blipFill>
        <p:spPr>
          <a:xfrm>
            <a:off x="3762043" y="3340284"/>
            <a:ext cx="5328592" cy="3491717"/>
          </a:xfrm>
          <a:prstGeom prst="rect">
            <a:avLst/>
          </a:prstGeom>
        </p:spPr>
      </p:pic>
      <p:pic>
        <p:nvPicPr>
          <p:cNvPr id="5" name="Picture 4">
            <a:extLst>
              <a:ext uri="{FF2B5EF4-FFF2-40B4-BE49-F238E27FC236}">
                <a16:creationId xmlns:a16="http://schemas.microsoft.com/office/drawing/2014/main" id="{E2D5D884-33CA-9782-BE85-D46937902FFB}"/>
              </a:ext>
            </a:extLst>
          </p:cNvPr>
          <p:cNvPicPr>
            <a:picLocks noChangeAspect="1"/>
          </p:cNvPicPr>
          <p:nvPr/>
        </p:nvPicPr>
        <p:blipFill>
          <a:blip r:embed="rId5"/>
          <a:stretch>
            <a:fillRect/>
          </a:stretch>
        </p:blipFill>
        <p:spPr>
          <a:xfrm>
            <a:off x="323528" y="914554"/>
            <a:ext cx="2857835" cy="1734362"/>
          </a:xfrm>
          <a:prstGeom prst="rect">
            <a:avLst/>
          </a:prstGeom>
        </p:spPr>
      </p:pic>
      <p:sp>
        <p:nvSpPr>
          <p:cNvPr id="7" name="Arrow: Down 6">
            <a:extLst>
              <a:ext uri="{FF2B5EF4-FFF2-40B4-BE49-F238E27FC236}">
                <a16:creationId xmlns:a16="http://schemas.microsoft.com/office/drawing/2014/main" id="{F01BB9AA-0EA8-1DF9-715F-8535D71CE704}"/>
              </a:ext>
            </a:extLst>
          </p:cNvPr>
          <p:cNvSpPr/>
          <p:nvPr/>
        </p:nvSpPr>
        <p:spPr>
          <a:xfrm rot="18782448">
            <a:off x="3035974" y="2208549"/>
            <a:ext cx="1080120" cy="1313273"/>
          </a:xfrm>
          <a:prstGeom prst="downArrow">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470885D-588D-3903-D6C8-09608CB6B981}"/>
              </a:ext>
            </a:extLst>
          </p:cNvPr>
          <p:cNvSpPr txBox="1"/>
          <p:nvPr/>
        </p:nvSpPr>
        <p:spPr>
          <a:xfrm>
            <a:off x="3986527" y="1583353"/>
            <a:ext cx="4617921" cy="646331"/>
          </a:xfrm>
          <a:prstGeom prst="rect">
            <a:avLst/>
          </a:prstGeom>
          <a:solidFill>
            <a:schemeClr val="bg1"/>
          </a:solidFill>
        </p:spPr>
        <p:txBody>
          <a:bodyPr wrap="square" rtlCol="0">
            <a:spAutoFit/>
          </a:bodyPr>
          <a:lstStyle/>
          <a:p>
            <a:r>
              <a:rPr lang="en-GB" b="1" dirty="0">
                <a:latin typeface="Times New Roman" panose="02020603050405020304" pitchFamily="18" charset="0"/>
                <a:cs typeface="Times New Roman" panose="02020603050405020304" pitchFamily="18" charset="0"/>
              </a:rPr>
              <a:t>About 73% (2,381) of dwellings with published BER built from 2000 onwards</a:t>
            </a:r>
          </a:p>
        </p:txBody>
      </p:sp>
      <p:sp>
        <p:nvSpPr>
          <p:cNvPr id="9" name="TextBox 8">
            <a:extLst>
              <a:ext uri="{FF2B5EF4-FFF2-40B4-BE49-F238E27FC236}">
                <a16:creationId xmlns:a16="http://schemas.microsoft.com/office/drawing/2014/main" id="{8AB3822D-764C-AFF2-85BD-D1514D114E32}"/>
              </a:ext>
            </a:extLst>
          </p:cNvPr>
          <p:cNvSpPr txBox="1"/>
          <p:nvPr/>
        </p:nvSpPr>
        <p:spPr>
          <a:xfrm>
            <a:off x="532192" y="3539573"/>
            <a:ext cx="2857834" cy="2015936"/>
          </a:xfrm>
          <a:prstGeom prst="rect">
            <a:avLst/>
          </a:prstGeom>
          <a:solidFill>
            <a:schemeClr val="bg1"/>
          </a:solidFill>
        </p:spPr>
        <p:txBody>
          <a:bodyPr wrap="square" rtlCol="0">
            <a:spAutoFit/>
          </a:bodyPr>
          <a:lstStyle/>
          <a:p>
            <a:r>
              <a:rPr lang="en-GB" b="1" dirty="0">
                <a:latin typeface="Times New Roman" panose="02020603050405020304" pitchFamily="18" charset="0"/>
                <a:cs typeface="Times New Roman" panose="02020603050405020304" pitchFamily="18" charset="0"/>
              </a:rPr>
              <a:t>2000 onwards (2381):</a:t>
            </a:r>
          </a:p>
          <a:p>
            <a:pPr marL="285750" indent="-285750">
              <a:spcBef>
                <a:spcPts val="600"/>
              </a:spcBef>
              <a:spcAft>
                <a:spcPts val="600"/>
              </a:spcAft>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B2</a:t>
            </a:r>
            <a:r>
              <a:rPr lang="en-GB" dirty="0">
                <a:latin typeface="Times New Roman" panose="02020603050405020304" pitchFamily="18" charset="0"/>
                <a:cs typeface="Times New Roman" panose="02020603050405020304" pitchFamily="18" charset="0"/>
              </a:rPr>
              <a:t> or better: </a:t>
            </a:r>
            <a:r>
              <a:rPr lang="en-GB" b="1" dirty="0">
                <a:solidFill>
                  <a:srgbClr val="FF0000"/>
                </a:solidFill>
                <a:latin typeface="Times New Roman" panose="02020603050405020304" pitchFamily="18" charset="0"/>
                <a:cs typeface="Times New Roman" panose="02020603050405020304" pitchFamily="18" charset="0"/>
              </a:rPr>
              <a:t>37%</a:t>
            </a:r>
            <a:r>
              <a:rPr lang="en-GB" dirty="0">
                <a:latin typeface="Times New Roman" panose="02020603050405020304" pitchFamily="18" charset="0"/>
                <a:cs typeface="Times New Roman" panose="02020603050405020304" pitchFamily="18" charset="0"/>
              </a:rPr>
              <a:t> (1102) </a:t>
            </a:r>
          </a:p>
          <a:p>
            <a:pPr marL="285750" indent="-285750">
              <a:spcBef>
                <a:spcPts val="600"/>
              </a:spcBef>
              <a:spcAft>
                <a:spcPts val="600"/>
              </a:spcAft>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C3 – B3</a:t>
            </a:r>
            <a:r>
              <a:rPr lang="en-GB" dirty="0">
                <a:latin typeface="Times New Roman" panose="02020603050405020304" pitchFamily="18" charset="0"/>
                <a:cs typeface="Times New Roman" panose="02020603050405020304" pitchFamily="18" charset="0"/>
              </a:rPr>
              <a:t> : </a:t>
            </a:r>
            <a:r>
              <a:rPr lang="en-GB" b="1" dirty="0">
                <a:solidFill>
                  <a:srgbClr val="FF0000"/>
                </a:solidFill>
                <a:latin typeface="Times New Roman" panose="02020603050405020304" pitchFamily="18" charset="0"/>
                <a:cs typeface="Times New Roman" panose="02020603050405020304" pitchFamily="18" charset="0"/>
              </a:rPr>
              <a:t>34%</a:t>
            </a:r>
            <a:r>
              <a:rPr lang="en-GB" dirty="0">
                <a:latin typeface="Times New Roman" panose="02020603050405020304" pitchFamily="18" charset="0"/>
                <a:cs typeface="Times New Roman" panose="02020603050405020304" pitchFamily="18" charset="0"/>
              </a:rPr>
              <a:t> (1000)</a:t>
            </a:r>
          </a:p>
          <a:p>
            <a:pPr marL="285750" indent="-285750">
              <a:spcBef>
                <a:spcPts val="600"/>
              </a:spcBef>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D: 10% (301)</a:t>
            </a:r>
          </a:p>
          <a:p>
            <a:pPr marL="285750" indent="-285750">
              <a:spcBef>
                <a:spcPts val="600"/>
              </a:spcBef>
              <a:spcAft>
                <a:spcPts val="600"/>
              </a:spcAft>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E or worse: 5% (146)</a:t>
            </a:r>
          </a:p>
        </p:txBody>
      </p:sp>
    </p:spTree>
    <p:extLst>
      <p:ext uri="{BB962C8B-B14F-4D97-AF65-F5344CB8AC3E}">
        <p14:creationId xmlns:p14="http://schemas.microsoft.com/office/powerpoint/2010/main" val="240312258"/>
      </p:ext>
    </p:extLst>
  </p:cSld>
  <p:clrMapOvr>
    <a:masterClrMapping/>
  </p:clrMapOvr>
  <mc:AlternateContent xmlns:mc="http://schemas.openxmlformats.org/markup-compatibility/2006" xmlns:p14="http://schemas.microsoft.com/office/powerpoint/2010/main">
    <mc:Choice Requires="p14">
      <p:transition spd="slow" p14:dur="2000" advTm="31820"/>
    </mc:Choice>
    <mc:Fallback xmlns="">
      <p:transition spd="slow" advTm="3182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992FC61-465F-86F8-C603-1B7137797479}"/>
              </a:ext>
            </a:extLst>
          </p:cNvPr>
          <p:cNvSpPr/>
          <p:nvPr/>
        </p:nvSpPr>
        <p:spPr>
          <a:xfrm>
            <a:off x="1907704" y="4665358"/>
            <a:ext cx="2537923" cy="727587"/>
          </a:xfrm>
          <a:prstGeom prst="rect">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97E58EE7-9F14-1F2C-5303-822169B7E095}"/>
              </a:ext>
            </a:extLst>
          </p:cNvPr>
          <p:cNvSpPr/>
          <p:nvPr/>
        </p:nvSpPr>
        <p:spPr>
          <a:xfrm>
            <a:off x="643557" y="3586028"/>
            <a:ext cx="3783575" cy="75669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A90B65B-1640-6BA6-2C0B-ABE0048B2351}"/>
              </a:ext>
            </a:extLst>
          </p:cNvPr>
          <p:cNvSpPr/>
          <p:nvPr/>
        </p:nvSpPr>
        <p:spPr>
          <a:xfrm>
            <a:off x="2821349" y="2392668"/>
            <a:ext cx="1613345" cy="700856"/>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9BCB12-EA79-9D34-CBC2-F000CA036B8F}"/>
              </a:ext>
            </a:extLst>
          </p:cNvPr>
          <p:cNvSpPr/>
          <p:nvPr/>
        </p:nvSpPr>
        <p:spPr>
          <a:xfrm>
            <a:off x="2821349" y="1274087"/>
            <a:ext cx="1610691" cy="768334"/>
          </a:xfrm>
          <a:prstGeom prst="rect">
            <a:avLst/>
          </a:prstGeom>
          <a:solidFill>
            <a:srgbClr val="4DC5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2">
            <a:extLst>
              <a:ext uri="{FF2B5EF4-FFF2-40B4-BE49-F238E27FC236}">
                <a16:creationId xmlns:a16="http://schemas.microsoft.com/office/drawing/2014/main" id="{6574E335-5D8C-4533-F705-CB159ED2A9F4}"/>
              </a:ext>
            </a:extLst>
          </p:cNvPr>
          <p:cNvSpPr txBox="1">
            <a:spLocks/>
          </p:cNvSpPr>
          <p:nvPr/>
        </p:nvSpPr>
        <p:spPr>
          <a:xfrm>
            <a:off x="0" y="-5228"/>
            <a:ext cx="9144000" cy="692696"/>
          </a:xfrm>
          <a:prstGeom prst="rect">
            <a:avLst/>
          </a:prstGeom>
          <a:solidFill>
            <a:srgbClr val="5B9BD5"/>
          </a:solidFill>
          <a:ln>
            <a:solidFill>
              <a:schemeClr val="accent5">
                <a:lumMod val="75000"/>
              </a:schemeClr>
            </a:solid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Baseline – Residential Main Heating</a:t>
            </a:r>
          </a:p>
        </p:txBody>
      </p:sp>
      <p:pic>
        <p:nvPicPr>
          <p:cNvPr id="4" name="Picture 3">
            <a:extLst>
              <a:ext uri="{FF2B5EF4-FFF2-40B4-BE49-F238E27FC236}">
                <a16:creationId xmlns:a16="http://schemas.microsoft.com/office/drawing/2014/main" id="{D7F94675-8EE4-175D-855E-82D1D41DF20E}"/>
              </a:ext>
            </a:extLst>
          </p:cNvPr>
          <p:cNvPicPr>
            <a:picLocks noChangeAspect="1"/>
          </p:cNvPicPr>
          <p:nvPr/>
        </p:nvPicPr>
        <p:blipFill>
          <a:blip r:embed="rId3"/>
          <a:stretch>
            <a:fillRect/>
          </a:stretch>
        </p:blipFill>
        <p:spPr>
          <a:xfrm>
            <a:off x="7596336" y="5762463"/>
            <a:ext cx="1547664" cy="1095537"/>
          </a:xfrm>
          <a:prstGeom prst="rect">
            <a:avLst/>
          </a:prstGeom>
        </p:spPr>
      </p:pic>
      <p:grpSp>
        <p:nvGrpSpPr>
          <p:cNvPr id="24" name="Group 23">
            <a:extLst>
              <a:ext uri="{FF2B5EF4-FFF2-40B4-BE49-F238E27FC236}">
                <a16:creationId xmlns:a16="http://schemas.microsoft.com/office/drawing/2014/main" id="{FBA9A7D7-8B1E-A08C-F871-4097B39F1FB0}"/>
              </a:ext>
            </a:extLst>
          </p:cNvPr>
          <p:cNvGrpSpPr/>
          <p:nvPr/>
        </p:nvGrpSpPr>
        <p:grpSpPr>
          <a:xfrm>
            <a:off x="7128224" y="3474439"/>
            <a:ext cx="1547663" cy="1966085"/>
            <a:chOff x="5062108" y="1148107"/>
            <a:chExt cx="2060952" cy="2558600"/>
          </a:xfrm>
        </p:grpSpPr>
        <p:grpSp>
          <p:nvGrpSpPr>
            <p:cNvPr id="8" name="Group 7">
              <a:extLst>
                <a:ext uri="{FF2B5EF4-FFF2-40B4-BE49-F238E27FC236}">
                  <a16:creationId xmlns:a16="http://schemas.microsoft.com/office/drawing/2014/main" id="{69101F0C-5BF2-BE4F-56B2-80C857F64973}"/>
                </a:ext>
              </a:extLst>
            </p:cNvPr>
            <p:cNvGrpSpPr/>
            <p:nvPr/>
          </p:nvGrpSpPr>
          <p:grpSpPr>
            <a:xfrm>
              <a:off x="5062108" y="1148107"/>
              <a:ext cx="2060952" cy="2079472"/>
              <a:chOff x="458039" y="3393124"/>
              <a:chExt cx="2060952" cy="2079472"/>
            </a:xfrm>
          </p:grpSpPr>
          <p:sp>
            <p:nvSpPr>
              <p:cNvPr id="9" name="Google Shape;697;p68">
                <a:extLst>
                  <a:ext uri="{FF2B5EF4-FFF2-40B4-BE49-F238E27FC236}">
                    <a16:creationId xmlns:a16="http://schemas.microsoft.com/office/drawing/2014/main" id="{E7CA479B-AAF6-927A-1FA4-47590D6A7693}"/>
                  </a:ext>
                </a:extLst>
              </p:cNvPr>
              <p:cNvSpPr/>
              <p:nvPr/>
            </p:nvSpPr>
            <p:spPr>
              <a:xfrm>
                <a:off x="673322" y="3629203"/>
                <a:ext cx="1612038" cy="1594672"/>
              </a:xfrm>
              <a:prstGeom prst="ellipse">
                <a:avLst/>
              </a:prstGeom>
              <a:solidFill>
                <a:srgbClr val="4DC58D"/>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r>
                  <a:rPr lang="en-US" sz="2000" b="1" dirty="0">
                    <a:latin typeface="Times New Roman" panose="02020603050405020304" pitchFamily="18" charset="0"/>
                    <a:cs typeface="Times New Roman" panose="02020603050405020304" pitchFamily="18" charset="0"/>
                  </a:rPr>
                  <a:t>11%</a:t>
                </a:r>
                <a:endParaRPr sz="2000" b="1" dirty="0">
                  <a:latin typeface="Times New Roman" panose="02020603050405020304" pitchFamily="18" charset="0"/>
                  <a:cs typeface="Times New Roman" panose="02020603050405020304" pitchFamily="18" charset="0"/>
                </a:endParaRPr>
              </a:p>
            </p:txBody>
          </p:sp>
          <p:sp>
            <p:nvSpPr>
              <p:cNvPr id="10" name="Google Shape;701;p68">
                <a:extLst>
                  <a:ext uri="{FF2B5EF4-FFF2-40B4-BE49-F238E27FC236}">
                    <a16:creationId xmlns:a16="http://schemas.microsoft.com/office/drawing/2014/main" id="{FB27CE93-42F4-C76F-1161-3A29C7164425}"/>
                  </a:ext>
                </a:extLst>
              </p:cNvPr>
              <p:cNvSpPr/>
              <p:nvPr/>
            </p:nvSpPr>
            <p:spPr>
              <a:xfrm>
                <a:off x="458039" y="3393124"/>
                <a:ext cx="2060952" cy="2079472"/>
              </a:xfrm>
              <a:prstGeom prst="blockArc">
                <a:avLst>
                  <a:gd name="adj1" fmla="val 16212077"/>
                  <a:gd name="adj2" fmla="val 17679999"/>
                  <a:gd name="adj3" fmla="val 22881"/>
                </a:avLst>
              </a:prstGeom>
              <a:solidFill>
                <a:schemeClr val="accent1">
                  <a:lumMod val="40000"/>
                  <a:lumOff val="6000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p>
            </p:txBody>
          </p:sp>
        </p:grpSp>
        <p:sp>
          <p:nvSpPr>
            <p:cNvPr id="11" name="TextBox 1">
              <a:extLst>
                <a:ext uri="{FF2B5EF4-FFF2-40B4-BE49-F238E27FC236}">
                  <a16:creationId xmlns:a16="http://schemas.microsoft.com/office/drawing/2014/main" id="{3BD73636-3F44-B6D3-301C-A224C4B5EC7F}"/>
                </a:ext>
              </a:extLst>
            </p:cNvPr>
            <p:cNvSpPr txBox="1"/>
            <p:nvPr/>
          </p:nvSpPr>
          <p:spPr>
            <a:xfrm>
              <a:off x="5579874" y="3233035"/>
              <a:ext cx="1309555" cy="47367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atin typeface="Times New Roman" panose="02020603050405020304" pitchFamily="18" charset="0"/>
                  <a:cs typeface="Times New Roman" panose="02020603050405020304" pitchFamily="18" charset="0"/>
                </a:rPr>
                <a:t>Heating Oil</a:t>
              </a:r>
            </a:p>
            <a:p>
              <a:pPr algn="ctr"/>
              <a:endParaRPr lang="en-GB" sz="2000" b="1" dirty="0">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846B631B-A0C6-A9F8-BBC1-015915F67959}"/>
              </a:ext>
            </a:extLst>
          </p:cNvPr>
          <p:cNvGrpSpPr/>
          <p:nvPr/>
        </p:nvGrpSpPr>
        <p:grpSpPr>
          <a:xfrm>
            <a:off x="7198965" y="1127021"/>
            <a:ext cx="1379084" cy="1913886"/>
            <a:chOff x="2918338" y="3574221"/>
            <a:chExt cx="2007982" cy="2764893"/>
          </a:xfrm>
        </p:grpSpPr>
        <p:sp>
          <p:nvSpPr>
            <p:cNvPr id="13" name="Google Shape;697;p68">
              <a:extLst>
                <a:ext uri="{FF2B5EF4-FFF2-40B4-BE49-F238E27FC236}">
                  <a16:creationId xmlns:a16="http://schemas.microsoft.com/office/drawing/2014/main" id="{78AC5DD5-2BAD-75EC-CF72-0119319F9FC1}"/>
                </a:ext>
              </a:extLst>
            </p:cNvPr>
            <p:cNvSpPr/>
            <p:nvPr/>
          </p:nvSpPr>
          <p:spPr>
            <a:xfrm>
              <a:off x="3136038" y="3825663"/>
              <a:ext cx="1612038" cy="1594673"/>
            </a:xfrm>
            <a:prstGeom prst="ellipse">
              <a:avLst/>
            </a:prstGeom>
            <a:solidFill>
              <a:srgbClr val="5B9BD5"/>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r>
                <a:rPr lang="en-US" sz="2000" b="1" dirty="0">
                  <a:solidFill>
                    <a:schemeClr val="bg1"/>
                  </a:solidFill>
                  <a:latin typeface="Times New Roman" panose="02020603050405020304" pitchFamily="18" charset="0"/>
                  <a:cs typeface="Times New Roman" panose="02020603050405020304" pitchFamily="18" charset="0"/>
                </a:rPr>
                <a:t>0.4%</a:t>
              </a:r>
              <a:endParaRPr sz="2000" b="1" dirty="0">
                <a:solidFill>
                  <a:schemeClr val="bg1"/>
                </a:solidFill>
                <a:latin typeface="Times New Roman" panose="02020603050405020304" pitchFamily="18" charset="0"/>
                <a:cs typeface="Times New Roman" panose="02020603050405020304" pitchFamily="18" charset="0"/>
              </a:endParaRPr>
            </a:p>
          </p:txBody>
        </p:sp>
        <p:sp>
          <p:nvSpPr>
            <p:cNvPr id="14" name="Google Shape;701;p68">
              <a:extLst>
                <a:ext uri="{FF2B5EF4-FFF2-40B4-BE49-F238E27FC236}">
                  <a16:creationId xmlns:a16="http://schemas.microsoft.com/office/drawing/2014/main" id="{232267F7-D8AF-C20A-60A3-1E663A852135}"/>
                </a:ext>
              </a:extLst>
            </p:cNvPr>
            <p:cNvSpPr/>
            <p:nvPr/>
          </p:nvSpPr>
          <p:spPr>
            <a:xfrm>
              <a:off x="2918338" y="3574221"/>
              <a:ext cx="2007982" cy="2105663"/>
            </a:xfrm>
            <a:prstGeom prst="blockArc">
              <a:avLst>
                <a:gd name="adj1" fmla="val 16212077"/>
                <a:gd name="adj2" fmla="val 16872506"/>
                <a:gd name="adj3" fmla="val 22821"/>
              </a:avLst>
            </a:prstGeom>
            <a:solidFill>
              <a:schemeClr val="accent1">
                <a:lumMod val="40000"/>
                <a:lumOff val="6000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p>
          </p:txBody>
        </p:sp>
        <p:sp>
          <p:nvSpPr>
            <p:cNvPr id="15" name="TextBox 1">
              <a:extLst>
                <a:ext uri="{FF2B5EF4-FFF2-40B4-BE49-F238E27FC236}">
                  <a16:creationId xmlns:a16="http://schemas.microsoft.com/office/drawing/2014/main" id="{66449241-E30E-254E-5FF5-C20D292F70B1}"/>
                </a:ext>
              </a:extLst>
            </p:cNvPr>
            <p:cNvSpPr txBox="1"/>
            <p:nvPr/>
          </p:nvSpPr>
          <p:spPr>
            <a:xfrm>
              <a:off x="3310293" y="5865442"/>
              <a:ext cx="1309555" cy="47367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atin typeface="Times New Roman" panose="02020603050405020304" pitchFamily="18" charset="0"/>
                  <a:cs typeface="Times New Roman" panose="02020603050405020304" pitchFamily="18" charset="0"/>
                </a:rPr>
                <a:t>Solid Fuels</a:t>
              </a:r>
              <a:endParaRPr lang="en-GB" sz="2000" b="1"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28F5FBF5-8348-CD6C-F3F7-9E5D6D3FDBBB}"/>
              </a:ext>
            </a:extLst>
          </p:cNvPr>
          <p:cNvGrpSpPr/>
          <p:nvPr/>
        </p:nvGrpSpPr>
        <p:grpSpPr>
          <a:xfrm>
            <a:off x="5267539" y="1127021"/>
            <a:ext cx="1270800" cy="1913886"/>
            <a:chOff x="478268" y="425008"/>
            <a:chExt cx="1843992" cy="2836134"/>
          </a:xfrm>
        </p:grpSpPr>
        <p:sp>
          <p:nvSpPr>
            <p:cNvPr id="17" name="Google Shape;697;p68">
              <a:extLst>
                <a:ext uri="{FF2B5EF4-FFF2-40B4-BE49-F238E27FC236}">
                  <a16:creationId xmlns:a16="http://schemas.microsoft.com/office/drawing/2014/main" id="{C0EC4805-AE5F-0110-9047-E9E6A7926E1A}"/>
                </a:ext>
              </a:extLst>
            </p:cNvPr>
            <p:cNvSpPr/>
            <p:nvPr/>
          </p:nvSpPr>
          <p:spPr>
            <a:xfrm>
              <a:off x="526347" y="663382"/>
              <a:ext cx="1639707" cy="1627794"/>
            </a:xfrm>
            <a:prstGeom prst="ellipse">
              <a:avLst/>
            </a:prstGeom>
            <a:solidFill>
              <a:schemeClr val="accent4">
                <a:lumMod val="40000"/>
                <a:lumOff val="60000"/>
              </a:schemeClr>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r>
                <a:rPr lang="en-US" sz="2000" b="1" dirty="0">
                  <a:latin typeface="Times New Roman" panose="02020603050405020304" pitchFamily="18" charset="0"/>
                  <a:cs typeface="Times New Roman" panose="02020603050405020304" pitchFamily="18" charset="0"/>
                </a:rPr>
                <a:t>15%</a:t>
              </a:r>
              <a:endParaRPr sz="2000" b="1" dirty="0">
                <a:latin typeface="Times New Roman" panose="02020603050405020304" pitchFamily="18" charset="0"/>
                <a:cs typeface="Times New Roman" panose="02020603050405020304" pitchFamily="18" charset="0"/>
              </a:endParaRPr>
            </a:p>
          </p:txBody>
        </p:sp>
        <p:sp>
          <p:nvSpPr>
            <p:cNvPr id="18" name="Google Shape;701;p68">
              <a:extLst>
                <a:ext uri="{FF2B5EF4-FFF2-40B4-BE49-F238E27FC236}">
                  <a16:creationId xmlns:a16="http://schemas.microsoft.com/office/drawing/2014/main" id="{B2F280F7-575E-9C6A-6DF9-A5B960CE8107}"/>
                </a:ext>
              </a:extLst>
            </p:cNvPr>
            <p:cNvSpPr/>
            <p:nvPr/>
          </p:nvSpPr>
          <p:spPr>
            <a:xfrm>
              <a:off x="478268" y="425008"/>
              <a:ext cx="1843992" cy="1924566"/>
            </a:xfrm>
            <a:prstGeom prst="blockArc">
              <a:avLst>
                <a:gd name="adj1" fmla="val 16212077"/>
                <a:gd name="adj2" fmla="val 1458347"/>
                <a:gd name="adj3" fmla="val 24371"/>
              </a:avLst>
            </a:prstGeom>
            <a:solidFill>
              <a:schemeClr val="accent1">
                <a:lumMod val="40000"/>
                <a:lumOff val="6000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p>
          </p:txBody>
        </p:sp>
        <p:sp>
          <p:nvSpPr>
            <p:cNvPr id="19" name="TextBox 1">
              <a:extLst>
                <a:ext uri="{FF2B5EF4-FFF2-40B4-BE49-F238E27FC236}">
                  <a16:creationId xmlns:a16="http://schemas.microsoft.com/office/drawing/2014/main" id="{421131EC-007A-D6CF-1782-D0019081FB9A}"/>
                </a:ext>
              </a:extLst>
            </p:cNvPr>
            <p:cNvSpPr txBox="1"/>
            <p:nvPr/>
          </p:nvSpPr>
          <p:spPr>
            <a:xfrm>
              <a:off x="828780" y="2787530"/>
              <a:ext cx="1309556" cy="47361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atin typeface="Times New Roman" panose="02020603050405020304" pitchFamily="18" charset="0"/>
                  <a:cs typeface="Times New Roman" panose="02020603050405020304" pitchFamily="18" charset="0"/>
                </a:rPr>
                <a:t>Electricity</a:t>
              </a:r>
              <a:endParaRPr lang="en-GB" sz="2000" b="1"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79DBE207-91F7-E1CC-5768-83585230DE6D}"/>
              </a:ext>
            </a:extLst>
          </p:cNvPr>
          <p:cNvGrpSpPr/>
          <p:nvPr/>
        </p:nvGrpSpPr>
        <p:grpSpPr>
          <a:xfrm>
            <a:off x="5067963" y="3437294"/>
            <a:ext cx="1582681" cy="1966085"/>
            <a:chOff x="2887167" y="487523"/>
            <a:chExt cx="2007982" cy="2573265"/>
          </a:xfrm>
        </p:grpSpPr>
        <p:sp>
          <p:nvSpPr>
            <p:cNvPr id="21" name="Google Shape;697;p68">
              <a:extLst>
                <a:ext uri="{FF2B5EF4-FFF2-40B4-BE49-F238E27FC236}">
                  <a16:creationId xmlns:a16="http://schemas.microsoft.com/office/drawing/2014/main" id="{C3699E6B-C42E-4507-9E9A-F21A1CF3866D}"/>
                </a:ext>
              </a:extLst>
            </p:cNvPr>
            <p:cNvSpPr/>
            <p:nvPr/>
          </p:nvSpPr>
          <p:spPr>
            <a:xfrm>
              <a:off x="3098653" y="689126"/>
              <a:ext cx="1611989" cy="1611138"/>
            </a:xfrm>
            <a:prstGeom prst="ellipse">
              <a:avLst/>
            </a:prstGeom>
            <a:solidFill>
              <a:srgbClr val="FF9933"/>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r>
                <a:rPr lang="en-US" sz="2000" b="1" dirty="0">
                  <a:latin typeface="Times New Roman" panose="02020603050405020304" pitchFamily="18" charset="0"/>
                  <a:cs typeface="Times New Roman" panose="02020603050405020304" pitchFamily="18" charset="0"/>
                </a:rPr>
                <a:t>74%</a:t>
              </a:r>
              <a:endParaRPr sz="2000" b="1" dirty="0">
                <a:latin typeface="Times New Roman" panose="02020603050405020304" pitchFamily="18" charset="0"/>
                <a:cs typeface="Times New Roman" panose="02020603050405020304" pitchFamily="18" charset="0"/>
              </a:endParaRPr>
            </a:p>
          </p:txBody>
        </p:sp>
        <p:sp>
          <p:nvSpPr>
            <p:cNvPr id="22" name="TextBox 3">
              <a:extLst>
                <a:ext uri="{FF2B5EF4-FFF2-40B4-BE49-F238E27FC236}">
                  <a16:creationId xmlns:a16="http://schemas.microsoft.com/office/drawing/2014/main" id="{C026926F-3350-DAAC-0C7A-45491D877ED8}"/>
                </a:ext>
              </a:extLst>
            </p:cNvPr>
            <p:cNvSpPr txBox="1"/>
            <p:nvPr/>
          </p:nvSpPr>
          <p:spPr>
            <a:xfrm>
              <a:off x="3407240" y="2587176"/>
              <a:ext cx="1309556" cy="47361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solidFill>
                    <a:srgbClr val="FF0000"/>
                  </a:solidFill>
                  <a:latin typeface="Times New Roman" panose="02020603050405020304" pitchFamily="18" charset="0"/>
                  <a:cs typeface="Times New Roman" panose="02020603050405020304" pitchFamily="18" charset="0"/>
                </a:rPr>
                <a:t>Natural Gas</a:t>
              </a:r>
              <a:endParaRPr lang="en-GB" sz="2000" b="1" dirty="0">
                <a:solidFill>
                  <a:srgbClr val="FF0000"/>
                </a:solidFill>
                <a:latin typeface="Times New Roman" panose="02020603050405020304" pitchFamily="18" charset="0"/>
                <a:cs typeface="Times New Roman" panose="02020603050405020304" pitchFamily="18" charset="0"/>
              </a:endParaRPr>
            </a:p>
          </p:txBody>
        </p:sp>
        <p:sp>
          <p:nvSpPr>
            <p:cNvPr id="23" name="Google Shape;701;p68">
              <a:extLst>
                <a:ext uri="{FF2B5EF4-FFF2-40B4-BE49-F238E27FC236}">
                  <a16:creationId xmlns:a16="http://schemas.microsoft.com/office/drawing/2014/main" id="{97F5B2BC-F3E0-FE8E-3313-FA275E17C86A}"/>
                </a:ext>
              </a:extLst>
            </p:cNvPr>
            <p:cNvSpPr/>
            <p:nvPr/>
          </p:nvSpPr>
          <p:spPr>
            <a:xfrm>
              <a:off x="2887167" y="487523"/>
              <a:ext cx="2007982" cy="2078566"/>
            </a:xfrm>
            <a:prstGeom prst="blockArc">
              <a:avLst>
                <a:gd name="adj1" fmla="val 16212077"/>
                <a:gd name="adj2" fmla="val 7847014"/>
                <a:gd name="adj3" fmla="val 25568"/>
              </a:avLst>
            </a:prstGeom>
            <a:solidFill>
              <a:schemeClr val="accent1">
                <a:lumMod val="40000"/>
                <a:lumOff val="6000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dirty="0"/>
            </a:p>
          </p:txBody>
        </p:sp>
      </p:grpSp>
      <p:sp>
        <p:nvSpPr>
          <p:cNvPr id="27" name="TextBox 26">
            <a:extLst>
              <a:ext uri="{FF2B5EF4-FFF2-40B4-BE49-F238E27FC236}">
                <a16:creationId xmlns:a16="http://schemas.microsoft.com/office/drawing/2014/main" id="{F1C6C019-3393-5748-863C-3D300FD7FF1A}"/>
              </a:ext>
            </a:extLst>
          </p:cNvPr>
          <p:cNvSpPr txBox="1"/>
          <p:nvPr/>
        </p:nvSpPr>
        <p:spPr>
          <a:xfrm>
            <a:off x="2824002" y="1439122"/>
            <a:ext cx="53572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10</a:t>
            </a:r>
          </a:p>
        </p:txBody>
      </p:sp>
      <p:sp>
        <p:nvSpPr>
          <p:cNvPr id="28" name="TextBox 27">
            <a:extLst>
              <a:ext uri="{FF2B5EF4-FFF2-40B4-BE49-F238E27FC236}">
                <a16:creationId xmlns:a16="http://schemas.microsoft.com/office/drawing/2014/main" id="{4F6543F6-5D32-A3E5-315F-5F3EBD157101}"/>
              </a:ext>
            </a:extLst>
          </p:cNvPr>
          <p:cNvSpPr txBox="1"/>
          <p:nvPr/>
        </p:nvSpPr>
        <p:spPr>
          <a:xfrm>
            <a:off x="2051720" y="4844083"/>
            <a:ext cx="588623"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844 </a:t>
            </a:r>
          </a:p>
        </p:txBody>
      </p:sp>
      <p:sp>
        <p:nvSpPr>
          <p:cNvPr id="29" name="TextBox 28">
            <a:extLst>
              <a:ext uri="{FF2B5EF4-FFF2-40B4-BE49-F238E27FC236}">
                <a16:creationId xmlns:a16="http://schemas.microsoft.com/office/drawing/2014/main" id="{F69A4B5C-4CC6-295F-24CF-FFCF71CBC049}"/>
              </a:ext>
            </a:extLst>
          </p:cNvPr>
          <p:cNvSpPr txBox="1"/>
          <p:nvPr/>
        </p:nvSpPr>
        <p:spPr>
          <a:xfrm>
            <a:off x="2753495" y="2615242"/>
            <a:ext cx="53572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236</a:t>
            </a:r>
            <a:endParaRPr lang="en-GB"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18C5A6FD-D87F-7A46-0DD5-DFFA9BD3AB06}"/>
              </a:ext>
            </a:extLst>
          </p:cNvPr>
          <p:cNvSpPr txBox="1"/>
          <p:nvPr/>
        </p:nvSpPr>
        <p:spPr>
          <a:xfrm>
            <a:off x="590759" y="3765274"/>
            <a:ext cx="704039"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1668 </a:t>
            </a:r>
            <a:endParaRPr lang="en-GB"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B9A208A-1A4A-C5F4-E458-E04EC4C12577}"/>
              </a:ext>
            </a:extLst>
          </p:cNvPr>
          <p:cNvSpPr txBox="1"/>
          <p:nvPr/>
        </p:nvSpPr>
        <p:spPr>
          <a:xfrm>
            <a:off x="3752490" y="1335089"/>
            <a:ext cx="985229" cy="646331"/>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Heat Pump</a:t>
            </a:r>
          </a:p>
        </p:txBody>
      </p:sp>
      <p:sp>
        <p:nvSpPr>
          <p:cNvPr id="26" name="TextBox 25">
            <a:extLst>
              <a:ext uri="{FF2B5EF4-FFF2-40B4-BE49-F238E27FC236}">
                <a16:creationId xmlns:a16="http://schemas.microsoft.com/office/drawing/2014/main" id="{9D9ACCDC-1B3C-59C5-BE9C-CF2D82FC3D98}"/>
              </a:ext>
            </a:extLst>
          </p:cNvPr>
          <p:cNvSpPr txBox="1"/>
          <p:nvPr/>
        </p:nvSpPr>
        <p:spPr>
          <a:xfrm>
            <a:off x="2989325" y="2447193"/>
            <a:ext cx="1456302" cy="646331"/>
          </a:xfrm>
          <a:prstGeom prst="rect">
            <a:avLst/>
          </a:prstGeom>
          <a:noFill/>
        </p:spPr>
        <p:txBody>
          <a:bodyPr wrap="square">
            <a:spAutoFit/>
          </a:bodyPr>
          <a:lstStyle/>
          <a:p>
            <a:pPr algn="r"/>
            <a:r>
              <a:rPr lang="en-US" altLang="zh-CN" dirty="0">
                <a:latin typeface="Times New Roman" panose="02020603050405020304" pitchFamily="18" charset="0"/>
                <a:cs typeface="Times New Roman" panose="02020603050405020304" pitchFamily="18" charset="0"/>
              </a:rPr>
              <a:t>Electric Heating</a:t>
            </a:r>
            <a:endParaRPr lang="en-GB"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3274C22-488A-2E44-F2AE-7C89412FA291}"/>
              </a:ext>
            </a:extLst>
          </p:cNvPr>
          <p:cNvSpPr txBox="1"/>
          <p:nvPr/>
        </p:nvSpPr>
        <p:spPr>
          <a:xfrm>
            <a:off x="3016672" y="3626775"/>
            <a:ext cx="1456302" cy="646331"/>
          </a:xfrm>
          <a:prstGeom prst="rect">
            <a:avLst/>
          </a:prstGeom>
          <a:noFill/>
        </p:spPr>
        <p:txBody>
          <a:bodyPr wrap="square">
            <a:spAutoFit/>
          </a:bodyPr>
          <a:lstStyle/>
          <a:p>
            <a:pPr algn="r"/>
            <a:r>
              <a:rPr lang="en-US" altLang="zh-CN" b="1" dirty="0">
                <a:latin typeface="Times New Roman" panose="02020603050405020304" pitchFamily="18" charset="0"/>
                <a:cs typeface="Times New Roman" panose="02020603050405020304" pitchFamily="18" charset="0"/>
              </a:rPr>
              <a:t>Condensing Boiler</a:t>
            </a:r>
            <a:endParaRPr lang="en-GB" b="1"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140A8A5-4BA8-321B-DA1B-A29BC7DAB1EE}"/>
              </a:ext>
            </a:extLst>
          </p:cNvPr>
          <p:cNvSpPr txBox="1"/>
          <p:nvPr/>
        </p:nvSpPr>
        <p:spPr>
          <a:xfrm>
            <a:off x="2504675" y="4746614"/>
            <a:ext cx="1930019" cy="646331"/>
          </a:xfrm>
          <a:prstGeom prst="rect">
            <a:avLst/>
          </a:prstGeom>
          <a:noFill/>
          <a:ln>
            <a:noFill/>
          </a:ln>
        </p:spPr>
        <p:txBody>
          <a:bodyPr wrap="square">
            <a:spAutoFit/>
          </a:bodyPr>
          <a:lstStyle/>
          <a:p>
            <a:pPr algn="r"/>
            <a:r>
              <a:rPr lang="en-US" altLang="zh-CN" dirty="0">
                <a:latin typeface="Times New Roman" panose="02020603050405020304" pitchFamily="18" charset="0"/>
                <a:cs typeface="Times New Roman" panose="02020603050405020304" pitchFamily="18" charset="0"/>
              </a:rPr>
              <a:t>Non-Condensing Boiler</a:t>
            </a:r>
            <a:endParaRPr lang="en-GB"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80079A9-73AD-4AB3-4799-B7631CDCC896}"/>
              </a:ext>
            </a:extLst>
          </p:cNvPr>
          <p:cNvSpPr txBox="1"/>
          <p:nvPr/>
        </p:nvSpPr>
        <p:spPr>
          <a:xfrm>
            <a:off x="5068080" y="6395140"/>
            <a:ext cx="1582484"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(Census, 2022)</a:t>
            </a:r>
          </a:p>
        </p:txBody>
      </p:sp>
      <p:sp>
        <p:nvSpPr>
          <p:cNvPr id="6" name="TextBox 5">
            <a:extLst>
              <a:ext uri="{FF2B5EF4-FFF2-40B4-BE49-F238E27FC236}">
                <a16:creationId xmlns:a16="http://schemas.microsoft.com/office/drawing/2014/main" id="{4594A993-BCDD-788B-014A-046F03E28171}"/>
              </a:ext>
            </a:extLst>
          </p:cNvPr>
          <p:cNvSpPr txBox="1"/>
          <p:nvPr/>
        </p:nvSpPr>
        <p:spPr>
          <a:xfrm>
            <a:off x="82296" y="6395140"/>
            <a:ext cx="2268570"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(BER Database, 2023)</a:t>
            </a:r>
          </a:p>
        </p:txBody>
      </p:sp>
    </p:spTree>
    <p:extLst>
      <p:ext uri="{BB962C8B-B14F-4D97-AF65-F5344CB8AC3E}">
        <p14:creationId xmlns:p14="http://schemas.microsoft.com/office/powerpoint/2010/main" val="3053852099"/>
      </p:ext>
    </p:extLst>
  </p:cSld>
  <p:clrMapOvr>
    <a:masterClrMapping/>
  </p:clrMapOvr>
  <mc:AlternateContent xmlns:mc="http://schemas.openxmlformats.org/markup-compatibility/2006" xmlns:p14="http://schemas.microsoft.com/office/powerpoint/2010/main">
    <mc:Choice Requires="p14">
      <p:transition spd="slow" p14:dur="2000" advTm="64015"/>
    </mc:Choice>
    <mc:Fallback xmlns="">
      <p:transition spd="slow" advTm="6401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376A0C1-1EC3-4362-C521-9E00287970DB}"/>
              </a:ext>
            </a:extLst>
          </p:cNvPr>
          <p:cNvGraphicFramePr>
            <a:graphicFrameLocks/>
          </p:cNvGraphicFramePr>
          <p:nvPr>
            <p:extLst>
              <p:ext uri="{D42A27DB-BD31-4B8C-83A1-F6EECF244321}">
                <p14:modId xmlns:p14="http://schemas.microsoft.com/office/powerpoint/2010/main" val="1113313781"/>
              </p:ext>
            </p:extLst>
          </p:nvPr>
        </p:nvGraphicFramePr>
        <p:xfrm>
          <a:off x="251520" y="1052736"/>
          <a:ext cx="8712968" cy="561662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A6279095-81B3-6259-C1C1-7D4FAB6A0332}"/>
              </a:ext>
            </a:extLst>
          </p:cNvPr>
          <p:cNvSpPr txBox="1">
            <a:spLocks/>
          </p:cNvSpPr>
          <p:nvPr/>
        </p:nvSpPr>
        <p:spPr>
          <a:xfrm>
            <a:off x="-1" y="-7465"/>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Baseline – Heat Pumps Ready? </a:t>
            </a:r>
            <a:r>
              <a:rPr lang="en-IE" sz="2800" b="1" dirty="0">
                <a:latin typeface="Times New Roman" panose="02020603050405020304" pitchFamily="18" charset="0"/>
                <a:cs typeface="Times New Roman" panose="02020603050405020304" pitchFamily="18" charset="0"/>
              </a:rPr>
              <a:t>pre 2000</a:t>
            </a:r>
          </a:p>
        </p:txBody>
      </p:sp>
      <p:sp>
        <p:nvSpPr>
          <p:cNvPr id="4" name="TextBox 3">
            <a:extLst>
              <a:ext uri="{FF2B5EF4-FFF2-40B4-BE49-F238E27FC236}">
                <a16:creationId xmlns:a16="http://schemas.microsoft.com/office/drawing/2014/main" id="{97F185D5-8FF0-DDE1-2559-7E5B5EB2F978}"/>
              </a:ext>
            </a:extLst>
          </p:cNvPr>
          <p:cNvSpPr txBox="1"/>
          <p:nvPr/>
        </p:nvSpPr>
        <p:spPr>
          <a:xfrm>
            <a:off x="2267744" y="1412776"/>
            <a:ext cx="6408712" cy="2246769"/>
          </a:xfrm>
          <a:prstGeom prst="rect">
            <a:avLst/>
          </a:prstGeom>
          <a:solidFill>
            <a:schemeClr val="bg1"/>
          </a:solidFill>
        </p:spPr>
        <p:txBody>
          <a:bodyPr wrap="square" rtlCol="0">
            <a:spAutoFit/>
          </a:bodyPr>
          <a:lstStyle/>
          <a:p>
            <a:r>
              <a:rPr lang="en-GB" sz="2000" b="1" dirty="0">
                <a:latin typeface="Times New Roman" panose="02020603050405020304" pitchFamily="18" charset="0"/>
                <a:cs typeface="Times New Roman" panose="02020603050405020304" pitchFamily="18" charset="0"/>
              </a:rPr>
              <a:t>Pre 2000: </a:t>
            </a:r>
          </a:p>
          <a:p>
            <a:pPr marL="342900" indent="-342900">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89 dwellings with HLI &lt; 2 </a:t>
            </a:r>
          </a:p>
          <a:p>
            <a:pPr marL="342900" indent="-342900">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167 dwellings HLI = 2–2.3 </a:t>
            </a:r>
          </a:p>
          <a:p>
            <a:r>
              <a:rPr lang="en-GB" sz="2000" b="1" dirty="0">
                <a:latin typeface="Times New Roman" panose="02020603050405020304" pitchFamily="18" charset="0"/>
                <a:cs typeface="Times New Roman" panose="02020603050405020304" pitchFamily="18" charset="0"/>
              </a:rPr>
              <a:t>But only 12 dwellings with heat pump installed.</a:t>
            </a:r>
          </a:p>
          <a:p>
            <a:endParaRPr lang="en-GB" sz="2000" b="1" dirty="0">
              <a:latin typeface="Times New Roman" panose="02020603050405020304" pitchFamily="18" charset="0"/>
              <a:cs typeface="Times New Roman" panose="02020603050405020304" pitchFamily="18" charset="0"/>
            </a:endParaRPr>
          </a:p>
          <a:p>
            <a:r>
              <a:rPr lang="en-GB" sz="2000" b="1" dirty="0">
                <a:latin typeface="Times New Roman" panose="02020603050405020304" pitchFamily="18" charset="0"/>
                <a:cs typeface="Times New Roman" panose="02020603050405020304" pitchFamily="18" charset="0"/>
              </a:rPr>
              <a:t>Approx. </a:t>
            </a:r>
            <a:r>
              <a:rPr lang="en-GB" sz="2000" b="1" dirty="0">
                <a:solidFill>
                  <a:srgbClr val="FF0000"/>
                </a:solidFill>
                <a:latin typeface="Times New Roman" panose="02020603050405020304" pitchFamily="18" charset="0"/>
                <a:cs typeface="Times New Roman" panose="02020603050405020304" pitchFamily="18" charset="0"/>
              </a:rPr>
              <a:t>244</a:t>
            </a:r>
            <a:r>
              <a:rPr lang="en-GB" sz="2000" b="1" dirty="0">
                <a:latin typeface="Times New Roman" panose="02020603050405020304" pitchFamily="18" charset="0"/>
                <a:cs typeface="Times New Roman" panose="02020603050405020304" pitchFamily="18" charset="0"/>
              </a:rPr>
              <a:t> dwellings with BERs </a:t>
            </a:r>
            <a:r>
              <a:rPr lang="en-US" altLang="zh-CN" sz="2000" b="1" dirty="0">
                <a:latin typeface="Times New Roman" panose="02020603050405020304" pitchFamily="18" charset="0"/>
                <a:cs typeface="Times New Roman" panose="02020603050405020304" pitchFamily="18" charset="0"/>
              </a:rPr>
              <a:t>are “heat pump ready” (HLI below 2.3). </a:t>
            </a:r>
            <a:endParaRPr lang="en-GB"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981440"/>
      </p:ext>
    </p:extLst>
  </p:cSld>
  <p:clrMapOvr>
    <a:masterClrMapping/>
  </p:clrMapOvr>
  <mc:AlternateContent xmlns:mc="http://schemas.openxmlformats.org/markup-compatibility/2006" xmlns:p14="http://schemas.microsoft.com/office/powerpoint/2010/main">
    <mc:Choice Requires="p14">
      <p:transition spd="slow" p14:dur="2000" advTm="87749"/>
    </mc:Choice>
    <mc:Fallback xmlns="">
      <p:transition spd="slow" advTm="8774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TotalTime>
  <Words>2140</Words>
  <Application>Microsoft Office PowerPoint</Application>
  <PresentationFormat>On-screen Show (4:3)</PresentationFormat>
  <Paragraphs>278</Paragraphs>
  <Slides>27</Slides>
  <Notes>24</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Times New Roman</vt:lpstr>
      <vt:lpstr>Wingdings 3</vt:lpstr>
      <vt:lpstr>Office Theme</vt:lpstr>
      <vt:lpstr>PowerPoint Presentation</vt:lpstr>
      <vt:lpstr>Total Greenhouse Gas Emissions With Existing Measures (WEM) and With Additional Measures (WAM) scenarios out to the year 2030</vt:lpstr>
      <vt:lpstr>Progress from 2018 - 2023</vt:lpstr>
      <vt:lpstr>Ashbourne EMP Study Objective </vt:lpstr>
      <vt:lpstr>Residential Emissions</vt:lpstr>
      <vt:lpstr>Residential Baseline – Total Stock BER Scores</vt:lpstr>
      <vt:lpstr>Residential Baseline – Total Stock BER Scores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RIAI DEAP FAMILIARISATION COURSE</dc:title>
  <dc:creator>mhanratty</dc:creator>
  <cp:lastModifiedBy>Peter Olwell</cp:lastModifiedBy>
  <cp:revision>253</cp:revision>
  <cp:lastPrinted>2024-11-23T09:11:15Z</cp:lastPrinted>
  <dcterms:created xsi:type="dcterms:W3CDTF">2019-01-04T12:46:03Z</dcterms:created>
  <dcterms:modified xsi:type="dcterms:W3CDTF">2025-03-06T15:03:35Z</dcterms:modified>
</cp:coreProperties>
</file>