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31"/>
  </p:notesMasterIdLst>
  <p:sldIdLst>
    <p:sldId id="257" r:id="rId2"/>
    <p:sldId id="312" r:id="rId3"/>
    <p:sldId id="340" r:id="rId4"/>
    <p:sldId id="326" r:id="rId5"/>
    <p:sldId id="320" r:id="rId6"/>
    <p:sldId id="278" r:id="rId7"/>
    <p:sldId id="341" r:id="rId8"/>
    <p:sldId id="338" r:id="rId9"/>
    <p:sldId id="347" r:id="rId10"/>
    <p:sldId id="345" r:id="rId11"/>
    <p:sldId id="342" r:id="rId12"/>
    <p:sldId id="343" r:id="rId13"/>
    <p:sldId id="319" r:id="rId14"/>
    <p:sldId id="323" r:id="rId15"/>
    <p:sldId id="324" r:id="rId16"/>
    <p:sldId id="325" r:id="rId17"/>
    <p:sldId id="327" r:id="rId18"/>
    <p:sldId id="285" r:id="rId19"/>
    <p:sldId id="306" r:id="rId20"/>
    <p:sldId id="301" r:id="rId21"/>
    <p:sldId id="330" r:id="rId22"/>
    <p:sldId id="303" r:id="rId23"/>
    <p:sldId id="331" r:id="rId24"/>
    <p:sldId id="308" r:id="rId25"/>
    <p:sldId id="339" r:id="rId26"/>
    <p:sldId id="332" r:id="rId27"/>
    <p:sldId id="336" r:id="rId28"/>
    <p:sldId id="344" r:id="rId29"/>
    <p:sldId id="294"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40A147-A157-ADB2-83F4-BBB9C24BA40B}" name="keer Xu" initials="kX" userId="S::keerxu@iherservices.onmicrosoft.com::97263730-0990-4352-aa11-ad4620f335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FF00"/>
    <a:srgbClr val="FF9933"/>
    <a:srgbClr val="66FF33"/>
    <a:srgbClr val="E46716"/>
    <a:srgbClr val="70AD47"/>
    <a:srgbClr val="4DC58D"/>
    <a:srgbClr val="87C53C"/>
    <a:srgbClr val="FFFF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85" autoAdjust="0"/>
  </p:normalViewPr>
  <p:slideViewPr>
    <p:cSldViewPr>
      <p:cViewPr varScale="1">
        <p:scale>
          <a:sx n="102" d="100"/>
          <a:sy n="102" d="100"/>
        </p:scale>
        <p:origin x="1884" y="114"/>
      </p:cViewPr>
      <p:guideLst>
        <p:guide orient="horz" pos="2160"/>
        <p:guide pos="2880"/>
      </p:guideLst>
    </p:cSldViewPr>
  </p:slideViewPr>
  <p:notesTextViewPr>
    <p:cViewPr>
      <p:scale>
        <a:sx n="200" d="100"/>
        <a:sy n="200" d="100"/>
      </p:scale>
      <p:origin x="0" y="0"/>
    </p:cViewPr>
  </p:notesTextViewPr>
  <p:sorterViewPr>
    <p:cViewPr>
      <p:scale>
        <a:sx n="160" d="100"/>
        <a:sy n="160" d="100"/>
      </p:scale>
      <p:origin x="0" y="-11502"/>
    </p:cViewPr>
  </p:sorterViewPr>
  <p:notesViewPr>
    <p:cSldViewPr>
      <p:cViewPr varScale="1">
        <p:scale>
          <a:sx n="88" d="100"/>
          <a:sy n="88" d="100"/>
        </p:scale>
        <p:origin x="-3870"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iherserver\IHER\200%20Projects%20and%20studies\SEAI%20SEC\015_Ashbourne\Baseline%20Model\03_EMP%20Model_Ashbourne%20(Keer)_ResMod%20ade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BD25-4FCC-8B2A-68D497339BFD}"/>
              </c:ext>
            </c:extLst>
          </c:dPt>
          <c:dPt>
            <c:idx val="1"/>
            <c:invertIfNegative val="0"/>
            <c:bubble3D val="0"/>
            <c:spPr>
              <a:solidFill>
                <a:srgbClr val="FFC000"/>
              </a:solidFill>
              <a:ln>
                <a:noFill/>
              </a:ln>
              <a:effectLst/>
            </c:spPr>
            <c:extLst>
              <c:ext xmlns:c16="http://schemas.microsoft.com/office/drawing/2014/chart" uri="{C3380CC4-5D6E-409C-BE32-E72D297353CC}">
                <c16:uniqueId val="{00000002-BD25-4FCC-8B2A-68D497339BFD}"/>
              </c:ext>
            </c:extLst>
          </c:dPt>
          <c:dPt>
            <c:idx val="2"/>
            <c:invertIfNegative val="0"/>
            <c:bubble3D val="0"/>
            <c:spPr>
              <a:solidFill>
                <a:srgbClr val="FFFF00"/>
              </a:solidFill>
              <a:ln>
                <a:noFill/>
              </a:ln>
              <a:effectLst/>
            </c:spPr>
            <c:extLst>
              <c:ext xmlns:c16="http://schemas.microsoft.com/office/drawing/2014/chart" uri="{C3380CC4-5D6E-409C-BE32-E72D297353CC}">
                <c16:uniqueId val="{00000003-BD25-4FCC-8B2A-68D497339BFD}"/>
              </c:ext>
            </c:extLst>
          </c:dPt>
          <c:dPt>
            <c:idx val="3"/>
            <c:invertIfNegative val="0"/>
            <c:bubble3D val="0"/>
            <c:spPr>
              <a:solidFill>
                <a:srgbClr val="00FF00"/>
              </a:solidFill>
              <a:ln>
                <a:noFill/>
              </a:ln>
              <a:effectLst/>
            </c:spPr>
            <c:extLst>
              <c:ext xmlns:c16="http://schemas.microsoft.com/office/drawing/2014/chart" uri="{C3380CC4-5D6E-409C-BE32-E72D297353CC}">
                <c16:uniqueId val="{00000004-BD25-4FCC-8B2A-68D497339BFD}"/>
              </c:ext>
            </c:extLst>
          </c:dPt>
          <c:dPt>
            <c:idx val="4"/>
            <c:invertIfNegative val="0"/>
            <c:bubble3D val="0"/>
            <c:spPr>
              <a:solidFill>
                <a:srgbClr val="009900"/>
              </a:solidFill>
              <a:ln>
                <a:noFill/>
              </a:ln>
              <a:effectLst/>
            </c:spPr>
            <c:extLst>
              <c:ext xmlns:c16="http://schemas.microsoft.com/office/drawing/2014/chart" uri="{C3380CC4-5D6E-409C-BE32-E72D297353CC}">
                <c16:uniqueId val="{00000005-BD25-4FCC-8B2A-68D497339BFD}"/>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'Stock by Heat Gen'!$I$11:$I$15</c:f>
              <c:strCache>
                <c:ptCount val="5"/>
                <c:pt idx="0">
                  <c:v>HLI&gt;3</c:v>
                </c:pt>
                <c:pt idx="1">
                  <c:v>HLI=2.6-3</c:v>
                </c:pt>
                <c:pt idx="2">
                  <c:v>HLI=2.3-2.6</c:v>
                </c:pt>
                <c:pt idx="3">
                  <c:v>HLI=2-2.3</c:v>
                </c:pt>
                <c:pt idx="4">
                  <c:v>HLI&lt;2</c:v>
                </c:pt>
              </c:strCache>
            </c:strRef>
          </c:cat>
          <c:val>
            <c:numRef>
              <c:f>'Stock by Heat Gen'!$J$11:$J$15</c:f>
              <c:numCache>
                <c:formatCode>General</c:formatCode>
                <c:ptCount val="5"/>
                <c:pt idx="0">
                  <c:v>247</c:v>
                </c:pt>
                <c:pt idx="1">
                  <c:v>143</c:v>
                </c:pt>
                <c:pt idx="2">
                  <c:v>160</c:v>
                </c:pt>
                <c:pt idx="3">
                  <c:v>167</c:v>
                </c:pt>
                <c:pt idx="4">
                  <c:v>89</c:v>
                </c:pt>
              </c:numCache>
            </c:numRef>
          </c:val>
          <c:extLst>
            <c:ext xmlns:c16="http://schemas.microsoft.com/office/drawing/2014/chart" uri="{C3380CC4-5D6E-409C-BE32-E72D297353CC}">
              <c16:uniqueId val="{00000000-BD25-4FCC-8B2A-68D497339BFD}"/>
            </c:ext>
          </c:extLst>
        </c:ser>
        <c:dLbls>
          <c:dLblPos val="inEnd"/>
          <c:showLegendKey val="0"/>
          <c:showVal val="1"/>
          <c:showCatName val="0"/>
          <c:showSerName val="0"/>
          <c:showPercent val="0"/>
          <c:showBubbleSize val="0"/>
        </c:dLbls>
        <c:gapWidth val="219"/>
        <c:overlap val="-27"/>
        <c:axId val="1793639904"/>
        <c:axId val="1793651904"/>
      </c:barChart>
      <c:catAx>
        <c:axId val="1793639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93651904"/>
        <c:crosses val="autoZero"/>
        <c:auto val="1"/>
        <c:lblAlgn val="ctr"/>
        <c:lblOffset val="100"/>
        <c:noMultiLvlLbl val="0"/>
      </c:catAx>
      <c:valAx>
        <c:axId val="1793651904"/>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93639904"/>
        <c:crosses val="autoZero"/>
        <c:crossBetween val="between"/>
      </c:valAx>
      <c:spPr>
        <a:solidFill>
          <a:schemeClr val="bg1"/>
        </a:solidFill>
        <a:ln w="190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1"/>
            <c:invertIfNegative val="0"/>
            <c:bubble3D val="0"/>
            <c:spPr>
              <a:solidFill>
                <a:srgbClr val="FF9933"/>
              </a:solidFill>
              <a:ln>
                <a:noFill/>
              </a:ln>
              <a:effectLst/>
            </c:spPr>
            <c:extLst>
              <c:ext xmlns:c16="http://schemas.microsoft.com/office/drawing/2014/chart" uri="{C3380CC4-5D6E-409C-BE32-E72D297353CC}">
                <c16:uniqueId val="{00000001-1BC9-49D7-B1F3-279D9EB8C85D}"/>
              </c:ext>
            </c:extLst>
          </c:dPt>
          <c:dPt>
            <c:idx val="2"/>
            <c:invertIfNegative val="0"/>
            <c:bubble3D val="0"/>
            <c:spPr>
              <a:solidFill>
                <a:srgbClr val="FFFF00"/>
              </a:solidFill>
              <a:ln>
                <a:noFill/>
              </a:ln>
              <a:effectLst/>
            </c:spPr>
            <c:extLst>
              <c:ext xmlns:c16="http://schemas.microsoft.com/office/drawing/2014/chart" uri="{C3380CC4-5D6E-409C-BE32-E72D297353CC}">
                <c16:uniqueId val="{00000002-1BC9-49D7-B1F3-279D9EB8C85D}"/>
              </c:ext>
            </c:extLst>
          </c:dPt>
          <c:dPt>
            <c:idx val="3"/>
            <c:invertIfNegative val="0"/>
            <c:bubble3D val="0"/>
            <c:spPr>
              <a:solidFill>
                <a:srgbClr val="00FF00"/>
              </a:solidFill>
              <a:ln>
                <a:noFill/>
              </a:ln>
              <a:effectLst/>
            </c:spPr>
            <c:extLst>
              <c:ext xmlns:c16="http://schemas.microsoft.com/office/drawing/2014/chart" uri="{C3380CC4-5D6E-409C-BE32-E72D297353CC}">
                <c16:uniqueId val="{00000003-1BC9-49D7-B1F3-279D9EB8C85D}"/>
              </c:ext>
            </c:extLst>
          </c:dPt>
          <c:dPt>
            <c:idx val="4"/>
            <c:invertIfNegative val="0"/>
            <c:bubble3D val="0"/>
            <c:spPr>
              <a:solidFill>
                <a:srgbClr val="009900"/>
              </a:solidFill>
              <a:ln>
                <a:noFill/>
              </a:ln>
              <a:effectLst/>
            </c:spPr>
            <c:extLst>
              <c:ext xmlns:c16="http://schemas.microsoft.com/office/drawing/2014/chart" uri="{C3380CC4-5D6E-409C-BE32-E72D297353CC}">
                <c16:uniqueId val="{00000004-1BC9-49D7-B1F3-279D9EB8C85D}"/>
              </c:ext>
            </c:extLst>
          </c:dPt>
          <c:dLbls>
            <c:dLbl>
              <c:idx val="0"/>
              <c:layout>
                <c:manualLayout>
                  <c:x val="-2.6722311347163174E-17"/>
                  <c:y val="1.01253369508651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C9-49D7-B1F3-279D9EB8C85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'Stock by Heat Gen'!$I$28:$I$32</c:f>
              <c:strCache>
                <c:ptCount val="5"/>
                <c:pt idx="0">
                  <c:v>HLI&gt;3</c:v>
                </c:pt>
                <c:pt idx="1">
                  <c:v>HLI=2.6-3</c:v>
                </c:pt>
                <c:pt idx="2">
                  <c:v>HLI=2.3-2.6</c:v>
                </c:pt>
                <c:pt idx="3">
                  <c:v>HLI=2-2.3</c:v>
                </c:pt>
                <c:pt idx="4">
                  <c:v>HLI&lt;2</c:v>
                </c:pt>
              </c:strCache>
            </c:strRef>
          </c:cat>
          <c:val>
            <c:numRef>
              <c:f>'Stock by Heat Gen'!$J$28:$J$32</c:f>
              <c:numCache>
                <c:formatCode>General</c:formatCode>
                <c:ptCount val="5"/>
                <c:pt idx="0">
                  <c:v>73</c:v>
                </c:pt>
                <c:pt idx="1">
                  <c:v>33</c:v>
                </c:pt>
                <c:pt idx="2">
                  <c:v>122</c:v>
                </c:pt>
                <c:pt idx="3">
                  <c:v>308</c:v>
                </c:pt>
                <c:pt idx="4">
                  <c:v>1616</c:v>
                </c:pt>
              </c:numCache>
            </c:numRef>
          </c:val>
          <c:extLst>
            <c:ext xmlns:c16="http://schemas.microsoft.com/office/drawing/2014/chart" uri="{C3380CC4-5D6E-409C-BE32-E72D297353CC}">
              <c16:uniqueId val="{00000000-1BC9-49D7-B1F3-279D9EB8C85D}"/>
            </c:ext>
          </c:extLst>
        </c:ser>
        <c:dLbls>
          <c:dLblPos val="inEnd"/>
          <c:showLegendKey val="0"/>
          <c:showVal val="1"/>
          <c:showCatName val="0"/>
          <c:showSerName val="0"/>
          <c:showPercent val="0"/>
          <c:showBubbleSize val="0"/>
        </c:dLbls>
        <c:gapWidth val="219"/>
        <c:overlap val="-27"/>
        <c:axId val="1461722303"/>
        <c:axId val="1461715583"/>
      </c:barChart>
      <c:catAx>
        <c:axId val="14617223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61715583"/>
        <c:crosses val="autoZero"/>
        <c:auto val="1"/>
        <c:lblAlgn val="ctr"/>
        <c:lblOffset val="100"/>
        <c:noMultiLvlLbl val="0"/>
      </c:catAx>
      <c:valAx>
        <c:axId val="1461715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461722303"/>
        <c:crosses val="autoZero"/>
        <c:crossBetween val="between"/>
        <c:majorUnit val="300"/>
      </c:valAx>
      <c:spPr>
        <a:solidFill>
          <a:schemeClr val="lt1"/>
        </a:solidFill>
        <a:ln w="12700" cap="flat" cmpd="sng" algn="ctr">
          <a:solidFill>
            <a:schemeClr val="dk1"/>
          </a:solidFill>
          <a:prstDash val="solid"/>
          <a:miter lim="800000"/>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23481248517405"/>
          <c:y val="0.1496854296267727"/>
          <c:w val="0.67921520014079872"/>
          <c:h val="0.75273245592164695"/>
        </c:manualLayout>
      </c:layout>
      <c:doughnutChart>
        <c:varyColors val="1"/>
        <c:ser>
          <c:idx val="0"/>
          <c:order val="0"/>
          <c:spPr>
            <a:solidFill>
              <a:srgbClr val="FFC000"/>
            </a:solidFill>
          </c:spPr>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06B-493E-8B8A-8BFB2CC994DE}"/>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06B-493E-8B8A-8BFB2CC994DE}"/>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06B-493E-8B8A-8BFB2CC994DE}"/>
              </c:ext>
            </c:extLst>
          </c:dPt>
          <c:dLbls>
            <c:dLbl>
              <c:idx val="0"/>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0100013008578"/>
                      <c:h val="0.17408070382894916"/>
                    </c:manualLayout>
                  </c15:layout>
                </c:ext>
                <c:ext xmlns:c16="http://schemas.microsoft.com/office/drawing/2014/chart" uri="{C3380CC4-5D6E-409C-BE32-E72D297353CC}">
                  <c16:uniqueId val="{00000001-D06B-493E-8B8A-8BFB2CC994DE}"/>
                </c:ext>
              </c:extLst>
            </c:dLbl>
            <c:dLbl>
              <c:idx val="1"/>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208619330746921"/>
                      <c:h val="0.2119614421899132"/>
                    </c:manualLayout>
                  </c15:layout>
                </c:ext>
                <c:ext xmlns:c16="http://schemas.microsoft.com/office/drawing/2014/chart" uri="{C3380CC4-5D6E-409C-BE32-E72D297353CC}">
                  <c16:uniqueId val="{00000003-D06B-493E-8B8A-8BFB2CC994DE}"/>
                </c:ext>
              </c:extLst>
            </c:dLbl>
            <c:dLbl>
              <c:idx val="2"/>
              <c:layout>
                <c:manualLayout>
                  <c:x val="-0.11273080660835764"/>
                  <c:y val="-0.13139465581452309"/>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608189282462143"/>
                      <c:h val="0.19131278983741121"/>
                    </c:manualLayout>
                  </c15:layout>
                </c:ext>
                <c:ext xmlns:c16="http://schemas.microsoft.com/office/drawing/2014/chart" uri="{C3380CC4-5D6E-409C-BE32-E72D297353CC}">
                  <c16:uniqueId val="{00000005-D06B-493E-8B8A-8BFB2CC994DE}"/>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Summary!$F$94:$F$96</c:f>
              <c:numCache>
                <c:formatCode>0%</c:formatCode>
                <c:ptCount val="3"/>
                <c:pt idx="0">
                  <c:v>0.31434656211454265</c:v>
                </c:pt>
                <c:pt idx="1">
                  <c:v>0.4134260138886961</c:v>
                </c:pt>
                <c:pt idx="2">
                  <c:v>0.27222742399676131</c:v>
                </c:pt>
              </c:numCache>
            </c:numRef>
          </c:val>
          <c:extLst>
            <c:ext xmlns:c16="http://schemas.microsoft.com/office/drawing/2014/chart" uri="{C3380CC4-5D6E-409C-BE32-E72D297353CC}">
              <c16:uniqueId val="{00000006-D06B-493E-8B8A-8BFB2CC994DE}"/>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FFC000"/>
            </a:solidFill>
          </c:spPr>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353-4421-9372-C1C30EAB314D}"/>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353-4421-9372-C1C30EAB314D}"/>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353-4421-9372-C1C30EAB314D}"/>
              </c:ext>
            </c:extLst>
          </c:dPt>
          <c:dLbls>
            <c:dLbl>
              <c:idx val="0"/>
              <c:layout>
                <c:manualLayout>
                  <c:x val="6.8768069764222964E-2"/>
                  <c:y val="-5.1206278491440119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834224687608609"/>
                      <c:h val="0.1958486626508042"/>
                    </c:manualLayout>
                  </c15:layout>
                </c:ext>
                <c:ext xmlns:c16="http://schemas.microsoft.com/office/drawing/2014/chart" uri="{C3380CC4-5D6E-409C-BE32-E72D297353CC}">
                  <c16:uniqueId val="{00000001-3353-4421-9372-C1C30EAB314D}"/>
                </c:ext>
              </c:extLst>
            </c:dLbl>
            <c:dLbl>
              <c:idx val="1"/>
              <c:layout>
                <c:manualLayout>
                  <c:x val="-1.0822510822510822E-2"/>
                  <c:y val="2.7556954934781396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2708763677267614"/>
                      <c:h val="0.19163350151254469"/>
                    </c:manualLayout>
                  </c15:layout>
                </c:ext>
                <c:ext xmlns:c16="http://schemas.microsoft.com/office/drawing/2014/chart" uri="{C3380CC4-5D6E-409C-BE32-E72D297353CC}">
                  <c16:uniqueId val="{00000003-3353-4421-9372-C1C30EAB314D}"/>
                </c:ext>
              </c:extLst>
            </c:dLbl>
            <c:dLbl>
              <c:idx val="2"/>
              <c:layout>
                <c:manualLayout>
                  <c:x val="-0.12986995943688859"/>
                  <c:y val="-5.7233675633776612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365920169069769"/>
                      <c:h val="0.17131312645754759"/>
                    </c:manualLayout>
                  </c15:layout>
                </c:ext>
                <c:ext xmlns:c16="http://schemas.microsoft.com/office/drawing/2014/chart" uri="{C3380CC4-5D6E-409C-BE32-E72D297353CC}">
                  <c16:uniqueId val="{00000005-3353-4421-9372-C1C30EAB314D}"/>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Summary!$G$94:$G$96</c:f>
              <c:numCache>
                <c:formatCode>0%</c:formatCode>
                <c:ptCount val="3"/>
                <c:pt idx="0">
                  <c:v>0.30238814766554434</c:v>
                </c:pt>
                <c:pt idx="1">
                  <c:v>0.42110338258934049</c:v>
                </c:pt>
                <c:pt idx="2">
                  <c:v>0.27650846974511523</c:v>
                </c:pt>
              </c:numCache>
            </c:numRef>
          </c:val>
          <c:extLst>
            <c:ext xmlns:c16="http://schemas.microsoft.com/office/drawing/2014/chart" uri="{C3380CC4-5D6E-409C-BE32-E72D297353CC}">
              <c16:uniqueId val="{00000006-3353-4421-9372-C1C30EAB314D}"/>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82445154417059"/>
          <c:y val="0.14837238554255602"/>
          <c:w val="0.66705613565553346"/>
          <c:h val="0.75003918169859696"/>
        </c:manualLayout>
      </c:layout>
      <c:doughnutChart>
        <c:varyColors val="1"/>
        <c:ser>
          <c:idx val="0"/>
          <c:order val="0"/>
          <c:dPt>
            <c:idx val="0"/>
            <c:bubble3D val="0"/>
            <c:spPr>
              <a:solidFill>
                <a:srgbClr val="0070C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A64-4372-9742-00295DB25675}"/>
              </c:ext>
            </c:extLst>
          </c:dPt>
          <c:dPt>
            <c:idx val="1"/>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A64-4372-9742-00295DB25675}"/>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A64-4372-9742-00295DB25675}"/>
              </c:ext>
            </c:extLst>
          </c:dPt>
          <c:dLbls>
            <c:dLbl>
              <c:idx val="0"/>
              <c:layout>
                <c:manualLayout>
                  <c:x val="4.6639482267346745E-2"/>
                  <c:y val="-0.14526832430926356"/>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785897092623429"/>
                      <c:h val="0.16278120403685356"/>
                    </c:manualLayout>
                  </c15:layout>
                </c:ext>
                <c:ext xmlns:c16="http://schemas.microsoft.com/office/drawing/2014/chart" uri="{C3380CC4-5D6E-409C-BE32-E72D297353CC}">
                  <c16:uniqueId val="{00000001-0A64-4372-9742-00295DB25675}"/>
                </c:ext>
              </c:extLst>
            </c:dLbl>
            <c:dLbl>
              <c:idx val="1"/>
              <c:layout>
                <c:manualLayout>
                  <c:x val="-0.15484623817929849"/>
                  <c:y val="7.0977144678924242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378904282659773"/>
                      <c:h val="0.18643288476428022"/>
                    </c:manualLayout>
                  </c15:layout>
                </c:ext>
                <c:ext xmlns:c16="http://schemas.microsoft.com/office/drawing/2014/chart" uri="{C3380CC4-5D6E-409C-BE32-E72D297353CC}">
                  <c16:uniqueId val="{00000003-0A64-4372-9742-00295DB25675}"/>
                </c:ext>
              </c:extLst>
            </c:dLbl>
            <c:dLbl>
              <c:idx val="2"/>
              <c:layout>
                <c:manualLayout>
                  <c:x val="-8.3014309773983469E-2"/>
                  <c:y val="-0.14274326847156465"/>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271459986444613"/>
                      <c:h val="0.19016588857145703"/>
                    </c:manualLayout>
                  </c15:layout>
                </c:ext>
                <c:ext xmlns:c16="http://schemas.microsoft.com/office/drawing/2014/chart" uri="{C3380CC4-5D6E-409C-BE32-E72D297353CC}">
                  <c16:uniqueId val="{00000005-0A64-4372-9742-00295DB25675}"/>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Summary!$E$94:$E$96</c:f>
              <c:numCache>
                <c:formatCode>"€"#,##0_);[Red]\("€"#,##0\)</c:formatCode>
                <c:ptCount val="3"/>
                <c:pt idx="0">
                  <c:v>22404800</c:v>
                </c:pt>
                <c:pt idx="1">
                  <c:v>17873113</c:v>
                </c:pt>
                <c:pt idx="2" formatCode="&quot;€&quot;#,##0">
                  <c:v>19396695.86337956</c:v>
                </c:pt>
              </c:numCache>
            </c:numRef>
          </c:val>
          <c:extLst>
            <c:ext xmlns:c16="http://schemas.microsoft.com/office/drawing/2014/chart" uri="{C3380CC4-5D6E-409C-BE32-E72D297353CC}">
              <c16:uniqueId val="{00000006-0A64-4372-9742-00295DB25675}"/>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34315667667523E-2"/>
          <c:y val="0.13818062199499595"/>
          <c:w val="0.88276388660846927"/>
          <c:h val="0.75720198611315703"/>
        </c:manualLayout>
      </c:layout>
      <c:scatterChart>
        <c:scatterStyle val="smoothMarker"/>
        <c:varyColors val="0"/>
        <c:ser>
          <c:idx val="0"/>
          <c:order val="0"/>
          <c:tx>
            <c:strRef>
              <c:f>Sheet3!$B$2</c:f>
              <c:strCache>
                <c:ptCount val="1"/>
                <c:pt idx="0">
                  <c:v>Oil </c:v>
                </c:pt>
              </c:strCache>
            </c:strRef>
          </c:tx>
          <c:spPr>
            <a:ln w="28575" cap="rnd">
              <a:solidFill>
                <a:srgbClr val="0070C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Sheet3!$C$2:$L$2</c:f>
              <c:numCache>
                <c:formatCode>General</c:formatCode>
                <c:ptCount val="10"/>
                <c:pt idx="0">
                  <c:v>0.27200000000000002</c:v>
                </c:pt>
                <c:pt idx="1">
                  <c:v>0.27200000000000002</c:v>
                </c:pt>
                <c:pt idx="2">
                  <c:v>0.27200000000000002</c:v>
                </c:pt>
                <c:pt idx="3">
                  <c:v>0.27200000000000002</c:v>
                </c:pt>
                <c:pt idx="4">
                  <c:v>0.27200000000000002</c:v>
                </c:pt>
                <c:pt idx="5">
                  <c:v>0.27200000000000002</c:v>
                </c:pt>
                <c:pt idx="6">
                  <c:v>0.27200000000000002</c:v>
                </c:pt>
                <c:pt idx="7">
                  <c:v>0.27200000000000002</c:v>
                </c:pt>
                <c:pt idx="8">
                  <c:v>0.27200000000000002</c:v>
                </c:pt>
                <c:pt idx="9">
                  <c:v>0.27200000000000002</c:v>
                </c:pt>
              </c:numCache>
            </c:numRef>
          </c:yVal>
          <c:smooth val="1"/>
          <c:extLst>
            <c:ext xmlns:c16="http://schemas.microsoft.com/office/drawing/2014/chart" uri="{C3380CC4-5D6E-409C-BE32-E72D297353CC}">
              <c16:uniqueId val="{00000000-DA86-4464-9701-9658A297F750}"/>
            </c:ext>
          </c:extLst>
        </c:ser>
        <c:ser>
          <c:idx val="1"/>
          <c:order val="1"/>
          <c:tx>
            <c:strRef>
              <c:f>Sheet3!$B$3</c:f>
              <c:strCache>
                <c:ptCount val="1"/>
                <c:pt idx="0">
                  <c:v>Gas</c:v>
                </c:pt>
              </c:strCache>
            </c:strRef>
          </c:tx>
          <c:spPr>
            <a:ln w="28575" cap="rnd">
              <a:solidFill>
                <a:srgbClr val="00B05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Sheet3!$C$3:$L$3</c:f>
              <c:numCache>
                <c:formatCode>General</c:formatCode>
                <c:ptCount val="10"/>
                <c:pt idx="0">
                  <c:v>0.20300000000000001</c:v>
                </c:pt>
                <c:pt idx="1">
                  <c:v>0.20300000000000001</c:v>
                </c:pt>
                <c:pt idx="2">
                  <c:v>0.20300000000000001</c:v>
                </c:pt>
                <c:pt idx="3">
                  <c:v>0.20300000000000001</c:v>
                </c:pt>
                <c:pt idx="4">
                  <c:v>0.20300000000000001</c:v>
                </c:pt>
                <c:pt idx="5">
                  <c:v>0.20300000000000001</c:v>
                </c:pt>
                <c:pt idx="6">
                  <c:v>0.20300000000000001</c:v>
                </c:pt>
                <c:pt idx="7">
                  <c:v>0.20300000000000001</c:v>
                </c:pt>
                <c:pt idx="8">
                  <c:v>0.20300000000000001</c:v>
                </c:pt>
                <c:pt idx="9">
                  <c:v>0.20300000000000001</c:v>
                </c:pt>
              </c:numCache>
            </c:numRef>
          </c:yVal>
          <c:smooth val="1"/>
          <c:extLst>
            <c:ext xmlns:c16="http://schemas.microsoft.com/office/drawing/2014/chart" uri="{C3380CC4-5D6E-409C-BE32-E72D297353CC}">
              <c16:uniqueId val="{00000001-DA86-4464-9701-9658A297F750}"/>
            </c:ext>
          </c:extLst>
        </c:ser>
        <c:ser>
          <c:idx val="2"/>
          <c:order val="2"/>
          <c:tx>
            <c:strRef>
              <c:f>Sheet3!$B$4</c:f>
              <c:strCache>
                <c:ptCount val="1"/>
                <c:pt idx="0">
                  <c:v>Electricity</c:v>
                </c:pt>
              </c:strCache>
            </c:strRef>
          </c:tx>
          <c:spPr>
            <a:ln w="28575" cap="rnd">
              <a:solidFill>
                <a:srgbClr val="FF000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Sheet3!$C$4:$L$4</c:f>
              <c:numCache>
                <c:formatCode>General</c:formatCode>
                <c:ptCount val="10"/>
                <c:pt idx="0">
                  <c:v>0.224</c:v>
                </c:pt>
                <c:pt idx="1">
                  <c:v>0.20899999999999999</c:v>
                </c:pt>
                <c:pt idx="2">
                  <c:v>0.19400000000000001</c:v>
                </c:pt>
                <c:pt idx="3">
                  <c:v>0.17899999999999999</c:v>
                </c:pt>
                <c:pt idx="4">
                  <c:v>0.16300000000000001</c:v>
                </c:pt>
                <c:pt idx="5">
                  <c:v>0.14799999999999999</c:v>
                </c:pt>
                <c:pt idx="6">
                  <c:v>0.13300000000000001</c:v>
                </c:pt>
                <c:pt idx="7">
                  <c:v>0.11799999999999999</c:v>
                </c:pt>
                <c:pt idx="8">
                  <c:v>0.10299999999999999</c:v>
                </c:pt>
                <c:pt idx="9">
                  <c:v>8.7999999999999995E-2</c:v>
                </c:pt>
              </c:numCache>
            </c:numRef>
          </c:yVal>
          <c:smooth val="1"/>
          <c:extLst>
            <c:ext xmlns:c16="http://schemas.microsoft.com/office/drawing/2014/chart" uri="{C3380CC4-5D6E-409C-BE32-E72D297353CC}">
              <c16:uniqueId val="{00000002-DA86-4464-9701-9658A297F750}"/>
            </c:ext>
          </c:extLst>
        </c:ser>
        <c:dLbls>
          <c:showLegendKey val="0"/>
          <c:showVal val="0"/>
          <c:showCatName val="0"/>
          <c:showSerName val="0"/>
          <c:showPercent val="0"/>
          <c:showBubbleSize val="0"/>
        </c:dLbls>
        <c:axId val="118983296"/>
        <c:axId val="1221516768"/>
      </c:scatterChart>
      <c:valAx>
        <c:axId val="118983296"/>
        <c:scaling>
          <c:orientation val="minMax"/>
          <c:max val="2032"/>
          <c:min val="2023"/>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21516768"/>
        <c:crosses val="autoZero"/>
        <c:crossBetween val="midCat"/>
      </c:valAx>
      <c:valAx>
        <c:axId val="1221516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8983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Model'!$D$25:$N$25</c:f>
              <c:numCache>
                <c:formatCode>0.00</c:formatCode>
                <c:ptCount val="11"/>
                <c:pt idx="0">
                  <c:v>105.4391998</c:v>
                </c:pt>
                <c:pt idx="1">
                  <c:v>101.29645308631962</c:v>
                </c:pt>
                <c:pt idx="2">
                  <c:v>97.277240561266439</c:v>
                </c:pt>
                <c:pt idx="3">
                  <c:v>93.378277955980863</c:v>
                </c:pt>
                <c:pt idx="4">
                  <c:v>89.596362958682207</c:v>
                </c:pt>
                <c:pt idx="5">
                  <c:v>85.928373250093117</c:v>
                </c:pt>
                <c:pt idx="6">
                  <c:v>82.371264584664104</c:v>
                </c:pt>
                <c:pt idx="7">
                  <c:v>78.922068916552206</c:v>
                </c:pt>
                <c:pt idx="8">
                  <c:v>75.577892569330928</c:v>
                </c:pt>
                <c:pt idx="9">
                  <c:v>72.335914448431893</c:v>
                </c:pt>
                <c:pt idx="10">
                  <c:v>69.193384295341076</c:v>
                </c:pt>
              </c:numCache>
            </c:numRef>
          </c:val>
          <c:smooth val="0"/>
          <c:extLst>
            <c:ext xmlns:c16="http://schemas.microsoft.com/office/drawing/2014/chart" uri="{C3380CC4-5D6E-409C-BE32-E72D297353CC}">
              <c16:uniqueId val="{00000000-F2C0-4CCC-B45F-1D228DEBE767}"/>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Model'!$D$34:$N$34</c:f>
              <c:numCache>
                <c:formatCode>0.00</c:formatCode>
                <c:ptCount val="11"/>
                <c:pt idx="0">
                  <c:v>146.83380957908017</c:v>
                </c:pt>
                <c:pt idx="1">
                  <c:v>142.42879529170776</c:v>
                </c:pt>
                <c:pt idx="2">
                  <c:v>138.15593143295652</c:v>
                </c:pt>
                <c:pt idx="3">
                  <c:v>134.01125348996783</c:v>
                </c:pt>
                <c:pt idx="4">
                  <c:v>129.99091588526878</c:v>
                </c:pt>
                <c:pt idx="5">
                  <c:v>126.09118840871072</c:v>
                </c:pt>
                <c:pt idx="6">
                  <c:v>122.3084527564494</c:v>
                </c:pt>
                <c:pt idx="7">
                  <c:v>118.63919917375591</c:v>
                </c:pt>
                <c:pt idx="8">
                  <c:v>115.08002319854324</c:v>
                </c:pt>
                <c:pt idx="9">
                  <c:v>111.62762250258693</c:v>
                </c:pt>
                <c:pt idx="10">
                  <c:v>108.27879382750933</c:v>
                </c:pt>
              </c:numCache>
            </c:numRef>
          </c:val>
          <c:smooth val="0"/>
          <c:extLst>
            <c:ext xmlns:c16="http://schemas.microsoft.com/office/drawing/2014/chart" uri="{C3380CC4-5D6E-409C-BE32-E72D297353CC}">
              <c16:uniqueId val="{00000000-8531-46DC-98F6-2E6BEBEA225D}"/>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Model'!$D$44:$N$44</c:f>
              <c:numCache>
                <c:formatCode>0.00</c:formatCode>
                <c:ptCount val="11"/>
                <c:pt idx="0">
                  <c:v>96.415259701561084</c:v>
                </c:pt>
                <c:pt idx="1">
                  <c:v>92.799687462752544</c:v>
                </c:pt>
                <c:pt idx="2">
                  <c:v>89.319699182899328</c:v>
                </c:pt>
                <c:pt idx="3">
                  <c:v>85.97021046354061</c:v>
                </c:pt>
                <c:pt idx="4">
                  <c:v>82.746327571157849</c:v>
                </c:pt>
                <c:pt idx="5">
                  <c:v>79.643340287239425</c:v>
                </c:pt>
                <c:pt idx="6">
                  <c:v>76.65671502646795</c:v>
                </c:pt>
                <c:pt idx="7">
                  <c:v>73.78208821297541</c:v>
                </c:pt>
                <c:pt idx="8">
                  <c:v>71.015259904988838</c:v>
                </c:pt>
                <c:pt idx="9">
                  <c:v>68.352187658551756</c:v>
                </c:pt>
                <c:pt idx="10">
                  <c:v>65.788980621356075</c:v>
                </c:pt>
              </c:numCache>
            </c:numRef>
          </c:val>
          <c:smooth val="0"/>
          <c:extLst>
            <c:ext xmlns:c16="http://schemas.microsoft.com/office/drawing/2014/chart" uri="{C3380CC4-5D6E-409C-BE32-E72D297353CC}">
              <c16:uniqueId val="{00000000-BE21-4037-858A-2592AA0455B3}"/>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B329F-C4D3-420B-939C-B6404A73FF5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765B18E2-AE1C-4245-91C9-28E8CC23781F}">
      <dgm:prSet phldrT="[Text]" custT="1"/>
      <dgm:spPr>
        <a:solidFill>
          <a:srgbClr val="5B9BD5"/>
        </a:solidFill>
      </dgm:spPr>
      <dgm:t>
        <a:bodyPr/>
        <a:lstStyle/>
        <a:p>
          <a:r>
            <a:rPr lang="en-US" sz="2000" b="1" dirty="0">
              <a:latin typeface="Times New Roman" panose="02020603050405020304" pitchFamily="18" charset="0"/>
              <a:cs typeface="Times New Roman" panose="02020603050405020304" pitchFamily="18" charset="0"/>
            </a:rPr>
            <a:t>Baseline Study</a:t>
          </a:r>
          <a:endParaRPr lang="en-GB" sz="2000" b="1" dirty="0">
            <a:latin typeface="Times New Roman" panose="02020603050405020304" pitchFamily="18" charset="0"/>
            <a:cs typeface="Times New Roman" panose="02020603050405020304" pitchFamily="18" charset="0"/>
          </a:endParaRPr>
        </a:p>
      </dgm:t>
    </dgm:pt>
    <dgm:pt modelId="{2AB413AC-5A60-484E-B68E-4D9FF013BA44}" type="par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4FD594A1-4115-44B5-8A47-7D80B0D71116}" type="sib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201C7C69-BB36-47CC-BE4F-6EE7D93EE68F}">
      <dgm:prSet phldrT="[Text]" custT="1"/>
      <dgm:spPr/>
      <dgm:t>
        <a:bodyPr/>
        <a:lstStyle/>
        <a:p>
          <a:r>
            <a:rPr lang="en-US" sz="20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dirty="0">
            <a:latin typeface="Times New Roman" panose="02020603050405020304" pitchFamily="18" charset="0"/>
            <a:cs typeface="Times New Roman" panose="02020603050405020304" pitchFamily="18" charset="0"/>
          </a:endParaRPr>
        </a:p>
      </dgm:t>
    </dgm:pt>
    <dgm:pt modelId="{DA8FBAA8-878B-47D3-99BD-E26105E933DA}" type="par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F74018F8-947D-4270-8915-F538BB16340A}" type="sib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34E80BD-3E0B-4A1B-B96D-5063F8314F1D}">
      <dgm:prSet phldrT="[Text]" custT="1"/>
      <dgm:spPr>
        <a:solidFill>
          <a:srgbClr val="4DC58D"/>
        </a:solidFill>
      </dgm:spPr>
      <dgm:t>
        <a:bodyPr/>
        <a:lstStyle/>
        <a:p>
          <a:r>
            <a:rPr lang="en-US" sz="2000" b="1" dirty="0">
              <a:latin typeface="Times New Roman" panose="02020603050405020304" pitchFamily="18" charset="0"/>
              <a:cs typeface="Times New Roman" panose="02020603050405020304" pitchFamily="18" charset="0"/>
            </a:rPr>
            <a:t>Energy Audits</a:t>
          </a:r>
          <a:endParaRPr lang="en-GB" sz="2000" b="1" dirty="0">
            <a:latin typeface="Times New Roman" panose="02020603050405020304" pitchFamily="18" charset="0"/>
            <a:cs typeface="Times New Roman" panose="02020603050405020304" pitchFamily="18" charset="0"/>
          </a:endParaRPr>
        </a:p>
      </dgm:t>
    </dgm:pt>
    <dgm:pt modelId="{A083A0C5-E136-473D-BC0C-5793A1F46003}" type="par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7EA8F2CB-6CE1-46C4-A7AA-0B8F11B681CB}" type="sib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ADF9B96F-A899-43DD-8287-0D449A73458D}">
      <dgm:prSet phldrT="[Tex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public/ non-domestic buildings and 7 house types</a:t>
          </a:r>
          <a:endParaRPr lang="en-GB" sz="2000" dirty="0">
            <a:latin typeface="Times New Roman" panose="02020603050405020304" pitchFamily="18" charset="0"/>
            <a:cs typeface="Times New Roman" panose="02020603050405020304" pitchFamily="18" charset="0"/>
          </a:endParaRPr>
        </a:p>
      </dgm:t>
    </dgm:pt>
    <dgm:pt modelId="{B4DA134E-CDFD-4CD7-9809-F3885AE6419C}" type="par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83541CBD-D5F9-4720-85FD-EAB58883C28F}" type="sib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D3B25B37-7736-4A6B-8259-8C141BD6B1CC}">
      <dgm:prSet phldrT="[Text]" custT="1"/>
      <dgm:spPr>
        <a:solidFill>
          <a:srgbClr val="FF9933"/>
        </a:solidFill>
        <a:ln>
          <a:solidFill>
            <a:srgbClr val="FF9933"/>
          </a:solidFill>
        </a:ln>
      </dgm:spPr>
      <dgm:t>
        <a:bodyPr/>
        <a:lstStyle/>
        <a:p>
          <a:r>
            <a:rPr lang="en-US" sz="2000" b="1" dirty="0">
              <a:latin typeface="Times New Roman" panose="02020603050405020304" pitchFamily="18" charset="0"/>
              <a:cs typeface="Times New Roman" panose="02020603050405020304" pitchFamily="18" charset="0"/>
            </a:rPr>
            <a:t>2030 EMP</a:t>
          </a:r>
          <a:endParaRPr lang="en-GB" sz="2000" b="1" dirty="0">
            <a:latin typeface="Times New Roman" panose="02020603050405020304" pitchFamily="18" charset="0"/>
            <a:cs typeface="Times New Roman" panose="02020603050405020304" pitchFamily="18" charset="0"/>
          </a:endParaRPr>
        </a:p>
      </dgm:t>
    </dgm:pt>
    <dgm:pt modelId="{4AC822A7-8518-4EEF-9D6C-8B727DEB160E}" type="par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E0FBB8FE-471C-4CED-A66A-08CE90780044}" type="sib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1C6638F1-96F2-44D8-83FB-5BB9D3551107}">
      <dgm:prSet phldrT="[Text]" custT="1"/>
      <dgm:spPr>
        <a:ln>
          <a:solidFill>
            <a:srgbClr val="FF9933"/>
          </a:solidFill>
        </a:ln>
      </dgm:spPr>
      <dgm:t>
        <a:bodyPr/>
        <a:lstStyle/>
        <a:p>
          <a:r>
            <a:rPr lang="en-US" sz="2000" b="0" dirty="0">
              <a:latin typeface="Times New Roman" panose="02020603050405020304" pitchFamily="18" charset="0"/>
              <a:cs typeface="Times New Roman" panose="02020603050405020304" pitchFamily="18" charset="0"/>
            </a:rPr>
            <a:t>Targets and Roadmap</a:t>
          </a:r>
          <a:endParaRPr lang="en-GB" sz="2000" b="0" dirty="0">
            <a:latin typeface="Times New Roman" panose="02020603050405020304" pitchFamily="18" charset="0"/>
            <a:cs typeface="Times New Roman" panose="02020603050405020304" pitchFamily="18" charset="0"/>
          </a:endParaRPr>
        </a:p>
      </dgm:t>
    </dgm:pt>
    <dgm:pt modelId="{A862353C-4848-40E9-8505-5141F3D5AEC4}" type="par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6D802FBB-8AF2-446A-B04C-3FC99FF4681A}" type="sib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2F44EAE-6A1B-4450-A718-EB9128D98AE6}" type="pres">
      <dgm:prSet presAssocID="{C86B329F-C4D3-420B-939C-B6404A73FF50}" presName="linear" presStyleCnt="0">
        <dgm:presLayoutVars>
          <dgm:dir/>
          <dgm:animLvl val="lvl"/>
          <dgm:resizeHandles val="exact"/>
        </dgm:presLayoutVars>
      </dgm:prSet>
      <dgm:spPr/>
    </dgm:pt>
    <dgm:pt modelId="{E58CB658-8DEE-42FA-9FC5-3E0284190430}" type="pres">
      <dgm:prSet presAssocID="{765B18E2-AE1C-4245-91C9-28E8CC23781F}" presName="parentLin" presStyleCnt="0"/>
      <dgm:spPr/>
    </dgm:pt>
    <dgm:pt modelId="{084EAE0D-D26C-407D-B1C7-E137BBE14CB7}" type="pres">
      <dgm:prSet presAssocID="{765B18E2-AE1C-4245-91C9-28E8CC23781F}" presName="parentLeftMargin" presStyleLbl="node1" presStyleIdx="0" presStyleCnt="3"/>
      <dgm:spPr/>
    </dgm:pt>
    <dgm:pt modelId="{066FA378-3AE9-4C4F-804F-0DF050D8260D}" type="pres">
      <dgm:prSet presAssocID="{765B18E2-AE1C-4245-91C9-28E8CC23781F}" presName="parentText" presStyleLbl="node1" presStyleIdx="0" presStyleCnt="3">
        <dgm:presLayoutVars>
          <dgm:chMax val="0"/>
          <dgm:bulletEnabled val="1"/>
        </dgm:presLayoutVars>
      </dgm:prSet>
      <dgm:spPr/>
    </dgm:pt>
    <dgm:pt modelId="{E748CF93-0152-43A0-90D7-1D6A088A2C63}" type="pres">
      <dgm:prSet presAssocID="{765B18E2-AE1C-4245-91C9-28E8CC23781F}" presName="negativeSpace" presStyleCnt="0"/>
      <dgm:spPr/>
    </dgm:pt>
    <dgm:pt modelId="{A0EB1674-7C34-42BF-9417-7DE36E6AF07E}" type="pres">
      <dgm:prSet presAssocID="{765B18E2-AE1C-4245-91C9-28E8CC23781F}" presName="childText" presStyleLbl="conFgAcc1" presStyleIdx="0" presStyleCnt="3">
        <dgm:presLayoutVars>
          <dgm:bulletEnabled val="1"/>
        </dgm:presLayoutVars>
      </dgm:prSet>
      <dgm:spPr/>
    </dgm:pt>
    <dgm:pt modelId="{C51AD315-C6C9-417A-BD3C-CAE84166FC92}" type="pres">
      <dgm:prSet presAssocID="{4FD594A1-4115-44B5-8A47-7D80B0D71116}" presName="spaceBetweenRectangles" presStyleCnt="0"/>
      <dgm:spPr/>
    </dgm:pt>
    <dgm:pt modelId="{276DD02C-A81A-4CEC-A4EA-275334979360}" type="pres">
      <dgm:prSet presAssocID="{034E80BD-3E0B-4A1B-B96D-5063F8314F1D}" presName="parentLin" presStyleCnt="0"/>
      <dgm:spPr/>
    </dgm:pt>
    <dgm:pt modelId="{09FDC68B-6B05-4489-BE66-40379C8F2073}" type="pres">
      <dgm:prSet presAssocID="{034E80BD-3E0B-4A1B-B96D-5063F8314F1D}" presName="parentLeftMargin" presStyleLbl="node1" presStyleIdx="0" presStyleCnt="3"/>
      <dgm:spPr/>
    </dgm:pt>
    <dgm:pt modelId="{0DA06050-8006-48EF-870B-9208933856BB}" type="pres">
      <dgm:prSet presAssocID="{034E80BD-3E0B-4A1B-B96D-5063F8314F1D}" presName="parentText" presStyleLbl="node1" presStyleIdx="1" presStyleCnt="3">
        <dgm:presLayoutVars>
          <dgm:chMax val="0"/>
          <dgm:bulletEnabled val="1"/>
        </dgm:presLayoutVars>
      </dgm:prSet>
      <dgm:spPr/>
    </dgm:pt>
    <dgm:pt modelId="{2E9DB407-3F73-4A4A-9385-72D290D6E25E}" type="pres">
      <dgm:prSet presAssocID="{034E80BD-3E0B-4A1B-B96D-5063F8314F1D}" presName="negativeSpace" presStyleCnt="0"/>
      <dgm:spPr/>
    </dgm:pt>
    <dgm:pt modelId="{235521E6-FF07-48E9-84D3-3E9CAA8F326D}" type="pres">
      <dgm:prSet presAssocID="{034E80BD-3E0B-4A1B-B96D-5063F8314F1D}" presName="childText" presStyleLbl="conFgAcc1" presStyleIdx="1" presStyleCnt="3">
        <dgm:presLayoutVars>
          <dgm:bulletEnabled val="1"/>
        </dgm:presLayoutVars>
      </dgm:prSet>
      <dgm:spPr/>
    </dgm:pt>
    <dgm:pt modelId="{370031C8-C5F7-4D09-BB17-B9207B122F1F}" type="pres">
      <dgm:prSet presAssocID="{7EA8F2CB-6CE1-46C4-A7AA-0B8F11B681CB}" presName="spaceBetweenRectangles" presStyleCnt="0"/>
      <dgm:spPr/>
    </dgm:pt>
    <dgm:pt modelId="{F51BFB81-9CD5-4FA7-B0B8-44FC88362978}" type="pres">
      <dgm:prSet presAssocID="{D3B25B37-7736-4A6B-8259-8C141BD6B1CC}" presName="parentLin" presStyleCnt="0"/>
      <dgm:spPr/>
    </dgm:pt>
    <dgm:pt modelId="{437A5962-4885-4C2B-BD94-68FDE7EAD8DF}" type="pres">
      <dgm:prSet presAssocID="{D3B25B37-7736-4A6B-8259-8C141BD6B1CC}" presName="parentLeftMargin" presStyleLbl="node1" presStyleIdx="1" presStyleCnt="3"/>
      <dgm:spPr/>
    </dgm:pt>
    <dgm:pt modelId="{04C687D0-BE91-4C5C-A4FA-957987B0A545}" type="pres">
      <dgm:prSet presAssocID="{D3B25B37-7736-4A6B-8259-8C141BD6B1CC}" presName="parentText" presStyleLbl="node1" presStyleIdx="2" presStyleCnt="3">
        <dgm:presLayoutVars>
          <dgm:chMax val="0"/>
          <dgm:bulletEnabled val="1"/>
        </dgm:presLayoutVars>
      </dgm:prSet>
      <dgm:spPr/>
    </dgm:pt>
    <dgm:pt modelId="{B2AD8E7C-E5A1-4076-83B5-3930A7450CC0}" type="pres">
      <dgm:prSet presAssocID="{D3B25B37-7736-4A6B-8259-8C141BD6B1CC}" presName="negativeSpace" presStyleCnt="0"/>
      <dgm:spPr/>
    </dgm:pt>
    <dgm:pt modelId="{0956564B-0082-4430-B25A-357FEBA2B16D}" type="pres">
      <dgm:prSet presAssocID="{D3B25B37-7736-4A6B-8259-8C141BD6B1CC}" presName="childText" presStyleLbl="conFgAcc1" presStyleIdx="2" presStyleCnt="3">
        <dgm:presLayoutVars>
          <dgm:bulletEnabled val="1"/>
        </dgm:presLayoutVars>
      </dgm:prSet>
      <dgm:spPr/>
    </dgm:pt>
  </dgm:ptLst>
  <dgm:cxnLst>
    <dgm:cxn modelId="{AF55D11A-B1A2-4557-A795-B122897248B4}" srcId="{C86B329F-C4D3-420B-939C-B6404A73FF50}" destId="{D3B25B37-7736-4A6B-8259-8C141BD6B1CC}" srcOrd="2" destOrd="0" parTransId="{4AC822A7-8518-4EEF-9D6C-8B727DEB160E}" sibTransId="{E0FBB8FE-471C-4CED-A66A-08CE90780044}"/>
    <dgm:cxn modelId="{70E0631B-4686-4F10-9212-9F742D84C558}" type="presOf" srcId="{034E80BD-3E0B-4A1B-B96D-5063F8314F1D}" destId="{09FDC68B-6B05-4489-BE66-40379C8F2073}" srcOrd="0" destOrd="0" presId="urn:microsoft.com/office/officeart/2005/8/layout/list1"/>
    <dgm:cxn modelId="{02F15C1D-9BDD-4466-A819-944204A47A28}" type="presOf" srcId="{201C7C69-BB36-47CC-BE4F-6EE7D93EE68F}" destId="{A0EB1674-7C34-42BF-9417-7DE36E6AF07E}" srcOrd="0" destOrd="0" presId="urn:microsoft.com/office/officeart/2005/8/layout/list1"/>
    <dgm:cxn modelId="{032FCE33-27E5-4D91-A0C9-9EFE95779C6A}" type="presOf" srcId="{765B18E2-AE1C-4245-91C9-28E8CC23781F}" destId="{084EAE0D-D26C-407D-B1C7-E137BBE14CB7}" srcOrd="0" destOrd="0" presId="urn:microsoft.com/office/officeart/2005/8/layout/list1"/>
    <dgm:cxn modelId="{C60B4734-D7C2-476C-B8B1-293FEC0F9898}" type="presOf" srcId="{034E80BD-3E0B-4A1B-B96D-5063F8314F1D}" destId="{0DA06050-8006-48EF-870B-9208933856BB}" srcOrd="1" destOrd="0" presId="urn:microsoft.com/office/officeart/2005/8/layout/list1"/>
    <dgm:cxn modelId="{05E0B73A-C6A0-4B23-B5F6-344F9AA9B67E}" type="presOf" srcId="{ADF9B96F-A899-43DD-8287-0D449A73458D}" destId="{235521E6-FF07-48E9-84D3-3E9CAA8F326D}" srcOrd="0" destOrd="0" presId="urn:microsoft.com/office/officeart/2005/8/layout/list1"/>
    <dgm:cxn modelId="{67967F5F-A36E-42B4-885D-560F3595EC3B}" type="presOf" srcId="{D3B25B37-7736-4A6B-8259-8C141BD6B1CC}" destId="{04C687D0-BE91-4C5C-A4FA-957987B0A545}" srcOrd="1" destOrd="0" presId="urn:microsoft.com/office/officeart/2005/8/layout/list1"/>
    <dgm:cxn modelId="{F60B0B46-F03F-4EA3-8999-243666BFDED0}" type="presOf" srcId="{C86B329F-C4D3-420B-939C-B6404A73FF50}" destId="{02F44EAE-6A1B-4450-A718-EB9128D98AE6}" srcOrd="0" destOrd="0" presId="urn:microsoft.com/office/officeart/2005/8/layout/list1"/>
    <dgm:cxn modelId="{F6C6E66B-E6D6-4446-B9BF-E36498D39C9B}" srcId="{C86B329F-C4D3-420B-939C-B6404A73FF50}" destId="{034E80BD-3E0B-4A1B-B96D-5063F8314F1D}" srcOrd="1" destOrd="0" parTransId="{A083A0C5-E136-473D-BC0C-5793A1F46003}" sibTransId="{7EA8F2CB-6CE1-46C4-A7AA-0B8F11B681CB}"/>
    <dgm:cxn modelId="{2EB6574F-0A3E-4AC1-9F85-B3B9D003A5A0}" srcId="{765B18E2-AE1C-4245-91C9-28E8CC23781F}" destId="{201C7C69-BB36-47CC-BE4F-6EE7D93EE68F}" srcOrd="0" destOrd="0" parTransId="{DA8FBAA8-878B-47D3-99BD-E26105E933DA}" sibTransId="{F74018F8-947D-4270-8915-F538BB16340A}"/>
    <dgm:cxn modelId="{4D38C74F-8328-4C1C-8DBE-362A592F3428}" type="presOf" srcId="{1C6638F1-96F2-44D8-83FB-5BB9D3551107}" destId="{0956564B-0082-4430-B25A-357FEBA2B16D}" srcOrd="0" destOrd="0" presId="urn:microsoft.com/office/officeart/2005/8/layout/list1"/>
    <dgm:cxn modelId="{37FCC67F-3D93-411A-9963-869A892FA4C1}" type="presOf" srcId="{D3B25B37-7736-4A6B-8259-8C141BD6B1CC}" destId="{437A5962-4885-4C2B-BD94-68FDE7EAD8DF}" srcOrd="0" destOrd="0" presId="urn:microsoft.com/office/officeart/2005/8/layout/list1"/>
    <dgm:cxn modelId="{542E4081-22BD-4BAA-B0E4-F1D01EE04CA4}" srcId="{D3B25B37-7736-4A6B-8259-8C141BD6B1CC}" destId="{1C6638F1-96F2-44D8-83FB-5BB9D3551107}" srcOrd="0" destOrd="0" parTransId="{A862353C-4848-40E9-8505-5141F3D5AEC4}" sibTransId="{6D802FBB-8AF2-446A-B04C-3FC99FF4681A}"/>
    <dgm:cxn modelId="{83EF1C9C-4ED1-4395-BAE4-B02619F4B470}" type="presOf" srcId="{765B18E2-AE1C-4245-91C9-28E8CC23781F}" destId="{066FA378-3AE9-4C4F-804F-0DF050D8260D}" srcOrd="1" destOrd="0" presId="urn:microsoft.com/office/officeart/2005/8/layout/list1"/>
    <dgm:cxn modelId="{FFCF3DA5-91C0-4607-AA99-D0AEB3F527D3}" srcId="{034E80BD-3E0B-4A1B-B96D-5063F8314F1D}" destId="{ADF9B96F-A899-43DD-8287-0D449A73458D}" srcOrd="0" destOrd="0" parTransId="{B4DA134E-CDFD-4CD7-9809-F3885AE6419C}" sibTransId="{83541CBD-D5F9-4720-85FD-EAB58883C28F}"/>
    <dgm:cxn modelId="{E01249A8-83FD-4AA0-B387-36FF02AA80A1}" srcId="{C86B329F-C4D3-420B-939C-B6404A73FF50}" destId="{765B18E2-AE1C-4245-91C9-28E8CC23781F}" srcOrd="0" destOrd="0" parTransId="{2AB413AC-5A60-484E-B68E-4D9FF013BA44}" sibTransId="{4FD594A1-4115-44B5-8A47-7D80B0D71116}"/>
    <dgm:cxn modelId="{20F676CF-FF66-4BA0-814C-270E7F8521CB}" type="presParOf" srcId="{02F44EAE-6A1B-4450-A718-EB9128D98AE6}" destId="{E58CB658-8DEE-42FA-9FC5-3E0284190430}" srcOrd="0" destOrd="0" presId="urn:microsoft.com/office/officeart/2005/8/layout/list1"/>
    <dgm:cxn modelId="{171DD085-4BE1-4BD0-8913-5FA477FB26B2}" type="presParOf" srcId="{E58CB658-8DEE-42FA-9FC5-3E0284190430}" destId="{084EAE0D-D26C-407D-B1C7-E137BBE14CB7}" srcOrd="0" destOrd="0" presId="urn:microsoft.com/office/officeart/2005/8/layout/list1"/>
    <dgm:cxn modelId="{431926EA-ECEB-4423-BCDF-9A43641D3B99}" type="presParOf" srcId="{E58CB658-8DEE-42FA-9FC5-3E0284190430}" destId="{066FA378-3AE9-4C4F-804F-0DF050D8260D}" srcOrd="1" destOrd="0" presId="urn:microsoft.com/office/officeart/2005/8/layout/list1"/>
    <dgm:cxn modelId="{DADF59AE-D192-4DE9-996F-1118D02B0E32}" type="presParOf" srcId="{02F44EAE-6A1B-4450-A718-EB9128D98AE6}" destId="{E748CF93-0152-43A0-90D7-1D6A088A2C63}" srcOrd="1" destOrd="0" presId="urn:microsoft.com/office/officeart/2005/8/layout/list1"/>
    <dgm:cxn modelId="{2B111F1E-5F6F-49C4-9D9C-23B974DE2384}" type="presParOf" srcId="{02F44EAE-6A1B-4450-A718-EB9128D98AE6}" destId="{A0EB1674-7C34-42BF-9417-7DE36E6AF07E}" srcOrd="2" destOrd="0" presId="urn:microsoft.com/office/officeart/2005/8/layout/list1"/>
    <dgm:cxn modelId="{452961E5-BAFD-4C73-86B3-672D5CE6A495}" type="presParOf" srcId="{02F44EAE-6A1B-4450-A718-EB9128D98AE6}" destId="{C51AD315-C6C9-417A-BD3C-CAE84166FC92}" srcOrd="3" destOrd="0" presId="urn:microsoft.com/office/officeart/2005/8/layout/list1"/>
    <dgm:cxn modelId="{9B9C734A-7E5C-4F12-A89D-7660ED8DF899}" type="presParOf" srcId="{02F44EAE-6A1B-4450-A718-EB9128D98AE6}" destId="{276DD02C-A81A-4CEC-A4EA-275334979360}" srcOrd="4" destOrd="0" presId="urn:microsoft.com/office/officeart/2005/8/layout/list1"/>
    <dgm:cxn modelId="{0299791C-C6C2-4ECA-B73C-2530B9BD49DE}" type="presParOf" srcId="{276DD02C-A81A-4CEC-A4EA-275334979360}" destId="{09FDC68B-6B05-4489-BE66-40379C8F2073}" srcOrd="0" destOrd="0" presId="urn:microsoft.com/office/officeart/2005/8/layout/list1"/>
    <dgm:cxn modelId="{37D32AB9-E99B-4B16-8122-E6E89840282C}" type="presParOf" srcId="{276DD02C-A81A-4CEC-A4EA-275334979360}" destId="{0DA06050-8006-48EF-870B-9208933856BB}" srcOrd="1" destOrd="0" presId="urn:microsoft.com/office/officeart/2005/8/layout/list1"/>
    <dgm:cxn modelId="{8B1B7346-5103-4FA6-B97F-0277D50E22D9}" type="presParOf" srcId="{02F44EAE-6A1B-4450-A718-EB9128D98AE6}" destId="{2E9DB407-3F73-4A4A-9385-72D290D6E25E}" srcOrd="5" destOrd="0" presId="urn:microsoft.com/office/officeart/2005/8/layout/list1"/>
    <dgm:cxn modelId="{F069AAF5-CC34-45ED-A847-5919EC734B1A}" type="presParOf" srcId="{02F44EAE-6A1B-4450-A718-EB9128D98AE6}" destId="{235521E6-FF07-48E9-84D3-3E9CAA8F326D}" srcOrd="6" destOrd="0" presId="urn:microsoft.com/office/officeart/2005/8/layout/list1"/>
    <dgm:cxn modelId="{3902BF16-D6F4-487E-81FE-DA12369DC721}" type="presParOf" srcId="{02F44EAE-6A1B-4450-A718-EB9128D98AE6}" destId="{370031C8-C5F7-4D09-BB17-B9207B122F1F}" srcOrd="7" destOrd="0" presId="urn:microsoft.com/office/officeart/2005/8/layout/list1"/>
    <dgm:cxn modelId="{35609BC9-D498-4BC7-A78C-04CE5076D7C7}" type="presParOf" srcId="{02F44EAE-6A1B-4450-A718-EB9128D98AE6}" destId="{F51BFB81-9CD5-4FA7-B0B8-44FC88362978}" srcOrd="8" destOrd="0" presId="urn:microsoft.com/office/officeart/2005/8/layout/list1"/>
    <dgm:cxn modelId="{6B1D0DB5-9D17-4F29-B0C3-7F95106A2112}" type="presParOf" srcId="{F51BFB81-9CD5-4FA7-B0B8-44FC88362978}" destId="{437A5962-4885-4C2B-BD94-68FDE7EAD8DF}" srcOrd="0" destOrd="0" presId="urn:microsoft.com/office/officeart/2005/8/layout/list1"/>
    <dgm:cxn modelId="{4D545506-38FA-490C-AA06-361DB8A30957}" type="presParOf" srcId="{F51BFB81-9CD5-4FA7-B0B8-44FC88362978}" destId="{04C687D0-BE91-4C5C-A4FA-957987B0A545}" srcOrd="1" destOrd="0" presId="urn:microsoft.com/office/officeart/2005/8/layout/list1"/>
    <dgm:cxn modelId="{907C7CFC-1A7F-4788-A930-97D350C61697}" type="presParOf" srcId="{02F44EAE-6A1B-4450-A718-EB9128D98AE6}" destId="{B2AD8E7C-E5A1-4076-83B5-3930A7450CC0}" srcOrd="9" destOrd="0" presId="urn:microsoft.com/office/officeart/2005/8/layout/list1"/>
    <dgm:cxn modelId="{23E3336C-B24A-458C-B19D-3FE7FF0FF692}" type="presParOf" srcId="{02F44EAE-6A1B-4450-A718-EB9128D98AE6}" destId="{0956564B-0082-4430-B25A-357FEBA2B16D}"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B1674-7C34-42BF-9417-7DE36E6AF07E}">
      <dsp:nvSpPr>
        <dsp:cNvPr id="0" name=""/>
        <dsp:cNvSpPr/>
      </dsp:nvSpPr>
      <dsp:spPr>
        <a:xfrm>
          <a:off x="0" y="371071"/>
          <a:ext cx="7344816" cy="115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kern="1200" dirty="0">
            <a:latin typeface="Times New Roman" panose="02020603050405020304" pitchFamily="18" charset="0"/>
            <a:cs typeface="Times New Roman" panose="02020603050405020304" pitchFamily="18" charset="0"/>
          </a:endParaRPr>
        </a:p>
      </dsp:txBody>
      <dsp:txXfrm>
        <a:off x="0" y="371071"/>
        <a:ext cx="7344816" cy="1159200"/>
      </dsp:txXfrm>
    </dsp:sp>
    <dsp:sp modelId="{066FA378-3AE9-4C4F-804F-0DF050D8260D}">
      <dsp:nvSpPr>
        <dsp:cNvPr id="0" name=""/>
        <dsp:cNvSpPr/>
      </dsp:nvSpPr>
      <dsp:spPr>
        <a:xfrm>
          <a:off x="367240" y="31591"/>
          <a:ext cx="5141371" cy="67896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Baseline Study</a:t>
          </a:r>
          <a:endParaRPr lang="en-GB" sz="2000" b="1" kern="1200" dirty="0">
            <a:latin typeface="Times New Roman" panose="02020603050405020304" pitchFamily="18" charset="0"/>
            <a:cs typeface="Times New Roman" panose="02020603050405020304" pitchFamily="18" charset="0"/>
          </a:endParaRPr>
        </a:p>
      </dsp:txBody>
      <dsp:txXfrm>
        <a:off x="400384" y="64735"/>
        <a:ext cx="5075083" cy="612672"/>
      </dsp:txXfrm>
    </dsp:sp>
    <dsp:sp modelId="{235521E6-FF07-48E9-84D3-3E9CAA8F326D}">
      <dsp:nvSpPr>
        <dsp:cNvPr id="0" name=""/>
        <dsp:cNvSpPr/>
      </dsp:nvSpPr>
      <dsp:spPr>
        <a:xfrm>
          <a:off x="0" y="1993951"/>
          <a:ext cx="7344816" cy="887512"/>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3</a:t>
          </a:r>
          <a:r>
            <a:rPr lang="en-US" sz="2000" kern="1200" dirty="0">
              <a:latin typeface="Times New Roman" panose="02020603050405020304" pitchFamily="18" charset="0"/>
              <a:cs typeface="Times New Roman" panose="02020603050405020304" pitchFamily="18" charset="0"/>
            </a:rPr>
            <a:t> public/ non-domestic buildings and 7 house types</a:t>
          </a:r>
          <a:endParaRPr lang="en-GB" sz="2000" kern="1200" dirty="0">
            <a:latin typeface="Times New Roman" panose="02020603050405020304" pitchFamily="18" charset="0"/>
            <a:cs typeface="Times New Roman" panose="02020603050405020304" pitchFamily="18" charset="0"/>
          </a:endParaRPr>
        </a:p>
      </dsp:txBody>
      <dsp:txXfrm>
        <a:off x="0" y="1993951"/>
        <a:ext cx="7344816" cy="887512"/>
      </dsp:txXfrm>
    </dsp:sp>
    <dsp:sp modelId="{0DA06050-8006-48EF-870B-9208933856BB}">
      <dsp:nvSpPr>
        <dsp:cNvPr id="0" name=""/>
        <dsp:cNvSpPr/>
      </dsp:nvSpPr>
      <dsp:spPr>
        <a:xfrm>
          <a:off x="367240" y="1654471"/>
          <a:ext cx="5141371" cy="678960"/>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Energy Audits</a:t>
          </a:r>
          <a:endParaRPr lang="en-GB" sz="2000" b="1" kern="1200" dirty="0">
            <a:latin typeface="Times New Roman" panose="02020603050405020304" pitchFamily="18" charset="0"/>
            <a:cs typeface="Times New Roman" panose="02020603050405020304" pitchFamily="18" charset="0"/>
          </a:endParaRPr>
        </a:p>
      </dsp:txBody>
      <dsp:txXfrm>
        <a:off x="400384" y="1687615"/>
        <a:ext cx="5075083" cy="612672"/>
      </dsp:txXfrm>
    </dsp:sp>
    <dsp:sp modelId="{0956564B-0082-4430-B25A-357FEBA2B16D}">
      <dsp:nvSpPr>
        <dsp:cNvPr id="0" name=""/>
        <dsp:cNvSpPr/>
      </dsp:nvSpPr>
      <dsp:spPr>
        <a:xfrm>
          <a:off x="0" y="3345144"/>
          <a:ext cx="7344816" cy="887512"/>
        </a:xfrm>
        <a:prstGeom prst="rect">
          <a:avLst/>
        </a:prstGeom>
        <a:solidFill>
          <a:schemeClr val="lt1">
            <a:alpha val="90000"/>
            <a:hueOff val="0"/>
            <a:satOff val="0"/>
            <a:lumOff val="0"/>
            <a:alphaOff val="0"/>
          </a:schemeClr>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latin typeface="Times New Roman" panose="02020603050405020304" pitchFamily="18" charset="0"/>
              <a:cs typeface="Times New Roman" panose="02020603050405020304" pitchFamily="18" charset="0"/>
            </a:rPr>
            <a:t>Targets and Roadmap</a:t>
          </a:r>
          <a:endParaRPr lang="en-GB" sz="2000" b="0" kern="1200" dirty="0">
            <a:latin typeface="Times New Roman" panose="02020603050405020304" pitchFamily="18" charset="0"/>
            <a:cs typeface="Times New Roman" panose="02020603050405020304" pitchFamily="18" charset="0"/>
          </a:endParaRPr>
        </a:p>
      </dsp:txBody>
      <dsp:txXfrm>
        <a:off x="0" y="3345144"/>
        <a:ext cx="7344816" cy="887512"/>
      </dsp:txXfrm>
    </dsp:sp>
    <dsp:sp modelId="{04C687D0-BE91-4C5C-A4FA-957987B0A545}">
      <dsp:nvSpPr>
        <dsp:cNvPr id="0" name=""/>
        <dsp:cNvSpPr/>
      </dsp:nvSpPr>
      <dsp:spPr>
        <a:xfrm>
          <a:off x="367240" y="3005664"/>
          <a:ext cx="5141371" cy="678960"/>
        </a:xfrm>
        <a:prstGeom prst="roundRect">
          <a:avLst/>
        </a:prstGeom>
        <a:solidFill>
          <a:srgbClr val="FF9933"/>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2030 EMP</a:t>
          </a:r>
          <a:endParaRPr lang="en-GB" sz="2000" b="1" kern="1200" dirty="0">
            <a:latin typeface="Times New Roman" panose="02020603050405020304" pitchFamily="18" charset="0"/>
            <a:cs typeface="Times New Roman" panose="02020603050405020304" pitchFamily="18" charset="0"/>
          </a:endParaRPr>
        </a:p>
      </dsp:txBody>
      <dsp:txXfrm>
        <a:off x="400384" y="3038808"/>
        <a:ext cx="5075083"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0.43947</cdr:x>
      <cdr:y>0.46196</cdr:y>
    </cdr:from>
    <cdr:to>
      <cdr:x>0.65933</cdr:x>
      <cdr:y>0.57972</cdr:y>
    </cdr:to>
    <cdr:sp macro="" textlink="">
      <cdr:nvSpPr>
        <cdr:cNvPr id="2" name="TextBox 5">
          <a:extLst xmlns:a="http://schemas.openxmlformats.org/drawingml/2006/main">
            <a:ext uri="{FF2B5EF4-FFF2-40B4-BE49-F238E27FC236}">
              <a16:creationId xmlns:a16="http://schemas.microsoft.com/office/drawing/2014/main" id="{B4427993-0769-E5F6-5F2B-20FCF4E72624}"/>
            </a:ext>
          </a:extLst>
        </cdr:cNvPr>
        <cdr:cNvSpPr txBox="1"/>
      </cdr:nvSpPr>
      <cdr:spPr>
        <a:xfrm xmlns:a="http://schemas.openxmlformats.org/drawingml/2006/main">
          <a:off x="1485097" y="1467455"/>
          <a:ext cx="742951" cy="3740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CO</a:t>
          </a:r>
          <a:r>
            <a:rPr lang="en-GB" sz="1400" b="1" kern="1200" dirty="0">
              <a:latin typeface="Times New Roman" panose="02020603050405020304" pitchFamily="18" charset="0"/>
              <a:cs typeface="Times New Roman" panose="02020603050405020304" pitchFamily="18" charset="0"/>
            </a:rPr>
            <a:t>2</a:t>
          </a:r>
        </a:p>
      </cdr:txBody>
    </cdr:sp>
  </cdr:relSizeAnchor>
</c:userShapes>
</file>

<file path=ppt/drawings/drawing2.xml><?xml version="1.0" encoding="utf-8"?>
<c:userShapes xmlns:c="http://schemas.openxmlformats.org/drawingml/2006/chart">
  <cdr:relSizeAnchor xmlns:cdr="http://schemas.openxmlformats.org/drawingml/2006/chartDrawing">
    <cdr:from>
      <cdr:x>0.35856</cdr:x>
      <cdr:y>0.39286</cdr:y>
    </cdr:from>
    <cdr:to>
      <cdr:x>0.6757</cdr:x>
      <cdr:y>0.59332</cdr:y>
    </cdr:to>
    <cdr:sp macro="" textlink="">
      <cdr:nvSpPr>
        <cdr:cNvPr id="2" name="TextBox 5">
          <a:extLst xmlns:a="http://schemas.openxmlformats.org/drawingml/2006/main">
            <a:ext uri="{FF2B5EF4-FFF2-40B4-BE49-F238E27FC236}">
              <a16:creationId xmlns:a16="http://schemas.microsoft.com/office/drawing/2014/main" id="{3E37D01E-70CF-8EF3-3376-F023BFD08E68}"/>
            </a:ext>
          </a:extLst>
        </cdr:cNvPr>
        <cdr:cNvSpPr txBox="1"/>
      </cdr:nvSpPr>
      <cdr:spPr>
        <a:xfrm xmlns:a="http://schemas.openxmlformats.org/drawingml/2006/main">
          <a:off x="1059504" y="1266670"/>
          <a:ext cx="937086"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Energy</a:t>
          </a:r>
          <a:r>
            <a:rPr lang="en-GB" sz="1800" b="1" kern="1200" baseline="0" dirty="0">
              <a:latin typeface="Times New Roman" panose="02020603050405020304" pitchFamily="18" charset="0"/>
              <a:cs typeface="Times New Roman" panose="02020603050405020304" pitchFamily="18" charset="0"/>
            </a:rPr>
            <a:t> </a:t>
          </a:r>
        </a:p>
        <a:p xmlns:a="http://schemas.openxmlformats.org/drawingml/2006/main">
          <a:r>
            <a:rPr lang="en-GB" sz="1800" b="1" kern="1200" baseline="0" dirty="0">
              <a:latin typeface="Times New Roman" panose="02020603050405020304" pitchFamily="18" charset="0"/>
              <a:cs typeface="Times New Roman" panose="02020603050405020304" pitchFamily="18" charset="0"/>
            </a:rPr>
            <a:t>(kWh)</a:t>
          </a:r>
          <a:endParaRPr lang="en-GB" sz="1800" b="1" kern="1200" dirty="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0.41599</cdr:x>
      <cdr:y>0.42559</cdr:y>
    </cdr:from>
    <cdr:to>
      <cdr:x>0.70625</cdr:x>
      <cdr:y>0.62665</cdr:y>
    </cdr:to>
    <cdr:sp macro="" textlink="">
      <cdr:nvSpPr>
        <cdr:cNvPr id="2" name="TextBox 5">
          <a:extLst xmlns:a="http://schemas.openxmlformats.org/drawingml/2006/main">
            <a:ext uri="{FF2B5EF4-FFF2-40B4-BE49-F238E27FC236}">
              <a16:creationId xmlns:a16="http://schemas.microsoft.com/office/drawing/2014/main" id="{B4427993-0769-E5F6-5F2B-20FCF4E72624}"/>
            </a:ext>
          </a:extLst>
        </cdr:cNvPr>
        <cdr:cNvSpPr txBox="1"/>
      </cdr:nvSpPr>
      <cdr:spPr>
        <a:xfrm xmlns:a="http://schemas.openxmlformats.org/drawingml/2006/main">
          <a:off x="1405528" y="1368152"/>
          <a:ext cx="980687"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Energy</a:t>
          </a:r>
          <a:r>
            <a:rPr lang="en-GB" sz="1800" b="1" kern="1200" baseline="0" dirty="0">
              <a:latin typeface="Times New Roman" panose="02020603050405020304" pitchFamily="18" charset="0"/>
              <a:cs typeface="Times New Roman" panose="02020603050405020304" pitchFamily="18" charset="0"/>
            </a:rPr>
            <a:t> Cost</a:t>
          </a:r>
          <a:endParaRPr lang="en-GB" sz="1800" b="1" kern="1200"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0.06926</cdr:x>
      <cdr:y>0.32946</cdr:y>
    </cdr:from>
    <cdr:to>
      <cdr:x>0.95583</cdr:x>
      <cdr:y>0.32946</cdr:y>
    </cdr:to>
    <cdr:cxnSp macro="">
      <cdr:nvCxnSpPr>
        <cdr:cNvPr id="10" name="Straight Connector 9">
          <a:extLst xmlns:a="http://schemas.openxmlformats.org/drawingml/2006/main">
            <a:ext uri="{FF2B5EF4-FFF2-40B4-BE49-F238E27FC236}">
              <a16:creationId xmlns:a16="http://schemas.microsoft.com/office/drawing/2014/main" id="{0CEF4319-3774-F3F8-6E87-7A5BC9F7B93B}"/>
            </a:ext>
          </a:extLst>
        </cdr:cNvPr>
        <cdr:cNvCxnSpPr/>
      </cdr:nvCxnSpPr>
      <cdr:spPr>
        <a:xfrm xmlns:a="http://schemas.openxmlformats.org/drawingml/2006/main">
          <a:off x="576066" y="1487296"/>
          <a:ext cx="7373529" cy="0"/>
        </a:xfrm>
        <a:prstGeom xmlns:a="http://schemas.openxmlformats.org/drawingml/2006/main" prst="line">
          <a:avLst/>
        </a:prstGeom>
        <a:ln xmlns:a="http://schemas.openxmlformats.org/drawingml/2006/main" w="1905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0.05877</cdr:x>
      <cdr:y>0.14141</cdr:y>
    </cdr:from>
    <cdr:to>
      <cdr:x>0.27524</cdr:x>
      <cdr:y>0.58965</cdr:y>
    </cdr:to>
    <cdr:grpSp>
      <cdr:nvGrpSpPr>
        <cdr:cNvPr id="20" name="Group 19">
          <a:extLst xmlns:a="http://schemas.openxmlformats.org/drawingml/2006/main">
            <a:ext uri="{FF2B5EF4-FFF2-40B4-BE49-F238E27FC236}">
              <a16:creationId xmlns:a16="http://schemas.microsoft.com/office/drawing/2014/main" id="{55DC1309-0895-2092-F0A0-C62B35EF4088}"/>
            </a:ext>
          </a:extLst>
        </cdr:cNvPr>
        <cdr:cNvGrpSpPr/>
      </cdr:nvGrpSpPr>
      <cdr:grpSpPr>
        <a:xfrm xmlns:a="http://schemas.openxmlformats.org/drawingml/2006/main">
          <a:off x="488786" y="638374"/>
          <a:ext cx="1800364" cy="2023510"/>
          <a:chOff x="488807" y="638373"/>
          <a:chExt cx="1800344" cy="2023524"/>
        </a:xfrm>
      </cdr:grpSpPr>
      <cdr:grpSp>
        <cdr:nvGrpSpPr>
          <cdr:cNvPr id="19" name="Group 18">
            <a:extLst xmlns:a="http://schemas.openxmlformats.org/drawingml/2006/main">
              <a:ext uri="{FF2B5EF4-FFF2-40B4-BE49-F238E27FC236}">
                <a16:creationId xmlns:a16="http://schemas.microsoft.com/office/drawing/2014/main" id="{304CDF05-3EC6-B53C-999D-E3A865380A8D}"/>
              </a:ext>
            </a:extLst>
          </cdr:cNvPr>
          <cdr:cNvGrpSpPr/>
        </cdr:nvGrpSpPr>
        <cdr:grpSpPr>
          <a:xfrm xmlns:a="http://schemas.openxmlformats.org/drawingml/2006/main">
            <a:off x="488807" y="638373"/>
            <a:ext cx="1800344" cy="2023524"/>
            <a:chOff x="488807" y="638373"/>
            <a:chExt cx="1800344" cy="2023524"/>
          </a:xfrm>
        </cdr:grpSpPr>
        <cdr:sp macro="" textlink="">
          <cdr:nvSpPr>
            <cdr:cNvPr id="15" name="TextBox 14">
              <a:extLst xmlns:a="http://schemas.openxmlformats.org/drawingml/2006/main">
                <a:ext uri="{FF2B5EF4-FFF2-40B4-BE49-F238E27FC236}">
                  <a16:creationId xmlns:a16="http://schemas.microsoft.com/office/drawing/2014/main" id="{38EA1C52-3B92-7405-FDF6-79EC8BB7C394}"/>
                </a:ext>
              </a:extLst>
            </cdr:cNvPr>
            <cdr:cNvSpPr txBox="1"/>
          </cdr:nvSpPr>
          <cdr:spPr>
            <a:xfrm xmlns:a="http://schemas.openxmlformats.org/drawingml/2006/main">
              <a:off x="488807" y="6383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rgbClr val="0070C0"/>
                  </a:solidFill>
                  <a:latin typeface="Times New Roman" panose="02020603050405020304" pitchFamily="18" charset="0"/>
                  <a:cs typeface="Times New Roman" panose="02020603050405020304" pitchFamily="18" charset="0"/>
                </a:rPr>
                <a:t>Oil, 0.272</a:t>
              </a:r>
              <a:endParaRPr lang="en-GB" sz="1600" dirty="0">
                <a:solidFill>
                  <a:srgbClr val="0070C0"/>
                </a:solidFill>
                <a:latin typeface="Times New Roman" panose="02020603050405020304" pitchFamily="18" charset="0"/>
                <a:cs typeface="Times New Roman" panose="02020603050405020304" pitchFamily="18" charset="0"/>
              </a:endParaRPr>
            </a:p>
          </cdr:txBody>
        </cdr:sp>
        <cdr:sp macro="" textlink="">
          <cdr:nvSpPr>
            <cdr:cNvPr id="16" name="TextBox 1">
              <a:extLst xmlns:a="http://schemas.openxmlformats.org/drawingml/2006/main">
                <a:ext uri="{FF2B5EF4-FFF2-40B4-BE49-F238E27FC236}">
                  <a16:creationId xmlns:a16="http://schemas.microsoft.com/office/drawing/2014/main" id="{59CE1C4F-06D6-76A2-F971-942E57239672}"/>
                </a:ext>
              </a:extLst>
            </cdr:cNvPr>
            <cdr:cNvSpPr txBox="1"/>
          </cdr:nvSpPr>
          <cdr:spPr>
            <a:xfrm xmlns:a="http://schemas.openxmlformats.org/drawingml/2006/main">
              <a:off x="504057" y="1747497"/>
              <a:ext cx="1256412"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4DC58D"/>
                  </a:solidFill>
                  <a:latin typeface="Times New Roman" panose="02020603050405020304" pitchFamily="18" charset="0"/>
                  <a:cs typeface="Times New Roman" panose="02020603050405020304" pitchFamily="18" charset="0"/>
                </a:rPr>
                <a:t>Gas, 0.203</a:t>
              </a:r>
              <a:endParaRPr lang="en-GB" sz="1600" dirty="0">
                <a:solidFill>
                  <a:srgbClr val="4DC58D"/>
                </a:solidFill>
                <a:latin typeface="Times New Roman" panose="02020603050405020304" pitchFamily="18" charset="0"/>
                <a:cs typeface="Times New Roman" panose="02020603050405020304" pitchFamily="18" charset="0"/>
              </a:endParaRPr>
            </a:p>
          </cdr:txBody>
        </cdr:sp>
        <cdr:sp macro="" textlink="">
          <cdr:nvSpPr>
            <cdr:cNvPr id="17" name="TextBox 1">
              <a:extLst xmlns:a="http://schemas.openxmlformats.org/drawingml/2006/main">
                <a:ext uri="{FF2B5EF4-FFF2-40B4-BE49-F238E27FC236}">
                  <a16:creationId xmlns:a16="http://schemas.microsoft.com/office/drawing/2014/main" id="{97E9835E-BEB5-76C2-30DA-8CED321081CB}"/>
                </a:ext>
              </a:extLst>
            </cdr:cNvPr>
            <cdr:cNvSpPr txBox="1"/>
          </cdr:nvSpPr>
          <cdr:spPr>
            <a:xfrm xmlns:a="http://schemas.openxmlformats.org/drawingml/2006/main">
              <a:off x="518946" y="1193325"/>
              <a:ext cx="1770205"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0.224</a:t>
              </a:r>
              <a:endParaRPr lang="en-GB" sz="1600" dirty="0">
                <a:solidFill>
                  <a:srgbClr val="FF0000"/>
                </a:solidFill>
                <a:latin typeface="Times New Roman" panose="02020603050405020304" pitchFamily="18" charset="0"/>
                <a:cs typeface="Times New Roman" panose="02020603050405020304" pitchFamily="18" charset="0"/>
              </a:endParaRPr>
            </a:p>
          </cdr:txBody>
        </cdr:sp>
      </cdr:grpSp>
    </cdr:grpSp>
  </cdr:relSizeAnchor>
  <cdr:relSizeAnchor xmlns:cdr="http://schemas.openxmlformats.org/drawingml/2006/chartDrawing">
    <cdr:from>
      <cdr:x>0.71341</cdr:x>
      <cdr:y>0.61255</cdr:y>
    </cdr:from>
    <cdr:to>
      <cdr:x>0.79638</cdr:x>
      <cdr:y>0.6918</cdr:y>
    </cdr:to>
    <cdr:sp macro="" textlink="">
      <cdr:nvSpPr>
        <cdr:cNvPr id="2" name="TextBox 1">
          <a:extLst xmlns:a="http://schemas.openxmlformats.org/drawingml/2006/main">
            <a:ext uri="{FF2B5EF4-FFF2-40B4-BE49-F238E27FC236}">
              <a16:creationId xmlns:a16="http://schemas.microsoft.com/office/drawing/2014/main" id="{606BCDB0-1DDF-93B0-4B06-F363650C28B5}"/>
            </a:ext>
          </a:extLst>
        </cdr:cNvPr>
        <cdr:cNvSpPr txBox="1"/>
      </cdr:nvSpPr>
      <cdr:spPr>
        <a:xfrm xmlns:a="http://schemas.openxmlformats.org/drawingml/2006/main">
          <a:off x="5933371" y="2765245"/>
          <a:ext cx="690086" cy="3577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0.118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0.88657</cdr:x>
      <cdr:y>0.66994</cdr:y>
    </cdr:from>
    <cdr:to>
      <cdr:x>0.96954</cdr:x>
      <cdr:y>0.8684</cdr:y>
    </cdr:to>
    <cdr:sp macro="" textlink="">
      <cdr:nvSpPr>
        <cdr:cNvPr id="4" name="TextBox 1">
          <a:extLst xmlns:a="http://schemas.openxmlformats.org/drawingml/2006/main">
            <a:ext uri="{FF2B5EF4-FFF2-40B4-BE49-F238E27FC236}">
              <a16:creationId xmlns:a16="http://schemas.microsoft.com/office/drawing/2014/main" id="{5829D35C-921C-EA50-E9F0-2CA0B10C35C4}"/>
            </a:ext>
          </a:extLst>
        </cdr:cNvPr>
        <cdr:cNvSpPr txBox="1"/>
      </cdr:nvSpPr>
      <cdr:spPr>
        <a:xfrm xmlns:a="http://schemas.openxmlformats.org/drawingml/2006/main">
          <a:off x="7373531" y="3024336"/>
          <a:ext cx="690086" cy="8959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a:t>
          </a:r>
        </a:p>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0.088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0.17289</cdr:x>
      <cdr:y>0.73181</cdr:y>
    </cdr:from>
    <cdr:to>
      <cdr:x>0.94977</cdr:x>
      <cdr:y>0.82392</cdr:y>
    </cdr:to>
    <cdr:sp macro="" textlink="">
      <cdr:nvSpPr>
        <cdr:cNvPr id="3" name="TextBox 2">
          <a:extLst xmlns:a="http://schemas.openxmlformats.org/drawingml/2006/main">
            <a:ext uri="{FF2B5EF4-FFF2-40B4-BE49-F238E27FC236}">
              <a16:creationId xmlns:a16="http://schemas.microsoft.com/office/drawing/2014/main" id="{9E9FCE40-FFF4-BFBD-326D-96A0C2214695}"/>
            </a:ext>
          </a:extLst>
        </cdr:cNvPr>
        <cdr:cNvSpPr txBox="1"/>
      </cdr:nvSpPr>
      <cdr:spPr>
        <a:xfrm xmlns:a="http://schemas.openxmlformats.org/drawingml/2006/main">
          <a:off x="1522415" y="2434883"/>
          <a:ext cx="6840760" cy="30646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GB" sz="1800" dirty="0">
              <a:latin typeface="Times New Roman" panose="02020603050405020304" pitchFamily="18" charset="0"/>
              <a:cs typeface="Times New Roman" panose="02020603050405020304" pitchFamily="18" charset="0"/>
            </a:rPr>
            <a:t>3%       7%       10%     13%     16%      19%      22%     25%      28%    30% </a:t>
          </a:r>
          <a:endParaRPr lang="en-GB" sz="1800" kern="12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CD9B9C2-932F-42C4-A8D9-0AB3D47983BC}" type="datetimeFigureOut">
              <a:rPr lang="en-IE" smtClean="0"/>
              <a:pPr/>
              <a:t>25/04/2025</a:t>
            </a:fld>
            <a:endParaRPr lang="en-IE"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DB657032-DDE5-44A7-818F-A4DFAD9848B0}" type="slidenum">
              <a:rPr lang="en-IE" smtClean="0"/>
              <a:pPr/>
              <a:t>‹#›</a:t>
            </a:fld>
            <a:endParaRPr lang="en-I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a:t>
            </a:fld>
            <a:endParaRPr lang="en-IE" dirty="0"/>
          </a:p>
        </p:txBody>
      </p:sp>
    </p:spTree>
    <p:extLst>
      <p:ext uri="{BB962C8B-B14F-4D97-AF65-F5344CB8AC3E}">
        <p14:creationId xmlns:p14="http://schemas.microsoft.com/office/powerpoint/2010/main" val="346298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10</a:t>
            </a:fld>
            <a:endParaRPr lang="en-IE"/>
          </a:p>
        </p:txBody>
      </p:sp>
    </p:spTree>
    <p:extLst>
      <p:ext uri="{BB962C8B-B14F-4D97-AF65-F5344CB8AC3E}">
        <p14:creationId xmlns:p14="http://schemas.microsoft.com/office/powerpoint/2010/main" val="4032734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11</a:t>
            </a:fld>
            <a:endParaRPr lang="en-IE"/>
          </a:p>
        </p:txBody>
      </p:sp>
    </p:spTree>
    <p:extLst>
      <p:ext uri="{BB962C8B-B14F-4D97-AF65-F5344CB8AC3E}">
        <p14:creationId xmlns:p14="http://schemas.microsoft.com/office/powerpoint/2010/main" val="2372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08AF9-6E9C-F596-2C6B-31B2679BD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D858B-39C1-1E85-A7E1-654E90884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C9BC0-20C6-06FC-D95C-90F54EB654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F67CFF-14A1-567A-4701-BD4EE8080A10}"/>
              </a:ext>
            </a:extLst>
          </p:cNvPr>
          <p:cNvSpPr>
            <a:spLocks noGrp="1"/>
          </p:cNvSpPr>
          <p:nvPr>
            <p:ph type="sldNum" sz="quarter" idx="5"/>
          </p:nvPr>
        </p:nvSpPr>
        <p:spPr/>
        <p:txBody>
          <a:bodyPr/>
          <a:lstStyle/>
          <a:p>
            <a:fld id="{DB657032-DDE5-44A7-818F-A4DFAD9848B0}" type="slidenum">
              <a:rPr lang="en-IE" smtClean="0"/>
              <a:pPr/>
              <a:t>12</a:t>
            </a:fld>
            <a:endParaRPr lang="en-IE"/>
          </a:p>
        </p:txBody>
      </p:sp>
    </p:spTree>
    <p:extLst>
      <p:ext uri="{BB962C8B-B14F-4D97-AF65-F5344CB8AC3E}">
        <p14:creationId xmlns:p14="http://schemas.microsoft.com/office/powerpoint/2010/main" val="4108730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13</a:t>
            </a:fld>
            <a:endParaRPr lang="en-IE"/>
          </a:p>
        </p:txBody>
      </p:sp>
    </p:spTree>
    <p:extLst>
      <p:ext uri="{BB962C8B-B14F-4D97-AF65-F5344CB8AC3E}">
        <p14:creationId xmlns:p14="http://schemas.microsoft.com/office/powerpoint/2010/main" val="378402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14</a:t>
            </a:fld>
            <a:endParaRPr lang="en-IE"/>
          </a:p>
        </p:txBody>
      </p:sp>
    </p:spTree>
    <p:extLst>
      <p:ext uri="{BB962C8B-B14F-4D97-AF65-F5344CB8AC3E}">
        <p14:creationId xmlns:p14="http://schemas.microsoft.com/office/powerpoint/2010/main" val="317989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15</a:t>
            </a:fld>
            <a:endParaRPr lang="en-IE"/>
          </a:p>
        </p:txBody>
      </p:sp>
    </p:spTree>
    <p:extLst>
      <p:ext uri="{BB962C8B-B14F-4D97-AF65-F5344CB8AC3E}">
        <p14:creationId xmlns:p14="http://schemas.microsoft.com/office/powerpoint/2010/main" val="1159676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16</a:t>
            </a:fld>
            <a:endParaRPr lang="en-IE"/>
          </a:p>
        </p:txBody>
      </p:sp>
    </p:spTree>
    <p:extLst>
      <p:ext uri="{BB962C8B-B14F-4D97-AF65-F5344CB8AC3E}">
        <p14:creationId xmlns:p14="http://schemas.microsoft.com/office/powerpoint/2010/main" val="395454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17</a:t>
            </a:fld>
            <a:endParaRPr lang="en-IE"/>
          </a:p>
        </p:txBody>
      </p:sp>
    </p:spTree>
    <p:extLst>
      <p:ext uri="{BB962C8B-B14F-4D97-AF65-F5344CB8AC3E}">
        <p14:creationId xmlns:p14="http://schemas.microsoft.com/office/powerpoint/2010/main" val="1830449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18</a:t>
            </a:fld>
            <a:endParaRPr lang="en-IE"/>
          </a:p>
        </p:txBody>
      </p:sp>
    </p:spTree>
    <p:extLst>
      <p:ext uri="{BB962C8B-B14F-4D97-AF65-F5344CB8AC3E}">
        <p14:creationId xmlns:p14="http://schemas.microsoft.com/office/powerpoint/2010/main" val="536403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19</a:t>
            </a:fld>
            <a:endParaRPr lang="en-IE"/>
          </a:p>
        </p:txBody>
      </p:sp>
    </p:spTree>
    <p:extLst>
      <p:ext uri="{BB962C8B-B14F-4D97-AF65-F5344CB8AC3E}">
        <p14:creationId xmlns:p14="http://schemas.microsoft.com/office/powerpoint/2010/main" val="39422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a:t>
            </a:fld>
            <a:endParaRPr lang="en-IE"/>
          </a:p>
        </p:txBody>
      </p:sp>
    </p:spTree>
    <p:extLst>
      <p:ext uri="{BB962C8B-B14F-4D97-AF65-F5344CB8AC3E}">
        <p14:creationId xmlns:p14="http://schemas.microsoft.com/office/powerpoint/2010/main" val="965382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21</a:t>
            </a:fld>
            <a:endParaRPr lang="en-IE"/>
          </a:p>
        </p:txBody>
      </p:sp>
    </p:spTree>
    <p:extLst>
      <p:ext uri="{BB962C8B-B14F-4D97-AF65-F5344CB8AC3E}">
        <p14:creationId xmlns:p14="http://schemas.microsoft.com/office/powerpoint/2010/main" val="2474274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22</a:t>
            </a:fld>
            <a:endParaRPr lang="en-IE" dirty="0"/>
          </a:p>
        </p:txBody>
      </p:sp>
    </p:spTree>
    <p:extLst>
      <p:ext uri="{BB962C8B-B14F-4D97-AF65-F5344CB8AC3E}">
        <p14:creationId xmlns:p14="http://schemas.microsoft.com/office/powerpoint/2010/main" val="377670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23</a:t>
            </a:fld>
            <a:endParaRPr lang="en-IE"/>
          </a:p>
        </p:txBody>
      </p:sp>
    </p:spTree>
    <p:extLst>
      <p:ext uri="{BB962C8B-B14F-4D97-AF65-F5344CB8AC3E}">
        <p14:creationId xmlns:p14="http://schemas.microsoft.com/office/powerpoint/2010/main" val="88134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24</a:t>
            </a:fld>
            <a:endParaRPr lang="en-IE"/>
          </a:p>
        </p:txBody>
      </p:sp>
    </p:spTree>
    <p:extLst>
      <p:ext uri="{BB962C8B-B14F-4D97-AF65-F5344CB8AC3E}">
        <p14:creationId xmlns:p14="http://schemas.microsoft.com/office/powerpoint/2010/main" val="3573189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Cannot find this table from the Marino folder </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25</a:t>
            </a:fld>
            <a:endParaRPr lang="en-IE"/>
          </a:p>
        </p:txBody>
      </p:sp>
    </p:spTree>
    <p:extLst>
      <p:ext uri="{BB962C8B-B14F-4D97-AF65-F5344CB8AC3E}">
        <p14:creationId xmlns:p14="http://schemas.microsoft.com/office/powerpoint/2010/main" val="3267349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26</a:t>
            </a:fld>
            <a:endParaRPr lang="en-IE" dirty="0"/>
          </a:p>
        </p:txBody>
      </p:sp>
    </p:spTree>
    <p:extLst>
      <p:ext uri="{BB962C8B-B14F-4D97-AF65-F5344CB8AC3E}">
        <p14:creationId xmlns:p14="http://schemas.microsoft.com/office/powerpoint/2010/main" val="4124566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27</a:t>
            </a:fld>
            <a:endParaRPr lang="en-IE" dirty="0"/>
          </a:p>
        </p:txBody>
      </p:sp>
    </p:spTree>
    <p:extLst>
      <p:ext uri="{BB962C8B-B14F-4D97-AF65-F5344CB8AC3E}">
        <p14:creationId xmlns:p14="http://schemas.microsoft.com/office/powerpoint/2010/main" val="136923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C4B5-B92B-C2BD-256D-90CA74744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BB05-CA2B-3614-F63C-5DCDAE196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D183E-2DF3-E1B8-AE9A-93AD88EFBDD4}"/>
              </a:ext>
            </a:extLst>
          </p:cNvPr>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a:extLst>
              <a:ext uri="{FF2B5EF4-FFF2-40B4-BE49-F238E27FC236}">
                <a16:creationId xmlns:a16="http://schemas.microsoft.com/office/drawing/2014/main" id="{FC082F9D-3166-8235-2A9D-EB77B57D2C6E}"/>
              </a:ext>
            </a:extLst>
          </p:cNvPr>
          <p:cNvSpPr>
            <a:spLocks noGrp="1"/>
          </p:cNvSpPr>
          <p:nvPr>
            <p:ph type="sldNum" sz="quarter" idx="5"/>
          </p:nvPr>
        </p:nvSpPr>
        <p:spPr/>
        <p:txBody>
          <a:bodyPr/>
          <a:lstStyle/>
          <a:p>
            <a:fld id="{DB657032-DDE5-44A7-818F-A4DFAD9848B0}" type="slidenum">
              <a:rPr lang="en-IE" smtClean="0"/>
              <a:pPr/>
              <a:t>3</a:t>
            </a:fld>
            <a:endParaRPr lang="en-IE"/>
          </a:p>
        </p:txBody>
      </p:sp>
    </p:spTree>
    <p:extLst>
      <p:ext uri="{BB962C8B-B14F-4D97-AF65-F5344CB8AC3E}">
        <p14:creationId xmlns:p14="http://schemas.microsoft.com/office/powerpoint/2010/main" val="274643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DB657032-DDE5-44A7-818F-A4DFAD9848B0}" type="slidenum">
              <a:rPr lang="en-IE" smtClean="0"/>
              <a:pPr/>
              <a:t>4</a:t>
            </a:fld>
            <a:endParaRPr lang="en-IE" dirty="0"/>
          </a:p>
        </p:txBody>
      </p:sp>
    </p:spTree>
    <p:extLst>
      <p:ext uri="{BB962C8B-B14F-4D97-AF65-F5344CB8AC3E}">
        <p14:creationId xmlns:p14="http://schemas.microsoft.com/office/powerpoint/2010/main" val="247664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5</a:t>
            </a:fld>
            <a:endParaRPr lang="en-IE"/>
          </a:p>
        </p:txBody>
      </p:sp>
    </p:spTree>
    <p:extLst>
      <p:ext uri="{BB962C8B-B14F-4D97-AF65-F5344CB8AC3E}">
        <p14:creationId xmlns:p14="http://schemas.microsoft.com/office/powerpoint/2010/main" val="263562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6</a:t>
            </a:fld>
            <a:endParaRPr lang="en-IE"/>
          </a:p>
        </p:txBody>
      </p:sp>
    </p:spTree>
    <p:extLst>
      <p:ext uri="{BB962C8B-B14F-4D97-AF65-F5344CB8AC3E}">
        <p14:creationId xmlns:p14="http://schemas.microsoft.com/office/powerpoint/2010/main" val="263827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25D74-8CBB-F712-7991-BF8EE64D8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21887-FBD7-2EA4-E483-5FDD96EF5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3F2DE-2C99-CFE4-25F6-7BC70B40A8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A002F7-7A4B-8ACE-9960-ABD6739D62F3}"/>
              </a:ext>
            </a:extLst>
          </p:cNvPr>
          <p:cNvSpPr>
            <a:spLocks noGrp="1"/>
          </p:cNvSpPr>
          <p:nvPr>
            <p:ph type="sldNum" sz="quarter" idx="5"/>
          </p:nvPr>
        </p:nvSpPr>
        <p:spPr/>
        <p:txBody>
          <a:bodyPr/>
          <a:lstStyle/>
          <a:p>
            <a:fld id="{DB657032-DDE5-44A7-818F-A4DFAD9848B0}" type="slidenum">
              <a:rPr lang="en-IE" smtClean="0"/>
              <a:pPr/>
              <a:t>7</a:t>
            </a:fld>
            <a:endParaRPr lang="en-IE"/>
          </a:p>
        </p:txBody>
      </p:sp>
    </p:spTree>
    <p:extLst>
      <p:ext uri="{BB962C8B-B14F-4D97-AF65-F5344CB8AC3E}">
        <p14:creationId xmlns:p14="http://schemas.microsoft.com/office/powerpoint/2010/main" val="4862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8</a:t>
            </a:fld>
            <a:endParaRPr lang="en-IE"/>
          </a:p>
        </p:txBody>
      </p:sp>
    </p:spTree>
    <p:extLst>
      <p:ext uri="{BB962C8B-B14F-4D97-AF65-F5344CB8AC3E}">
        <p14:creationId xmlns:p14="http://schemas.microsoft.com/office/powerpoint/2010/main" val="95944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9</a:t>
            </a:fld>
            <a:endParaRPr lang="en-IE"/>
          </a:p>
        </p:txBody>
      </p:sp>
    </p:spTree>
    <p:extLst>
      <p:ext uri="{BB962C8B-B14F-4D97-AF65-F5344CB8AC3E}">
        <p14:creationId xmlns:p14="http://schemas.microsoft.com/office/powerpoint/2010/main" val="3202855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C03D-1F8F-28A2-9B09-8DEC6B5E66F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994D85A-8622-32D9-E856-7E59ADAE9D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58BCFE-1520-845E-A738-F522F8CC48B0}"/>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7EE076E5-9709-BFA0-92BE-91487EBAB81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96397ABA-3A54-E24F-A659-5F47ADBC8C55}"/>
              </a:ext>
            </a:extLst>
          </p:cNvPr>
          <p:cNvSpPr>
            <a:spLocks noGrp="1"/>
          </p:cNvSpPr>
          <p:nvPr>
            <p:ph type="sldNum" sz="quarter" idx="12"/>
          </p:nvPr>
        </p:nvSpPr>
        <p:spPr/>
        <p:txBody>
          <a:bodyPr/>
          <a:lstStyle/>
          <a:p>
            <a:fld id="{1590EA29-68EA-4276-83FF-457BD13FAEDB}" type="slidenum">
              <a:rPr lang="en-IE" smtClean="0"/>
              <a:pPr/>
              <a:t>‹#›</a:t>
            </a:fld>
            <a:endParaRPr lang="en-IE" dirty="0"/>
          </a:p>
        </p:txBody>
      </p:sp>
      <p:pic>
        <p:nvPicPr>
          <p:cNvPr id="7" name="Picture 4" descr="Logo4">
            <a:extLst>
              <a:ext uri="{FF2B5EF4-FFF2-40B4-BE49-F238E27FC236}">
                <a16:creationId xmlns:a16="http://schemas.microsoft.com/office/drawing/2014/main" id="{CFF95EA5-B8AE-0C6B-7BC7-D8D1131679AF}"/>
              </a:ext>
            </a:extLst>
          </p:cNvPr>
          <p:cNvPicPr>
            <a:picLocks noChangeAspect="1" noChangeArrowheads="1"/>
          </p:cNvPicPr>
          <p:nvPr userDrawn="1"/>
        </p:nvPicPr>
        <p:blipFill>
          <a:blip r:embed="rId2" cstate="print"/>
          <a:srcRect/>
          <a:stretch>
            <a:fillRect/>
          </a:stretch>
        </p:blipFill>
        <p:spPr bwMode="auto">
          <a:xfrm>
            <a:off x="7812360" y="6131591"/>
            <a:ext cx="1043608" cy="726409"/>
          </a:xfrm>
          <a:prstGeom prst="rect">
            <a:avLst/>
          </a:prstGeom>
          <a:noFill/>
          <a:ln w="9525">
            <a:noFill/>
            <a:miter lim="800000"/>
            <a:headEnd/>
            <a:tailEnd/>
          </a:ln>
        </p:spPr>
      </p:pic>
    </p:spTree>
    <p:extLst>
      <p:ext uri="{BB962C8B-B14F-4D97-AF65-F5344CB8AC3E}">
        <p14:creationId xmlns:p14="http://schemas.microsoft.com/office/powerpoint/2010/main" val="123609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4314-7E1A-9E06-206E-B929C31A7C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2024FC-0C44-C5CF-5E60-9039BFD8C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E1589-D936-FA39-DB73-3EC756014D33}"/>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F96A2B82-F527-4620-5978-840EC744104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16DDC647-BA60-0E3F-91A4-2B0922A9858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6593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B1998-25C1-D8E7-A8FD-A8B1142CA00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437615-4BF9-0474-0A7C-57D2F7C7EE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8551A-8042-34A8-E390-AC154B19A005}"/>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2C8E6306-2FF1-EFA7-C21C-CF4CDE5B722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7784589-3D39-94D2-7CF8-BF34011ED77E}"/>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37977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426B-7E5A-E2E2-3C19-5CE75DBCB7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3B4E98-A36A-1C7F-8C83-CAA1E0B18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1B2E0-DBE8-7A6E-2F1D-1C6D3DC0AA04}"/>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E5152185-1E58-5FAB-A12B-BF28EB94402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9B007FE-45E7-B188-0395-85E6271CE00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156702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38D6-CD2F-322E-BDBC-7566BF825FB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69FFCA-7E56-7197-E0EC-014DA0A9AD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6EFF6-21AA-7360-168C-A82D22B8A652}"/>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569C921A-9D0B-4716-CD7D-E85774B1BD31}"/>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3C52E35-88A1-102A-616E-CCFADB5A3B4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88077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2B20-F980-6761-54D0-B088CEC757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801768-18D9-6504-8F87-DC2140D567D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5F3B11-DF6F-5699-DDCE-50EA2A84EBD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BB465A-2154-FED7-6028-64F88780DB00}"/>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6" name="Footer Placeholder 5">
            <a:extLst>
              <a:ext uri="{FF2B5EF4-FFF2-40B4-BE49-F238E27FC236}">
                <a16:creationId xmlns:a16="http://schemas.microsoft.com/office/drawing/2014/main" id="{AF1B94EF-6D39-303B-9ECC-24D7242E96E8}"/>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EE80369C-DAFA-0D89-9633-CA5AC81FFF94}"/>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18013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2EFA-A62C-DC13-1AF8-40298715E39E}"/>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60805-E4BC-2A4D-01A9-ADA01F06350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4FA72-F8FE-2CBB-58FF-8181BDADAA0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9983A3-C9E4-8714-5DEE-D61B4AF067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94F17-38A5-F0B3-D95D-3103174AC0C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5B0239-E6F3-15A0-505E-78E3868E6F2E}"/>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8" name="Footer Placeholder 7">
            <a:extLst>
              <a:ext uri="{FF2B5EF4-FFF2-40B4-BE49-F238E27FC236}">
                <a16:creationId xmlns:a16="http://schemas.microsoft.com/office/drawing/2014/main" id="{4B782C80-2637-AC2B-B0C1-A443A9BC3E59}"/>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523CD2C7-CA61-0400-4A3A-3CAF7077DB0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5596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A926-79C1-EC1D-9DE4-0FE6AA5D8D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8E5EC2-543F-6307-4C5D-9636157B5B15}"/>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4" name="Footer Placeholder 3">
            <a:extLst>
              <a:ext uri="{FF2B5EF4-FFF2-40B4-BE49-F238E27FC236}">
                <a16:creationId xmlns:a16="http://schemas.microsoft.com/office/drawing/2014/main" id="{7A2A1072-9482-C4E5-054B-513AF4822C78}"/>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E11D7413-CDFD-2588-AFA8-084A798A579C}"/>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74639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5A91C-94C9-D00C-18F8-F50529131863}"/>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3" name="Footer Placeholder 2">
            <a:extLst>
              <a:ext uri="{FF2B5EF4-FFF2-40B4-BE49-F238E27FC236}">
                <a16:creationId xmlns:a16="http://schemas.microsoft.com/office/drawing/2014/main" id="{7A76F7C2-7E34-6ACD-6FD2-F44705BC2C9A}"/>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4A92C7AB-752D-0F49-C22C-17833B33B20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67377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62C5-7752-3B6C-CE0C-CD950D96FDD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AECA82-4723-A0F7-7658-2D51A71FA0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73A68F-42D5-4B33-CA4F-1F980C0F8A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A448FB-9E2E-6056-A6EE-3E5760B8521B}"/>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6" name="Footer Placeholder 5">
            <a:extLst>
              <a:ext uri="{FF2B5EF4-FFF2-40B4-BE49-F238E27FC236}">
                <a16:creationId xmlns:a16="http://schemas.microsoft.com/office/drawing/2014/main" id="{9FA4FEF1-83B5-F6B4-4420-21C3EB0259F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F2A42289-9442-ACFA-3BD0-878DD0DEE760}"/>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98999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388F-14D3-FED1-C956-19BA65FD42A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0A0328-04A4-E113-CD63-55DA1848B9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65819FFB-2D8D-8799-1521-CE5497305B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479F92-B5DC-A48A-6AFC-3271E2F7663C}"/>
              </a:ext>
            </a:extLst>
          </p:cNvPr>
          <p:cNvSpPr>
            <a:spLocks noGrp="1"/>
          </p:cNvSpPr>
          <p:nvPr>
            <p:ph type="dt" sz="half" idx="10"/>
          </p:nvPr>
        </p:nvSpPr>
        <p:spPr/>
        <p:txBody>
          <a:bodyPr/>
          <a:lstStyle/>
          <a:p>
            <a:fld id="{35447028-A2AC-4A8A-8E37-F8B9FA9BFC19}" type="datetimeFigureOut">
              <a:rPr lang="en-IE" smtClean="0"/>
              <a:pPr/>
              <a:t>25/04/2025</a:t>
            </a:fld>
            <a:endParaRPr lang="en-IE" dirty="0"/>
          </a:p>
        </p:txBody>
      </p:sp>
      <p:sp>
        <p:nvSpPr>
          <p:cNvPr id="6" name="Footer Placeholder 5">
            <a:extLst>
              <a:ext uri="{FF2B5EF4-FFF2-40B4-BE49-F238E27FC236}">
                <a16:creationId xmlns:a16="http://schemas.microsoft.com/office/drawing/2014/main" id="{58ED70D3-ABBB-CB65-BF03-8518EDD3F57F}"/>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68A3A7E-4538-C322-ED7F-5DAAFB850F9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403760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44790-325A-1979-02C0-D021298EB4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AF4419-F503-D1A3-A643-EDE67507CF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AA052-C600-4544-EB8C-85C1C9E47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447028-A2AC-4A8A-8E37-F8B9FA9BFC19}" type="datetimeFigureOut">
              <a:rPr lang="en-IE" smtClean="0"/>
              <a:pPr/>
              <a:t>25/04/2025</a:t>
            </a:fld>
            <a:endParaRPr lang="en-IE" dirty="0"/>
          </a:p>
        </p:txBody>
      </p:sp>
      <p:sp>
        <p:nvSpPr>
          <p:cNvPr id="5" name="Footer Placeholder 4">
            <a:extLst>
              <a:ext uri="{FF2B5EF4-FFF2-40B4-BE49-F238E27FC236}">
                <a16:creationId xmlns:a16="http://schemas.microsoft.com/office/drawing/2014/main" id="{27506305-363B-CD33-8F34-E40B4A35BD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97C41C89-A555-9F9F-310F-9B4914474F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90EA29-68EA-4276-83FF-457BD13FAEDB}" type="slidenum">
              <a:rPr lang="en-IE" smtClean="0"/>
              <a:pPr/>
              <a:t>‹#›</a:t>
            </a:fld>
            <a:endParaRPr lang="en-IE" dirty="0"/>
          </a:p>
        </p:txBody>
      </p:sp>
      <p:pic>
        <p:nvPicPr>
          <p:cNvPr id="7" name="Picture 6" descr="IHER LOGO.jpg">
            <a:extLst>
              <a:ext uri="{FF2B5EF4-FFF2-40B4-BE49-F238E27FC236}">
                <a16:creationId xmlns:a16="http://schemas.microsoft.com/office/drawing/2014/main" id="{5EDADDB7-CF5E-6B87-37B7-972EF2987877}"/>
              </a:ext>
            </a:extLst>
          </p:cNvPr>
          <p:cNvPicPr>
            <a:picLocks noChangeAspect="1"/>
          </p:cNvPicPr>
          <p:nvPr userDrawn="1"/>
        </p:nvPicPr>
        <p:blipFill>
          <a:blip r:embed="rId13" cstate="print"/>
          <a:stretch>
            <a:fillRect/>
          </a:stretch>
        </p:blipFill>
        <p:spPr>
          <a:xfrm>
            <a:off x="7956376" y="6247123"/>
            <a:ext cx="864096" cy="610877"/>
          </a:xfrm>
          <a:prstGeom prst="rect">
            <a:avLst/>
          </a:prstGeom>
        </p:spPr>
      </p:pic>
    </p:spTree>
    <p:extLst>
      <p:ext uri="{BB962C8B-B14F-4D97-AF65-F5344CB8AC3E}">
        <p14:creationId xmlns:p14="http://schemas.microsoft.com/office/powerpoint/2010/main" val="12419256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4.xml"/><Relationship Id="rId7" Type="http://schemas.openxmlformats.org/officeDocument/2006/relationships/chart" Target="../charts/char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3.xml"/><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chart" Target="../charts/chart8.xm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hart" Target="../charts/chart9.xml"/><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32.em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44078" y="1323731"/>
            <a:ext cx="7604040" cy="3251448"/>
          </a:xfrm>
          <a:prstGeom prst="rect">
            <a:avLst/>
          </a:prstGeom>
        </p:spPr>
        <p:txBody>
          <a:bodyPr vert="horz" lIns="91440" tIns="45720" rIns="91440" bIns="45720" rtlCol="0" anchor="t">
            <a:normAutofit lnSpcReduction="10000"/>
          </a:bodyPr>
          <a:lstStyle/>
          <a:p>
            <a:pPr marL="0" marR="0" lvl="0" indent="0" algn="ctr" fontAlgn="auto">
              <a:lnSpc>
                <a:spcPct val="90000"/>
              </a:lnSpc>
              <a:spcBef>
                <a:spcPct val="0"/>
              </a:spcBef>
              <a:spcAft>
                <a:spcPts val="600"/>
              </a:spcAft>
              <a:buClrTx/>
              <a:buSzTx/>
              <a:tabLst/>
              <a:defRPr/>
            </a:pPr>
            <a:endParaRPr lang="en-US" sz="4000" b="1" dirty="0">
              <a:latin typeface="+mj-lt"/>
              <a:ea typeface="+mj-ea"/>
              <a:cs typeface="+mj-cs"/>
            </a:endParaRPr>
          </a:p>
          <a:p>
            <a:pPr marL="0" marR="0" lvl="0" indent="0" algn="ctr" fontAlgn="auto">
              <a:lnSpc>
                <a:spcPct val="90000"/>
              </a:lnSpc>
              <a:spcBef>
                <a:spcPct val="0"/>
              </a:spcBef>
              <a:spcAft>
                <a:spcPts val="600"/>
              </a:spcAft>
              <a:buClrTx/>
              <a:buSzTx/>
              <a:tabLst/>
              <a:defRPr/>
            </a:pPr>
            <a:r>
              <a:rPr lang="en-US" sz="4700" b="1" dirty="0">
                <a:ln w="0"/>
                <a:latin typeface="Times New Roman" panose="02020603050405020304" pitchFamily="18" charset="0"/>
                <a:ea typeface="+mj-ea"/>
                <a:cs typeface="Times New Roman" panose="02020603050405020304" pitchFamily="18" charset="0"/>
              </a:rPr>
              <a:t>Ashbourne SEC</a:t>
            </a:r>
          </a:p>
          <a:p>
            <a:pPr marL="0" marR="0" lvl="0" indent="0" algn="ctr" fontAlgn="auto">
              <a:lnSpc>
                <a:spcPct val="90000"/>
              </a:lnSpc>
              <a:spcBef>
                <a:spcPct val="0"/>
              </a:spcBef>
              <a:spcAft>
                <a:spcPts val="600"/>
              </a:spcAft>
              <a:buClrTx/>
              <a:buSzTx/>
              <a:tabLst/>
              <a:defRPr/>
            </a:pPr>
            <a:endPar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endParaRPr>
          </a:p>
          <a:p>
            <a:pPr marL="0" marR="0" lvl="0" indent="0" algn="ctr" fontAlgn="auto">
              <a:lnSpc>
                <a:spcPct val="90000"/>
              </a:lnSpc>
              <a:spcBef>
                <a:spcPct val="0"/>
              </a:spcBef>
              <a:spcAft>
                <a:spcPts val="600"/>
              </a:spcAft>
              <a:buClrTx/>
              <a:buSzTx/>
              <a:tabLst/>
              <a:defRPr/>
            </a:pPr>
            <a:r>
              <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rPr>
              <a:t>Energy Master Plan (EMP)</a:t>
            </a:r>
          </a:p>
          <a:p>
            <a:pPr marL="0" marR="0" lvl="0" indent="0" algn="ctr" fontAlgn="auto">
              <a:lnSpc>
                <a:spcPct val="90000"/>
              </a:lnSpc>
              <a:spcBef>
                <a:spcPct val="0"/>
              </a:spcBef>
              <a:spcAft>
                <a:spcPts val="600"/>
              </a:spcAft>
              <a:buClrTx/>
              <a:buSzTx/>
              <a:tabLst/>
              <a:defRPr/>
            </a:pPr>
            <a:r>
              <a:rPr lang="en-US" sz="2400" b="1" dirty="0">
                <a:ln w="0"/>
                <a:latin typeface="Times New Roman" panose="02020603050405020304" pitchFamily="18" charset="0"/>
                <a:ea typeface="+mj-ea"/>
                <a:cs typeface="Times New Roman" panose="02020603050405020304" pitchFamily="18" charset="0"/>
              </a:rPr>
              <a:t>January</a:t>
            </a:r>
            <a:r>
              <a:rPr kumimoji="0" lang="en-US" sz="2400" b="1" i="0" u="none" strike="noStrike" normalizeH="0" baseline="0" noProof="0" dirty="0">
                <a:ln w="0"/>
                <a:uLnTx/>
                <a:uFillTx/>
                <a:latin typeface="Times New Roman" panose="02020603050405020304" pitchFamily="18" charset="0"/>
                <a:ea typeface="+mj-ea"/>
                <a:cs typeface="Times New Roman" panose="02020603050405020304" pitchFamily="18" charset="0"/>
              </a:rPr>
              <a:t> 202</a:t>
            </a:r>
            <a:r>
              <a:rPr lang="en-US" sz="2400" b="1" dirty="0">
                <a:ln w="0"/>
                <a:latin typeface="Times New Roman" panose="02020603050405020304" pitchFamily="18" charset="0"/>
                <a:ea typeface="+mj-ea"/>
                <a:cs typeface="Times New Roman" panose="02020603050405020304" pitchFamily="18" charset="0"/>
              </a:rPr>
              <a:t>5</a:t>
            </a:r>
            <a:endParaRPr kumimoji="0" lang="en-US" sz="2400" b="1" i="0" u="none" strike="noStrike" normalizeH="0" baseline="0" noProof="0" dirty="0">
              <a:ln w="0"/>
              <a:uLnTx/>
              <a:uFillTx/>
              <a:latin typeface="Times New Roman" panose="02020603050405020304" pitchFamily="18" charset="0"/>
              <a:ea typeface="+mj-ea"/>
              <a:cs typeface="Times New Roman" panose="02020603050405020304" pitchFamily="18" charset="0"/>
            </a:endParaRPr>
          </a:p>
          <a:p>
            <a:pPr marL="0" marR="0" lvl="0" indent="0" algn="ctr" fontAlgn="auto">
              <a:lnSpc>
                <a:spcPct val="90000"/>
              </a:lnSpc>
              <a:spcBef>
                <a:spcPct val="0"/>
              </a:spcBef>
              <a:spcAft>
                <a:spcPts val="600"/>
              </a:spcAft>
              <a:buClrTx/>
              <a:buSzTx/>
              <a:tabLst/>
              <a:defRPr/>
            </a:pPr>
            <a:r>
              <a:rPr kumimoji="0" lang="en-US" sz="900" b="1" i="0" u="none" strike="noStrike" cap="none" spc="0" normalizeH="0" baseline="0" noProof="0" dirty="0">
                <a:ln>
                  <a:noFill/>
                </a:ln>
                <a:solidFill>
                  <a:schemeClr val="accent1"/>
                </a:solidFill>
                <a:effectLst/>
                <a:uLnTx/>
                <a:uFillTx/>
                <a:latin typeface="+mj-lt"/>
                <a:ea typeface="+mj-ea"/>
                <a:cs typeface="+mj-cs"/>
              </a:rPr>
              <a:t> </a:t>
            </a:r>
          </a:p>
          <a:p>
            <a:pPr marL="0" marR="0" lvl="0" indent="0" algn="ctr" fontAlgn="auto">
              <a:lnSpc>
                <a:spcPct val="90000"/>
              </a:lnSpc>
              <a:spcBef>
                <a:spcPct val="0"/>
              </a:spcBef>
              <a:spcAft>
                <a:spcPts val="600"/>
              </a:spcAft>
              <a:buClrTx/>
              <a:buSzTx/>
              <a:tabLst/>
              <a:defRPr/>
            </a:pPr>
            <a:endParaRPr kumimoji="0" lang="en-US" sz="900" b="1" i="0" u="none" strike="noStrike" cap="none" spc="0" normalizeH="0" baseline="0" noProof="0" dirty="0">
              <a:ln>
                <a:noFill/>
              </a:ln>
              <a:solidFill>
                <a:schemeClr val="accent1"/>
              </a:solidFill>
              <a:effectLst/>
              <a:uLnTx/>
              <a:uFillTx/>
              <a:latin typeface="+mj-lt"/>
              <a:ea typeface="+mj-ea"/>
              <a:cs typeface="+mj-cs"/>
            </a:endParaRPr>
          </a:p>
        </p:txBody>
      </p:sp>
      <p:sp>
        <p:nvSpPr>
          <p:cNvPr id="5" name="Title 1"/>
          <p:cNvSpPr txBox="1">
            <a:spLocks/>
          </p:cNvSpPr>
          <p:nvPr/>
        </p:nvSpPr>
        <p:spPr>
          <a:xfrm>
            <a:off x="165298" y="5157192"/>
            <a:ext cx="3929270" cy="3880773"/>
          </a:xfrm>
          <a:prstGeom prst="rect">
            <a:avLst/>
          </a:prstGeom>
        </p:spPr>
        <p:txBody>
          <a:bodyPr vert="horz" lIns="91440" tIns="45720" rIns="91440" bIns="45720" rtlCol="0">
            <a:normAutofit/>
          </a:bodyPr>
          <a:lstStyle/>
          <a:p>
            <a:pPr marL="0" marR="0" lvl="0" indent="0" fontAlgn="auto">
              <a:spcBef>
                <a:spcPts val="1000"/>
              </a:spcBef>
              <a:buClr>
                <a:schemeClr val="accent1"/>
              </a:buClr>
              <a:buSzPct val="80000"/>
              <a:buFont typeface="Wingdings 3" charset="2"/>
              <a:buChar char=""/>
              <a:tabLst/>
              <a:defRPr/>
            </a:pPr>
            <a:r>
              <a:rPr lang="en-US" sz="2000" b="1" noProof="0" dirty="0">
                <a:latin typeface="Times New Roman" panose="02020603050405020304" pitchFamily="18" charset="0"/>
                <a:cs typeface="Times New Roman" panose="02020603050405020304" pitchFamily="18" charset="0"/>
              </a:rPr>
              <a:t> Michael Hanratty, Keer Xu &amp; Jose Ramirez</a:t>
            </a:r>
          </a:p>
          <a:p>
            <a:pPr>
              <a:spcBef>
                <a:spcPts val="1000"/>
              </a:spcBef>
              <a:buClr>
                <a:schemeClr val="accent1"/>
              </a:buClr>
              <a:buSzPct val="80000"/>
              <a:buFont typeface="Wingdings 3" charset="2"/>
              <a:buChar char=""/>
              <a:defRPr/>
            </a:pPr>
            <a:r>
              <a:rPr kumimoji="0" lang="en-US" sz="2000" b="1" i="0" u="none" strike="noStrike" cap="none" spc="0" normalizeH="0" baseline="0" dirty="0">
                <a:ln>
                  <a:noFill/>
                </a:ln>
                <a:effectLst/>
                <a:uLnTx/>
                <a:uFillTx/>
                <a:latin typeface="Times New Roman" panose="02020603050405020304" pitchFamily="18" charset="0"/>
                <a:cs typeface="Times New Roman" panose="02020603050405020304" pitchFamily="18" charset="0"/>
              </a:rPr>
              <a:t> IHER Energy Services</a:t>
            </a:r>
            <a:r>
              <a:rPr kumimoji="0" lang="en-US" sz="2000" b="1" i="0" u="none" strike="noStrike" cap="none" spc="0" normalizeH="0" dirty="0">
                <a:ln>
                  <a:noFill/>
                </a:ln>
                <a:effectLst/>
                <a:uLnTx/>
                <a:uFillTx/>
                <a:latin typeface="Times New Roman" panose="02020603050405020304" pitchFamily="18" charset="0"/>
                <a:cs typeface="Times New Roman" panose="02020603050405020304" pitchFamily="18" charset="0"/>
              </a:rPr>
              <a:t> Ltd.</a:t>
            </a:r>
            <a:r>
              <a:rPr lang="en-US" sz="2000" b="1" dirty="0">
                <a:latin typeface="Times New Roman" panose="02020603050405020304" pitchFamily="18" charset="0"/>
                <a:cs typeface="Times New Roman" panose="02020603050405020304" pitchFamily="18" charset="0"/>
              </a:rPr>
              <a:t> </a:t>
            </a:r>
          </a:p>
          <a:p>
            <a:pPr>
              <a:spcBef>
                <a:spcPts val="1000"/>
              </a:spcBef>
              <a:buClr>
                <a:schemeClr val="accent1"/>
              </a:buClr>
              <a:buSzPct val="80000"/>
              <a:buFont typeface="Wingdings 3" charset="2"/>
              <a:buChar char=""/>
              <a:defRPr/>
            </a:pPr>
            <a:r>
              <a:rPr lang="en-US" sz="2000" b="1" i="1" dirty="0">
                <a:latin typeface="Times New Roman" panose="02020603050405020304" pitchFamily="18" charset="0"/>
                <a:cs typeface="Times New Roman" panose="02020603050405020304" pitchFamily="18" charset="0"/>
              </a:rPr>
              <a:t> michael@iher.ie</a:t>
            </a:r>
            <a:endParaRPr lang="en-US" sz="2000" b="1" i="1" noProof="0" dirty="0">
              <a:latin typeface="Times New Roman" panose="02020603050405020304" pitchFamily="18" charset="0"/>
              <a:cs typeface="Times New Roman" panose="02020603050405020304" pitchFamily="18" charset="0"/>
            </a:endParaRPr>
          </a:p>
          <a:p>
            <a:pPr marL="0" marR="0" lvl="0" indent="0" fontAlgn="auto">
              <a:spcBef>
                <a:spcPts val="1000"/>
              </a:spcBef>
              <a:buClr>
                <a:schemeClr val="accent1"/>
              </a:buClr>
              <a:buSzPct val="80000"/>
              <a:buFont typeface="Wingdings 3" charset="2"/>
              <a:buChar char=""/>
              <a:tabLst/>
              <a:defRPr/>
            </a:pPr>
            <a:endParaRPr kumimoji="0" lang="en-US" b="0" i="0" u="none" strike="noStrike" cap="none" spc="0" normalizeH="0" baseline="0" noProof="0" dirty="0">
              <a:ln>
                <a:noFill/>
              </a:ln>
              <a:solidFill>
                <a:schemeClr val="tx1">
                  <a:lumMod val="75000"/>
                  <a:lumOff val="25000"/>
                </a:schemeClr>
              </a:solidFill>
              <a:effectLst/>
              <a:uLnTx/>
              <a:uFillTx/>
            </a:endParaRPr>
          </a:p>
        </p:txBody>
      </p:sp>
      <p:sp>
        <p:nvSpPr>
          <p:cNvPr id="8" name="Slide Number Placeholder 7">
            <a:extLst>
              <a:ext uri="{FF2B5EF4-FFF2-40B4-BE49-F238E27FC236}">
                <a16:creationId xmlns:a16="http://schemas.microsoft.com/office/drawing/2014/main" id="{7FA429CD-E3D1-D618-ACF9-122DD729D00D}"/>
              </a:ext>
            </a:extLst>
          </p:cNvPr>
          <p:cNvSpPr>
            <a:spLocks noGrp="1"/>
          </p:cNvSpPr>
          <p:nvPr>
            <p:ph type="sldNum" sz="quarter" idx="12"/>
          </p:nvPr>
        </p:nvSpPr>
        <p:spPr/>
        <p:txBody>
          <a:bodyPr/>
          <a:lstStyle/>
          <a:p>
            <a:fld id="{1590EA29-68EA-4276-83FF-457BD13FAEDB}" type="slidenum">
              <a:rPr lang="en-IE" smtClean="0"/>
              <a:pPr/>
              <a:t>1</a:t>
            </a:fld>
            <a:endParaRPr lang="en-IE" dirty="0"/>
          </a:p>
        </p:txBody>
      </p:sp>
      <p:pic>
        <p:nvPicPr>
          <p:cNvPr id="7" name="Picture 6">
            <a:extLst>
              <a:ext uri="{FF2B5EF4-FFF2-40B4-BE49-F238E27FC236}">
                <a16:creationId xmlns:a16="http://schemas.microsoft.com/office/drawing/2014/main" id="{E0847C3B-55A0-4C05-A83F-B5368818FBB5}"/>
              </a:ext>
            </a:extLst>
          </p:cNvPr>
          <p:cNvPicPr>
            <a:picLocks noChangeAspect="1"/>
          </p:cNvPicPr>
          <p:nvPr/>
        </p:nvPicPr>
        <p:blipFill rotWithShape="1">
          <a:blip r:embed="rId5"/>
          <a:srcRect t="1045" b="6929"/>
          <a:stretch/>
        </p:blipFill>
        <p:spPr>
          <a:xfrm>
            <a:off x="5762724" y="5794637"/>
            <a:ext cx="3215978" cy="1050533"/>
          </a:xfrm>
          <a:prstGeom prst="rect">
            <a:avLst/>
          </a:prstGeom>
        </p:spPr>
      </p:pic>
      <p:pic>
        <p:nvPicPr>
          <p:cNvPr id="12" name="Picture 11">
            <a:extLst>
              <a:ext uri="{FF2B5EF4-FFF2-40B4-BE49-F238E27FC236}">
                <a16:creationId xmlns:a16="http://schemas.microsoft.com/office/drawing/2014/main" id="{22B05A87-1654-6B86-4DA0-3C584343C91C}"/>
              </a:ext>
            </a:extLst>
          </p:cNvPr>
          <p:cNvPicPr>
            <a:picLocks noChangeAspect="1"/>
          </p:cNvPicPr>
          <p:nvPr/>
        </p:nvPicPr>
        <p:blipFill>
          <a:blip r:embed="rId6"/>
          <a:stretch>
            <a:fillRect/>
          </a:stretch>
        </p:blipFill>
        <p:spPr>
          <a:xfrm>
            <a:off x="582268" y="228194"/>
            <a:ext cx="2261539" cy="1600864"/>
          </a:xfrm>
          <a:prstGeom prst="rect">
            <a:avLst/>
          </a:prstGeom>
        </p:spPr>
      </p:pic>
      <p:pic>
        <p:nvPicPr>
          <p:cNvPr id="23" name="Audio 22">
            <a:hlinkClick r:id="" action="ppaction://media"/>
            <a:extLst>
              <a:ext uri="{FF2B5EF4-FFF2-40B4-BE49-F238E27FC236}">
                <a16:creationId xmlns:a16="http://schemas.microsoft.com/office/drawing/2014/main" id="{E542769A-EAE2-E583-A300-91C42A53AB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5001"/>
    </mc:Choice>
    <mc:Fallback>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574E335-5D8C-4533-F705-CB159ED2A9F4}"/>
              </a:ext>
            </a:extLst>
          </p:cNvPr>
          <p:cNvSpPr txBox="1">
            <a:spLocks/>
          </p:cNvSpPr>
          <p:nvPr/>
        </p:nvSpPr>
        <p:spPr>
          <a:xfrm>
            <a:off x="0" y="-5228"/>
            <a:ext cx="9144000" cy="692696"/>
          </a:xfrm>
          <a:prstGeom prst="rect">
            <a:avLst/>
          </a:prstGeom>
          <a:solidFill>
            <a:srgbClr val="5B9BD5"/>
          </a:solidFill>
          <a:ln>
            <a:solidFill>
              <a:schemeClr val="accent5">
                <a:lumMod val="75000"/>
              </a:schemeClr>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Loss/ Insulation Levels</a:t>
            </a:r>
          </a:p>
        </p:txBody>
      </p:sp>
      <p:pic>
        <p:nvPicPr>
          <p:cNvPr id="4" name="Picture 3">
            <a:extLst>
              <a:ext uri="{FF2B5EF4-FFF2-40B4-BE49-F238E27FC236}">
                <a16:creationId xmlns:a16="http://schemas.microsoft.com/office/drawing/2014/main" id="{D7F94675-8EE4-175D-855E-82D1D41DF20E}"/>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2" name="TextBox 31">
            <a:extLst>
              <a:ext uri="{FF2B5EF4-FFF2-40B4-BE49-F238E27FC236}">
                <a16:creationId xmlns:a16="http://schemas.microsoft.com/office/drawing/2014/main" id="{C140A8A5-4BA8-321B-DA1B-A29BC7DAB1EE}"/>
              </a:ext>
            </a:extLst>
          </p:cNvPr>
          <p:cNvSpPr txBox="1"/>
          <p:nvPr/>
        </p:nvSpPr>
        <p:spPr>
          <a:xfrm>
            <a:off x="7067994" y="2168943"/>
            <a:ext cx="1930019" cy="1477328"/>
          </a:xfrm>
          <a:prstGeom prst="rect">
            <a:avLst/>
          </a:prstGeom>
          <a:noFill/>
          <a:ln>
            <a:noFill/>
          </a:ln>
        </p:spPr>
        <p:txBody>
          <a:bodyPr wrap="square">
            <a:spAutoFit/>
          </a:bodyPr>
          <a:lstStyle/>
          <a:p>
            <a:pPr algn="r"/>
            <a:r>
              <a:rPr lang="en-US" altLang="zh-CN" dirty="0">
                <a:latin typeface="Times New Roman" panose="02020603050405020304" pitchFamily="18" charset="0"/>
                <a:cs typeface="Times New Roman" panose="02020603050405020304" pitchFamily="18" charset="0"/>
              </a:rPr>
              <a:t>As 73% of BERs are for post 2000 dwellings, heat loss levels are reasonably good</a:t>
            </a:r>
            <a:endParaRPr lang="en-GB"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594A993-BCDD-788B-014A-046F03E28171}"/>
              </a:ext>
            </a:extLst>
          </p:cNvPr>
          <p:cNvSpPr txBox="1"/>
          <p:nvPr/>
        </p:nvSpPr>
        <p:spPr>
          <a:xfrm>
            <a:off x="82296" y="6395140"/>
            <a:ext cx="226857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(BER Database, 2023)</a:t>
            </a:r>
          </a:p>
        </p:txBody>
      </p:sp>
      <p:pic>
        <p:nvPicPr>
          <p:cNvPr id="3" name="Picture 2">
            <a:extLst>
              <a:ext uri="{FF2B5EF4-FFF2-40B4-BE49-F238E27FC236}">
                <a16:creationId xmlns:a16="http://schemas.microsoft.com/office/drawing/2014/main" id="{149266EF-4D7C-6E59-EAED-14E22587CF43}"/>
              </a:ext>
            </a:extLst>
          </p:cNvPr>
          <p:cNvPicPr>
            <a:picLocks noChangeAspect="1"/>
          </p:cNvPicPr>
          <p:nvPr/>
        </p:nvPicPr>
        <p:blipFill>
          <a:blip r:embed="rId6"/>
          <a:stretch>
            <a:fillRect/>
          </a:stretch>
        </p:blipFill>
        <p:spPr>
          <a:xfrm>
            <a:off x="899592" y="1038157"/>
            <a:ext cx="5904656" cy="4679661"/>
          </a:xfrm>
          <a:prstGeom prst="rect">
            <a:avLst/>
          </a:prstGeom>
        </p:spPr>
      </p:pic>
      <p:pic>
        <p:nvPicPr>
          <p:cNvPr id="34" name="Audio 33">
            <a:hlinkClick r:id="" action="ppaction://media"/>
            <a:extLst>
              <a:ext uri="{FF2B5EF4-FFF2-40B4-BE49-F238E27FC236}">
                <a16:creationId xmlns:a16="http://schemas.microsoft.com/office/drawing/2014/main" id="{58A646FC-F9FF-DED4-36B6-5AF0568439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0498819"/>
      </p:ext>
    </p:extLst>
  </p:cSld>
  <p:clrMapOvr>
    <a:masterClrMapping/>
  </p:clrMapOvr>
  <mc:AlternateContent xmlns:mc="http://schemas.openxmlformats.org/markup-compatibility/2006">
    <mc:Choice xmlns:p14="http://schemas.microsoft.com/office/powerpoint/2010/main" Requires="p14">
      <p:transition spd="slow" p14:dur="2000" advTm="53333"/>
    </mc:Choice>
    <mc:Fallback>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76A0C1-1EC3-4362-C521-9E00287970DB}"/>
              </a:ext>
            </a:extLst>
          </p:cNvPr>
          <p:cNvGraphicFramePr>
            <a:graphicFrameLocks/>
          </p:cNvGraphicFramePr>
          <p:nvPr>
            <p:extLst>
              <p:ext uri="{D42A27DB-BD31-4B8C-83A1-F6EECF244321}">
                <p14:modId xmlns:p14="http://schemas.microsoft.com/office/powerpoint/2010/main" val="1113313781"/>
              </p:ext>
            </p:extLst>
          </p:nvPr>
        </p:nvGraphicFramePr>
        <p:xfrm>
          <a:off x="251520" y="1052736"/>
          <a:ext cx="8712968" cy="5616624"/>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2">
            <a:extLst>
              <a:ext uri="{FF2B5EF4-FFF2-40B4-BE49-F238E27FC236}">
                <a16:creationId xmlns:a16="http://schemas.microsoft.com/office/drawing/2014/main" id="{A6279095-81B3-6259-C1C1-7D4FAB6A0332}"/>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Pumps Ready? </a:t>
            </a:r>
            <a:r>
              <a:rPr lang="en-IE" sz="2800" b="1" dirty="0">
                <a:latin typeface="Times New Roman" panose="02020603050405020304" pitchFamily="18" charset="0"/>
                <a:cs typeface="Times New Roman" panose="02020603050405020304" pitchFamily="18" charset="0"/>
              </a:rPr>
              <a:t>pre 2000</a:t>
            </a:r>
          </a:p>
        </p:txBody>
      </p:sp>
      <p:sp>
        <p:nvSpPr>
          <p:cNvPr id="4" name="TextBox 3">
            <a:extLst>
              <a:ext uri="{FF2B5EF4-FFF2-40B4-BE49-F238E27FC236}">
                <a16:creationId xmlns:a16="http://schemas.microsoft.com/office/drawing/2014/main" id="{97F185D5-8FF0-DDE1-2559-7E5B5EB2F978}"/>
              </a:ext>
            </a:extLst>
          </p:cNvPr>
          <p:cNvSpPr txBox="1"/>
          <p:nvPr/>
        </p:nvSpPr>
        <p:spPr>
          <a:xfrm>
            <a:off x="2267744" y="1412776"/>
            <a:ext cx="6408712" cy="2554545"/>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Pre 2000: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89 dwellings with HLI &lt; 2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167 dwellings HLI = 2–2.3 </a:t>
            </a:r>
          </a:p>
          <a:p>
            <a:r>
              <a:rPr lang="en-GB" sz="2000" b="1" dirty="0">
                <a:latin typeface="Times New Roman" panose="02020603050405020304" pitchFamily="18" charset="0"/>
                <a:cs typeface="Times New Roman" panose="02020603050405020304" pitchFamily="18" charset="0"/>
              </a:rPr>
              <a:t>256 have HLI &lt; 2.3 but only 12 dwellings with heat pump installed.</a:t>
            </a:r>
          </a:p>
          <a:p>
            <a:endParaRPr lang="en-GB" sz="2000" b="1"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244</a:t>
            </a:r>
            <a:r>
              <a:rPr lang="en-GB" sz="2000" b="1" dirty="0">
                <a:latin typeface="Times New Roman" panose="02020603050405020304" pitchFamily="18" charset="0"/>
                <a:cs typeface="Times New Roman" panose="02020603050405020304" pitchFamily="18" charset="0"/>
              </a:rPr>
              <a:t> dwellings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84B10547-1269-9410-68D9-B8C8C9405E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1981440"/>
      </p:ext>
    </p:extLst>
  </p:cSld>
  <p:clrMapOvr>
    <a:masterClrMapping/>
  </p:clrMapOvr>
  <mc:AlternateContent xmlns:mc="http://schemas.openxmlformats.org/markup-compatibility/2006">
    <mc:Choice xmlns:p14="http://schemas.microsoft.com/office/powerpoint/2010/main" Requires="p14">
      <p:transition spd="slow" p14:dur="2000" advTm="79390"/>
    </mc:Choice>
    <mc:Fallback>
      <p:transition spd="slow" advTm="7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B9ED-78B0-E7A8-A1ED-FE108D4598F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84A29EB-D2E6-0DB3-57F9-C723670ED243}"/>
              </a:ext>
            </a:extLst>
          </p:cNvPr>
          <p:cNvGraphicFramePr>
            <a:graphicFrameLocks/>
          </p:cNvGraphicFramePr>
          <p:nvPr>
            <p:extLst>
              <p:ext uri="{D42A27DB-BD31-4B8C-83A1-F6EECF244321}">
                <p14:modId xmlns:p14="http://schemas.microsoft.com/office/powerpoint/2010/main" val="3106281781"/>
              </p:ext>
            </p:extLst>
          </p:nvPr>
        </p:nvGraphicFramePr>
        <p:xfrm>
          <a:off x="107504" y="908720"/>
          <a:ext cx="8712968" cy="5472608"/>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2">
            <a:extLst>
              <a:ext uri="{FF2B5EF4-FFF2-40B4-BE49-F238E27FC236}">
                <a16:creationId xmlns:a16="http://schemas.microsoft.com/office/drawing/2014/main" id="{AE9C3336-599C-F7EA-F5D7-83C730731074}"/>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 Ready? 2000 +</a:t>
            </a:r>
          </a:p>
        </p:txBody>
      </p:sp>
      <p:sp>
        <p:nvSpPr>
          <p:cNvPr id="4" name="TextBox 3">
            <a:extLst>
              <a:ext uri="{FF2B5EF4-FFF2-40B4-BE49-F238E27FC236}">
                <a16:creationId xmlns:a16="http://schemas.microsoft.com/office/drawing/2014/main" id="{6BBCAEFD-39DA-B952-C61B-17BBB57BE8C3}"/>
              </a:ext>
            </a:extLst>
          </p:cNvPr>
          <p:cNvSpPr txBox="1"/>
          <p:nvPr/>
        </p:nvSpPr>
        <p:spPr>
          <a:xfrm>
            <a:off x="1115616" y="1398255"/>
            <a:ext cx="6264696" cy="2554545"/>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2000 onwards: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1616 dwellings with HLI &lt; 2 </a:t>
            </a:r>
          </a:p>
          <a:p>
            <a:pPr marL="342900"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308 dwellings HLI = 2 –2.3 </a:t>
            </a:r>
          </a:p>
          <a:p>
            <a:r>
              <a:rPr lang="en-GB" sz="2000" b="1" dirty="0">
                <a:latin typeface="Times New Roman" panose="02020603050405020304" pitchFamily="18" charset="0"/>
                <a:cs typeface="Times New Roman" panose="02020603050405020304" pitchFamily="18" charset="0"/>
              </a:rPr>
              <a:t>1924 have HLI &lt; 2.3 but only 198 dwellings with heat pump installed.</a:t>
            </a:r>
          </a:p>
          <a:p>
            <a:endParaRPr lang="en-GB" sz="2000" b="1"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1726 </a:t>
            </a:r>
            <a:r>
              <a:rPr lang="en-GB" sz="2000" b="1" dirty="0">
                <a:latin typeface="Times New Roman" panose="02020603050405020304" pitchFamily="18" charset="0"/>
                <a:cs typeface="Times New Roman" panose="02020603050405020304" pitchFamily="18" charset="0"/>
              </a:rPr>
              <a:t>dwellings of 2000 onwards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4564A0D3-AEC3-CA18-D04D-E26006D0B7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42697836"/>
      </p:ext>
    </p:extLst>
  </p:cSld>
  <p:clrMapOvr>
    <a:masterClrMapping/>
  </p:clrMapOvr>
  <mc:AlternateContent xmlns:mc="http://schemas.openxmlformats.org/markup-compatibility/2006">
    <mc:Choice xmlns:p14="http://schemas.microsoft.com/office/powerpoint/2010/main" Requires="p14">
      <p:transition spd="slow" p14:dur="2000" advTm="129057"/>
    </mc:Choice>
    <mc:Fallback>
      <p:transition spd="slow" advTm="12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79095-81B3-6259-C1C1-7D4FAB6A0332}"/>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 ready” houses</a:t>
            </a:r>
          </a:p>
        </p:txBody>
      </p:sp>
      <p:grpSp>
        <p:nvGrpSpPr>
          <p:cNvPr id="33" name="Group 32">
            <a:extLst>
              <a:ext uri="{FF2B5EF4-FFF2-40B4-BE49-F238E27FC236}">
                <a16:creationId xmlns:a16="http://schemas.microsoft.com/office/drawing/2014/main" id="{1DA2B9B4-7B37-236F-72EE-21127AE8F2C8}"/>
              </a:ext>
            </a:extLst>
          </p:cNvPr>
          <p:cNvGrpSpPr/>
          <p:nvPr/>
        </p:nvGrpSpPr>
        <p:grpSpPr>
          <a:xfrm>
            <a:off x="600531" y="1574114"/>
            <a:ext cx="7795134" cy="2664296"/>
            <a:chOff x="250314" y="2081780"/>
            <a:chExt cx="8736440" cy="3140303"/>
          </a:xfrm>
        </p:grpSpPr>
        <p:sp>
          <p:nvSpPr>
            <p:cNvPr id="15" name="Google Shape;709;p69">
              <a:extLst>
                <a:ext uri="{FF2B5EF4-FFF2-40B4-BE49-F238E27FC236}">
                  <a16:creationId xmlns:a16="http://schemas.microsoft.com/office/drawing/2014/main" id="{4F96434B-2029-CEE6-B2B7-DA1948A2D832}"/>
                </a:ext>
              </a:extLst>
            </p:cNvPr>
            <p:cNvSpPr txBox="1"/>
            <p:nvPr/>
          </p:nvSpPr>
          <p:spPr>
            <a:xfrm>
              <a:off x="250314" y="2589556"/>
              <a:ext cx="2679894" cy="6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latin typeface="Times New Roman" panose="02020603050405020304" pitchFamily="18" charset="0"/>
                  <a:ea typeface="Roboto"/>
                  <a:cs typeface="Times New Roman" panose="02020603050405020304" pitchFamily="18" charset="0"/>
                  <a:sym typeface="Roboto"/>
                </a:rPr>
                <a:t>12 Heat pumps </a:t>
              </a:r>
              <a:r>
                <a:rPr lang="en-US" sz="2000" dirty="0">
                  <a:latin typeface="Times New Roman" panose="02020603050405020304" pitchFamily="18" charset="0"/>
                  <a:ea typeface="Roboto"/>
                  <a:cs typeface="Times New Roman" panose="02020603050405020304" pitchFamily="18" charset="0"/>
                  <a:sym typeface="Roboto"/>
                </a:rPr>
                <a:t>in pre 2000 houses</a:t>
              </a:r>
            </a:p>
          </p:txBody>
        </p:sp>
        <p:sp>
          <p:nvSpPr>
            <p:cNvPr id="16" name="Google Shape;710;p69">
              <a:extLst>
                <a:ext uri="{FF2B5EF4-FFF2-40B4-BE49-F238E27FC236}">
                  <a16:creationId xmlns:a16="http://schemas.microsoft.com/office/drawing/2014/main" id="{64DD6F3D-0F3B-AA38-8E82-D812E1DA84DA}"/>
                </a:ext>
              </a:extLst>
            </p:cNvPr>
            <p:cNvSpPr txBox="1">
              <a:spLocks/>
            </p:cNvSpPr>
            <p:nvPr/>
          </p:nvSpPr>
          <p:spPr>
            <a:xfrm>
              <a:off x="798647" y="2081780"/>
              <a:ext cx="1661400" cy="527700"/>
            </a:xfrm>
            <a:prstGeom prst="rect">
              <a:avLst/>
            </a:prstGeom>
            <a:solidFill>
              <a:srgbClr val="70AD47"/>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6 %</a:t>
              </a:r>
            </a:p>
          </p:txBody>
        </p:sp>
        <p:sp>
          <p:nvSpPr>
            <p:cNvPr id="17" name="Google Shape;711;p69">
              <a:extLst>
                <a:ext uri="{FF2B5EF4-FFF2-40B4-BE49-F238E27FC236}">
                  <a16:creationId xmlns:a16="http://schemas.microsoft.com/office/drawing/2014/main" id="{DDD67525-6CB1-5CFB-5FBD-8D8BAC857923}"/>
                </a:ext>
              </a:extLst>
            </p:cNvPr>
            <p:cNvSpPr txBox="1">
              <a:spLocks/>
            </p:cNvSpPr>
            <p:nvPr/>
          </p:nvSpPr>
          <p:spPr>
            <a:xfrm>
              <a:off x="6398921" y="2875918"/>
              <a:ext cx="1661400" cy="527700"/>
            </a:xfrm>
            <a:prstGeom prst="rect">
              <a:avLst/>
            </a:prstGeom>
            <a:solidFill>
              <a:srgbClr val="FFC000"/>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94 %</a:t>
              </a:r>
            </a:p>
          </p:txBody>
        </p:sp>
        <p:cxnSp>
          <p:nvCxnSpPr>
            <p:cNvPr id="18" name="Google Shape;712;p69">
              <a:extLst>
                <a:ext uri="{FF2B5EF4-FFF2-40B4-BE49-F238E27FC236}">
                  <a16:creationId xmlns:a16="http://schemas.microsoft.com/office/drawing/2014/main" id="{3DEF04DA-C542-A901-F94D-3D1D650F425F}"/>
                </a:ext>
              </a:extLst>
            </p:cNvPr>
            <p:cNvCxnSpPr>
              <a:cxnSpLocks/>
            </p:cNvCxnSpPr>
            <p:nvPr/>
          </p:nvCxnSpPr>
          <p:spPr>
            <a:xfrm flipV="1">
              <a:off x="623435" y="2411844"/>
              <a:ext cx="3343752" cy="1017156"/>
            </a:xfrm>
            <a:prstGeom prst="bentConnector3">
              <a:avLst>
                <a:gd name="adj1" fmla="val 64528"/>
              </a:avLst>
            </a:prstGeom>
            <a:noFill/>
            <a:ln w="19050" cap="flat" cmpd="sng">
              <a:solidFill>
                <a:srgbClr val="70AD47"/>
              </a:solidFill>
              <a:prstDash val="solid"/>
              <a:round/>
              <a:headEnd type="none" w="med" len="med"/>
              <a:tailEnd type="none" w="med" len="med"/>
            </a:ln>
          </p:spPr>
        </p:cxnSp>
        <p:cxnSp>
          <p:nvCxnSpPr>
            <p:cNvPr id="19" name="Google Shape;713;p69">
              <a:extLst>
                <a:ext uri="{FF2B5EF4-FFF2-40B4-BE49-F238E27FC236}">
                  <a16:creationId xmlns:a16="http://schemas.microsoft.com/office/drawing/2014/main" id="{B21EC08D-EB6E-31BA-99C1-EA94DC7F618F}"/>
                </a:ext>
              </a:extLst>
            </p:cNvPr>
            <p:cNvCxnSpPr>
              <a:cxnSpLocks/>
            </p:cNvCxnSpPr>
            <p:nvPr/>
          </p:nvCxnSpPr>
          <p:spPr>
            <a:xfrm rot="10800000" flipV="1">
              <a:off x="5086702" y="3503181"/>
              <a:ext cx="3296218" cy="1099810"/>
            </a:xfrm>
            <a:prstGeom prst="bentConnector3">
              <a:avLst>
                <a:gd name="adj1" fmla="val 66038"/>
              </a:avLst>
            </a:prstGeom>
            <a:noFill/>
            <a:ln w="19050" cap="flat" cmpd="sng">
              <a:solidFill>
                <a:srgbClr val="FF9933"/>
              </a:solidFill>
              <a:prstDash val="solid"/>
              <a:round/>
              <a:headEnd type="none" w="med" len="med"/>
              <a:tailEnd type="none" w="med" len="med"/>
            </a:ln>
          </p:spPr>
        </p:cxnSp>
        <p:sp>
          <p:nvSpPr>
            <p:cNvPr id="20" name="Google Shape;716;p69">
              <a:extLst>
                <a:ext uri="{FF2B5EF4-FFF2-40B4-BE49-F238E27FC236}">
                  <a16:creationId xmlns:a16="http://schemas.microsoft.com/office/drawing/2014/main" id="{B139B74F-21C1-4E7B-16F0-11C56D502B26}"/>
                </a:ext>
              </a:extLst>
            </p:cNvPr>
            <p:cNvSpPr txBox="1">
              <a:spLocks/>
            </p:cNvSpPr>
            <p:nvPr/>
          </p:nvSpPr>
          <p:spPr>
            <a:xfrm>
              <a:off x="671785" y="2270308"/>
              <a:ext cx="2292300" cy="4188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endParaRPr lang="en-GB" sz="2000" dirty="0">
                <a:latin typeface="Times New Roman" panose="02020603050405020304" pitchFamily="18" charset="0"/>
                <a:ea typeface="EB Garamond Medium"/>
                <a:cs typeface="Times New Roman" panose="02020603050405020304" pitchFamily="18" charset="0"/>
                <a:sym typeface="EB Garamond Medium"/>
              </a:endParaRPr>
            </a:p>
          </p:txBody>
        </p:sp>
        <p:grpSp>
          <p:nvGrpSpPr>
            <p:cNvPr id="26" name="Group 25">
              <a:extLst>
                <a:ext uri="{FF2B5EF4-FFF2-40B4-BE49-F238E27FC236}">
                  <a16:creationId xmlns:a16="http://schemas.microsoft.com/office/drawing/2014/main" id="{D9D4004A-FF7B-D851-D66A-FFE761BB4B46}"/>
                </a:ext>
              </a:extLst>
            </p:cNvPr>
            <p:cNvGrpSpPr/>
            <p:nvPr/>
          </p:nvGrpSpPr>
          <p:grpSpPr>
            <a:xfrm>
              <a:off x="3020776" y="2242014"/>
              <a:ext cx="2772355" cy="2980069"/>
              <a:chOff x="3294648" y="2481773"/>
              <a:chExt cx="2149273" cy="2354232"/>
            </a:xfrm>
          </p:grpSpPr>
          <p:sp>
            <p:nvSpPr>
              <p:cNvPr id="22" name="Google Shape;701;p68">
                <a:extLst>
                  <a:ext uri="{FF2B5EF4-FFF2-40B4-BE49-F238E27FC236}">
                    <a16:creationId xmlns:a16="http://schemas.microsoft.com/office/drawing/2014/main" id="{BCC7FE83-A9AC-8552-7124-DE89119887F0}"/>
                  </a:ext>
                </a:extLst>
              </p:cNvPr>
              <p:cNvSpPr/>
              <p:nvPr/>
            </p:nvSpPr>
            <p:spPr>
              <a:xfrm rot="17885450">
                <a:off x="3263037" y="2513384"/>
                <a:ext cx="2212496" cy="2149273"/>
              </a:xfrm>
              <a:prstGeom prst="blockArc">
                <a:avLst>
                  <a:gd name="adj1" fmla="val 17991889"/>
                  <a:gd name="adj2" fmla="val 19026426"/>
                  <a:gd name="adj3" fmla="val 31997"/>
                </a:avLst>
              </a:prstGeom>
              <a:solidFill>
                <a:srgbClr val="70AD47"/>
              </a:solidFill>
              <a:ln w="1905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701;p68">
                <a:extLst>
                  <a:ext uri="{FF2B5EF4-FFF2-40B4-BE49-F238E27FC236}">
                    <a16:creationId xmlns:a16="http://schemas.microsoft.com/office/drawing/2014/main" id="{9D918433-24B7-A258-20B5-CBFF7CB6D30E}"/>
                  </a:ext>
                </a:extLst>
              </p:cNvPr>
              <p:cNvSpPr/>
              <p:nvPr/>
            </p:nvSpPr>
            <p:spPr>
              <a:xfrm>
                <a:off x="3403900" y="2644326"/>
                <a:ext cx="2026566" cy="2191679"/>
              </a:xfrm>
              <a:prstGeom prst="blockArc">
                <a:avLst>
                  <a:gd name="adj1" fmla="val 15460653"/>
                  <a:gd name="adj2" fmla="val 14261095"/>
                  <a:gd name="adj3" fmla="val 26361"/>
                </a:avLst>
              </a:prstGeom>
              <a:solidFill>
                <a:srgbClr val="FFC000"/>
              </a:solidFill>
              <a:ln w="19050" cap="flat" cmpd="sng">
                <a:solidFill>
                  <a:srgbClr val="FF9933"/>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5" name="Google Shape;709;p69">
              <a:extLst>
                <a:ext uri="{FF2B5EF4-FFF2-40B4-BE49-F238E27FC236}">
                  <a16:creationId xmlns:a16="http://schemas.microsoft.com/office/drawing/2014/main" id="{324DC21E-95D8-AF67-86ED-E33263329BBA}"/>
                </a:ext>
              </a:extLst>
            </p:cNvPr>
            <p:cNvSpPr txBox="1"/>
            <p:nvPr/>
          </p:nvSpPr>
          <p:spPr>
            <a:xfrm>
              <a:off x="6129531" y="3424205"/>
              <a:ext cx="2857223" cy="12349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latin typeface="Times New Roman" panose="02020603050405020304" pitchFamily="18" charset="0"/>
                  <a:ea typeface="Roboto"/>
                  <a:cs typeface="Times New Roman" panose="02020603050405020304" pitchFamily="18" charset="0"/>
                  <a:sym typeface="Roboto"/>
                </a:rPr>
                <a:t>198 Heat pumps </a:t>
              </a:r>
              <a:r>
                <a:rPr lang="en-US" sz="2000" dirty="0">
                  <a:latin typeface="Times New Roman" panose="02020603050405020304" pitchFamily="18" charset="0"/>
                  <a:ea typeface="Roboto"/>
                  <a:cs typeface="Times New Roman" panose="02020603050405020304" pitchFamily="18" charset="0"/>
                  <a:sym typeface="Roboto"/>
                </a:rPr>
                <a:t>in 2000 onwards houses</a:t>
              </a:r>
            </a:p>
          </p:txBody>
        </p:sp>
        <p:sp>
          <p:nvSpPr>
            <p:cNvPr id="32" name="TextBox 31">
              <a:extLst>
                <a:ext uri="{FF2B5EF4-FFF2-40B4-BE49-F238E27FC236}">
                  <a16:creationId xmlns:a16="http://schemas.microsoft.com/office/drawing/2014/main" id="{3836DA25-B23C-B195-79E5-032DF6776B57}"/>
                </a:ext>
              </a:extLst>
            </p:cNvPr>
            <p:cNvSpPr txBox="1"/>
            <p:nvPr/>
          </p:nvSpPr>
          <p:spPr>
            <a:xfrm>
              <a:off x="3901003" y="3363642"/>
              <a:ext cx="1211001" cy="769441"/>
            </a:xfrm>
            <a:prstGeom prst="rect">
              <a:avLst/>
            </a:prstGeom>
            <a:noFill/>
          </p:spPr>
          <p:txBody>
            <a:bodyPr wrap="square">
              <a:spAutoFit/>
            </a:bodyPr>
            <a:lstStyle/>
            <a:p>
              <a:pPr lvl="0"/>
              <a:r>
                <a:rPr lang="en-IE" sz="4400" dirty="0">
                  <a:ln>
                    <a:solidFill>
                      <a:schemeClr val="tx1"/>
                    </a:solidFill>
                  </a:ln>
                  <a:effectLst>
                    <a:innerShdw blurRad="63500" dist="50800" dir="2700000">
                      <a:prstClr val="black">
                        <a:alpha val="50000"/>
                      </a:prstClr>
                    </a:innerShdw>
                  </a:effectLst>
                  <a:latin typeface="Times New Roman" panose="02020603050405020304" pitchFamily="18" charset="0"/>
                  <a:cs typeface="Times New Roman" panose="02020603050405020304" pitchFamily="18" charset="0"/>
                </a:rPr>
                <a:t>210</a:t>
              </a:r>
              <a:endParaRPr lang="en-GB" sz="18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A74509AC-E8F6-B74C-AC45-83C44CA56FB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12" name="TextBox 11">
            <a:extLst>
              <a:ext uri="{FF2B5EF4-FFF2-40B4-BE49-F238E27FC236}">
                <a16:creationId xmlns:a16="http://schemas.microsoft.com/office/drawing/2014/main" id="{DFCC6459-1797-37EF-7196-0A2C9AC056E6}"/>
              </a:ext>
            </a:extLst>
          </p:cNvPr>
          <p:cNvSpPr txBox="1"/>
          <p:nvPr/>
        </p:nvSpPr>
        <p:spPr>
          <a:xfrm>
            <a:off x="467544" y="4656262"/>
            <a:ext cx="8568952" cy="707886"/>
          </a:xfrm>
          <a:prstGeom prst="rect">
            <a:avLst/>
          </a:prstGeom>
          <a:solidFill>
            <a:schemeClr val="bg1"/>
          </a:solidFill>
        </p:spPr>
        <p:txBody>
          <a:bodyPr wrap="square" rtlCol="0">
            <a:spAutoFit/>
          </a:bodyPr>
          <a:lstStyle/>
          <a:p>
            <a:r>
              <a:rPr lang="en-GB" sz="2000" b="1" dirty="0">
                <a:latin typeface="Times New Roman" panose="02020603050405020304" pitchFamily="18" charset="0"/>
                <a:cs typeface="Times New Roman" panose="02020603050405020304" pitchFamily="18" charset="0"/>
              </a:rPr>
              <a:t>Approx. </a:t>
            </a:r>
            <a:r>
              <a:rPr lang="en-GB" sz="2000" b="1" dirty="0">
                <a:solidFill>
                  <a:srgbClr val="FF0000"/>
                </a:solidFill>
                <a:latin typeface="Times New Roman" panose="02020603050405020304" pitchFamily="18" charset="0"/>
                <a:cs typeface="Times New Roman" panose="02020603050405020304" pitchFamily="18" charset="0"/>
              </a:rPr>
              <a:t>1,970 (244 plus 1726) </a:t>
            </a:r>
            <a:r>
              <a:rPr lang="en-GB" sz="2000" b="1" dirty="0">
                <a:latin typeface="Times New Roman" panose="02020603050405020304" pitchFamily="18" charset="0"/>
                <a:cs typeface="Times New Roman" panose="02020603050405020304" pitchFamily="18" charset="0"/>
              </a:rPr>
              <a:t>dwellings in Ashbourne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5286919-36A9-E44E-2BDB-DE5C2DDA4B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45276794"/>
      </p:ext>
    </p:extLst>
  </p:cSld>
  <p:clrMapOvr>
    <a:masterClrMapping/>
  </p:clrMapOvr>
  <mc:AlternateContent xmlns:mc="http://schemas.openxmlformats.org/markup-compatibility/2006">
    <mc:Choice xmlns:p14="http://schemas.microsoft.com/office/powerpoint/2010/main" Requires="p14">
      <p:transition spd="slow" p14:dur="2000" advTm="30700"/>
    </mc:Choice>
    <mc:Fallback>
      <p:transition spd="slow" advTm="3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F365E-2D44-773E-C590-D35A247E608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a:t>
            </a:r>
            <a:r>
              <a:rPr lang="en-US" sz="3200" b="1" kern="1200" dirty="0">
                <a:solidFill>
                  <a:schemeClr val="tx1"/>
                </a:solidFill>
                <a:latin typeface="Times New Roman" panose="02020603050405020304" pitchFamily="18" charset="0"/>
                <a:cs typeface="Times New Roman" panose="02020603050405020304" pitchFamily="18" charset="0"/>
              </a:rPr>
              <a:t>Results</a:t>
            </a:r>
            <a:endParaRPr lang="en-IE" sz="3200" b="1"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703973" y="1628800"/>
            <a:ext cx="7758033" cy="4444625"/>
            <a:chOff x="668672" y="923040"/>
            <a:chExt cx="7610478" cy="5390353"/>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95558" y="-188983"/>
              <a:ext cx="5335145" cy="7559192"/>
              <a:chOff x="2228231" y="2448482"/>
              <a:chExt cx="995608" cy="96075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267651"/>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267651"/>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265190"/>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5" name="Google Shape;3888;p87">
                <a:extLst>
                  <a:ext uri="{FF2B5EF4-FFF2-40B4-BE49-F238E27FC236}">
                    <a16:creationId xmlns:a16="http://schemas.microsoft.com/office/drawing/2014/main" id="{6F457DB5-CBA1-534C-35F3-B6304AA6D1CB}"/>
                  </a:ext>
                </a:extLst>
              </p:cNvPr>
              <p:cNvSpPr/>
              <p:nvPr/>
            </p:nvSpPr>
            <p:spPr>
              <a:xfrm rot="5400000">
                <a:off x="2592696" y="2427470"/>
                <a:ext cx="265191" cy="307216"/>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935663" y="2427961"/>
                <a:ext cx="267651" cy="308701"/>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249244" y="2427470"/>
                <a:ext cx="265190"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717486" y="1158899"/>
              <a:ext cx="2071911" cy="1119796"/>
            </a:xfrm>
            <a:prstGeom prst="rect">
              <a:avLst/>
            </a:prstGeom>
            <a:noFill/>
          </p:spPr>
          <p:txBody>
            <a:bodyPr wrap="square">
              <a:spAutoFit/>
            </a:bodyPr>
            <a:lstStyle/>
            <a:p>
              <a:pPr marL="0" lvl="0" indent="0" rtl="0">
                <a:spcBef>
                  <a:spcPts val="0"/>
                </a:spcBef>
                <a:spcAft>
                  <a:spcPts val="0"/>
                </a:spcAft>
                <a:buNone/>
              </a:pPr>
              <a:r>
                <a:rPr lang="en-US" b="1" dirty="0">
                  <a:latin typeface="Times New Roman" panose="02020603050405020304" pitchFamily="18" charset="0"/>
                  <a:cs typeface="Times New Roman" panose="02020603050405020304" pitchFamily="18" charset="0"/>
                </a:rPr>
                <a:t>Dwellings</a:t>
              </a:r>
            </a:p>
            <a:p>
              <a:pPr marL="0" lvl="0" indent="0" rtl="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US" dirty="0">
                  <a:latin typeface="Times New Roman" panose="02020603050405020304" pitchFamily="18" charset="0"/>
                  <a:cs typeface="Times New Roman" panose="02020603050405020304" pitchFamily="18" charset="0"/>
                </a:rPr>
                <a:t>5,896</a:t>
              </a:r>
            </a:p>
          </p:txBody>
        </p:sp>
        <p:sp>
          <p:nvSpPr>
            <p:cNvPr id="44" name="TextBox 43">
              <a:extLst>
                <a:ext uri="{FF2B5EF4-FFF2-40B4-BE49-F238E27FC236}">
                  <a16:creationId xmlns:a16="http://schemas.microsoft.com/office/drawing/2014/main" id="{A6F3026D-9016-85EC-8BB0-A4C2B10BBDDC}"/>
                </a:ext>
              </a:extLst>
            </p:cNvPr>
            <p:cNvSpPr txBox="1"/>
            <p:nvPr/>
          </p:nvSpPr>
          <p:spPr>
            <a:xfrm>
              <a:off x="668672" y="4802381"/>
              <a:ext cx="2093493" cy="1119796"/>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Annual Energy Bill </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€ 3,800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2B6D5085-EDA7-11F3-B8C7-39576DFD524D}"/>
                </a:ext>
              </a:extLst>
            </p:cNvPr>
            <p:cNvSpPr txBox="1"/>
            <p:nvPr/>
          </p:nvSpPr>
          <p:spPr>
            <a:xfrm>
              <a:off x="717486" y="2706789"/>
              <a:ext cx="2105862" cy="1791674"/>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Average Primary Energy per dwelling</a:t>
              </a:r>
            </a:p>
            <a:p>
              <a:endParaRPr lang="en-IE" dirty="0">
                <a:latin typeface="Times New Roman" panose="02020603050405020304" pitchFamily="18" charset="0"/>
                <a:cs typeface="Times New Roman" panose="02020603050405020304" pitchFamily="18" charset="0"/>
              </a:endParaRPr>
            </a:p>
            <a:p>
              <a:r>
                <a:rPr lang="en-GB"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17,883</a:t>
              </a:r>
              <a:r>
                <a:rPr lang="en-IE" sz="1800" dirty="0">
                  <a:effectLst/>
                  <a:latin typeface="Times New Roman" panose="02020603050405020304" pitchFamily="18" charset="0"/>
                  <a:cs typeface="Times New Roman" panose="02020603050405020304" pitchFamily="18" charset="0"/>
                </a:rPr>
                <a:t> kWh</a:t>
              </a:r>
              <a:r>
                <a:rPr lang="en-IE" dirty="0">
                  <a:latin typeface="Times New Roman" panose="02020603050405020304" pitchFamily="18" charset="0"/>
                  <a:cs typeface="Times New Roman" panose="02020603050405020304" pitchFamily="18" charset="0"/>
                </a:rPr>
                <a:t>/</a:t>
              </a:r>
              <a:r>
                <a:rPr lang="en-IE" sz="1800" dirty="0">
                  <a:effectLst/>
                  <a:latin typeface="Times New Roman" panose="02020603050405020304" pitchFamily="18" charset="0"/>
                  <a:cs typeface="Times New Roman" panose="02020603050405020304" pitchFamily="18" charset="0"/>
                </a:rPr>
                <a:t>annum</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136835" y="1046500"/>
              <a:ext cx="2142315" cy="1455735"/>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 105,439,200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8799" y="4531518"/>
              <a:ext cx="1897244" cy="1781875"/>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Residential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 € 22,404,800</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248607" y="3076736"/>
              <a:ext cx="1882375" cy="931763"/>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p>
            <a:p>
              <a:r>
                <a:rPr lang="en-IE" sz="1800" dirty="0">
                  <a:effectLst/>
                  <a:latin typeface="Times New Roman" panose="02020603050405020304" pitchFamily="18" charset="0"/>
                  <a:cs typeface="Times New Roman" panose="02020603050405020304" pitchFamily="18" charset="0"/>
                </a:rPr>
                <a:t>26,001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250467" y="1010464"/>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25571" y="955779"/>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24623" y="3499424"/>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865816" y="2284943"/>
            <a:ext cx="1004827" cy="1352621"/>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38055" y="4047758"/>
            <a:ext cx="1020642" cy="124142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2288A06-C928-266D-B760-1AEB6C9F6993}"/>
              </a:ext>
            </a:extLst>
          </p:cNvPr>
          <p:cNvCxnSpPr>
            <a:cxnSpLocks/>
          </p:cNvCxnSpPr>
          <p:nvPr/>
        </p:nvCxnSpPr>
        <p:spPr>
          <a:xfrm>
            <a:off x="2838055" y="3805091"/>
            <a:ext cx="932232"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162039" y="4077968"/>
            <a:ext cx="1384099" cy="113756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a:stCxn id="56" idx="3"/>
          </p:cNvCxnSpPr>
          <p:nvPr/>
        </p:nvCxnSpPr>
        <p:spPr>
          <a:xfrm>
            <a:off x="5224365" y="3761034"/>
            <a:ext cx="1198506"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058504" y="2387551"/>
            <a:ext cx="1276438"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a:extLst>
              <a:ext uri="{FF2B5EF4-FFF2-40B4-BE49-F238E27FC236}">
                <a16:creationId xmlns:a16="http://schemas.microsoft.com/office/drawing/2014/main" id="{1F6C26DF-1893-7B2A-578B-7E5C5C2DC9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75880532"/>
      </p:ext>
    </p:extLst>
  </p:cSld>
  <p:clrMapOvr>
    <a:masterClrMapping/>
  </p:clrMapOvr>
  <mc:AlternateContent xmlns:mc="http://schemas.openxmlformats.org/markup-compatibility/2006">
    <mc:Choice xmlns:p14="http://schemas.microsoft.com/office/powerpoint/2010/main" Requires="p14">
      <p:transition spd="slow" p14:dur="2000" advTm="44287"/>
    </mc:Choice>
    <mc:Fallback>
      <p:transition spd="slow" advTm="4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Commercial / Public Buildings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248017" y="1419608"/>
            <a:ext cx="8611023" cy="5033728"/>
            <a:chOff x="205173" y="867364"/>
            <a:chExt cx="8447246" cy="5388923"/>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69221" y="-626910"/>
              <a:ext cx="5319149" cy="8447246"/>
              <a:chOff x="2228585" y="2387683"/>
              <a:chExt cx="992623" cy="107362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5488" y="2342269"/>
                <a:ext cx="319722" cy="410550"/>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98180" y="2401855"/>
                <a:ext cx="319722"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234499" y="867364"/>
              <a:ext cx="2515553" cy="2471206"/>
            </a:xfrm>
            <a:prstGeom prst="rect">
              <a:avLst/>
            </a:prstGeom>
            <a:noFill/>
          </p:spPr>
          <p:txBody>
            <a:bodyPr wrap="square">
              <a:spAutoFit/>
            </a:bodyPr>
            <a:lstStyle/>
            <a:p>
              <a:pPr marL="285750" indent="-285750">
                <a:buFont typeface="Arial" panose="020B0604020202020204" pitchFamily="34" charset="0"/>
                <a:buChar char="•"/>
              </a:pPr>
              <a:endParaRPr lang="en-IE" sz="180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dirty="0">
                  <a:latin typeface="Times New Roman" panose="02020603050405020304" pitchFamily="18" charset="0"/>
                  <a:cs typeface="Times New Roman" panose="02020603050405020304" pitchFamily="18" charset="0"/>
                </a:rPr>
                <a:t>96</a:t>
              </a:r>
              <a:r>
                <a:rPr lang="en-IE" sz="1600" dirty="0">
                  <a:effectLst/>
                  <a:latin typeface="Times New Roman" panose="02020603050405020304" pitchFamily="18" charset="0"/>
                  <a:cs typeface="Times New Roman" panose="02020603050405020304" pitchFamily="18" charset="0"/>
                </a:rPr>
                <a:t> Small businesses</a:t>
              </a:r>
            </a:p>
            <a:p>
              <a:pPr marL="285750" indent="-285750">
                <a:buFont typeface="Arial" panose="020B0604020202020204" pitchFamily="34" charset="0"/>
                <a:buChar char="•"/>
              </a:pPr>
              <a:r>
                <a:rPr lang="en-IE" sz="1600" dirty="0">
                  <a:effectLst/>
                  <a:latin typeface="Times New Roman" panose="02020603050405020304" pitchFamily="18" charset="0"/>
                  <a:cs typeface="Times New Roman" panose="02020603050405020304" pitchFamily="18" charset="0"/>
                </a:rPr>
                <a:t>160 Medium businesses</a:t>
              </a:r>
            </a:p>
            <a:p>
              <a:pPr marL="285750" indent="-285750">
                <a:buFont typeface="Arial" panose="020B0604020202020204" pitchFamily="34" charset="0"/>
                <a:buChar char="•"/>
              </a:pPr>
              <a:r>
                <a:rPr lang="en-IE" sz="1600" dirty="0">
                  <a:latin typeface="Times New Roman" panose="02020603050405020304" pitchFamily="18" charset="0"/>
                  <a:cs typeface="Times New Roman" panose="02020603050405020304" pitchFamily="18" charset="0"/>
                </a:rPr>
                <a:t>29 Large businesses</a:t>
              </a:r>
            </a:p>
            <a:p>
              <a:pPr marL="285750" indent="-285750">
                <a:buFont typeface="Arial" panose="020B0604020202020204" pitchFamily="34" charset="0"/>
                <a:buChar char="•"/>
              </a:pPr>
              <a:r>
                <a:rPr lang="en-IE" sz="1600" dirty="0">
                  <a:effectLst/>
                  <a:latin typeface="Times New Roman" panose="02020603050405020304" pitchFamily="18" charset="0"/>
                  <a:cs typeface="Times New Roman" panose="02020603050405020304" pitchFamily="18" charset="0"/>
                </a:rPr>
                <a:t>5 schools</a:t>
              </a:r>
            </a:p>
            <a:p>
              <a:pPr marL="285750" indent="-285750">
                <a:buFont typeface="Arial" panose="020B0604020202020204" pitchFamily="34"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3 Energy audits of business premises</a:t>
              </a:r>
            </a:p>
            <a:p>
              <a:r>
                <a:rPr lang="en-IE" sz="1600" dirty="0">
                  <a:latin typeface="Times New Roman" panose="02020603050405020304" pitchFamily="18" charset="0"/>
                  <a:ea typeface="Calibri" panose="020F0502020204030204" pitchFamily="34" charset="0"/>
                  <a:cs typeface="Times New Roman" panose="02020603050405020304" pitchFamily="18" charset="0"/>
                </a:rPr>
                <a:t>(</a:t>
              </a:r>
              <a:r>
                <a:rPr lang="en-IE" sz="1400" dirty="0">
                  <a:effectLst/>
                  <a:latin typeface="Times New Roman" panose="02020603050405020304" pitchFamily="18" charset="0"/>
                  <a:ea typeface="Calibri" panose="020F0502020204030204" pitchFamily="34" charset="0"/>
                  <a:cs typeface="Times New Roman" panose="02020603050405020304" pitchFamily="18" charset="0"/>
                </a:rPr>
                <a:t>St Declan’s National School,</a:t>
              </a:r>
              <a:r>
                <a:rPr lang="en-IE" sz="1400" dirty="0">
                  <a:latin typeface="Times New Roman" panose="02020603050405020304" pitchFamily="18" charset="0"/>
                  <a:ea typeface="Calibri" panose="020F0502020204030204" pitchFamily="34" charset="0"/>
                  <a:cs typeface="Times New Roman" panose="02020603050405020304" pitchFamily="18" charset="0"/>
                </a:rPr>
                <a:t>     REM, </a:t>
              </a:r>
              <a:r>
                <a:rPr lang="en-IE" sz="1400" dirty="0">
                  <a:effectLst/>
                  <a:latin typeface="Times New Roman" panose="02020603050405020304" pitchFamily="18" charset="0"/>
                  <a:ea typeface="Calibri" panose="020F0502020204030204" pitchFamily="34" charset="0"/>
                  <a:cs typeface="Times New Roman" panose="02020603050405020304" pitchFamily="18" charset="0"/>
                </a:rPr>
                <a:t>Hugh Maguire Butchers)</a:t>
              </a:r>
            </a:p>
          </p:txBody>
        </p:sp>
        <p:sp>
          <p:nvSpPr>
            <p:cNvPr id="44" name="TextBox 43">
              <a:extLst>
                <a:ext uri="{FF2B5EF4-FFF2-40B4-BE49-F238E27FC236}">
                  <a16:creationId xmlns:a16="http://schemas.microsoft.com/office/drawing/2014/main" id="{A6F3026D-9016-85EC-8BB0-A4C2B10BBDDC}"/>
                </a:ext>
              </a:extLst>
            </p:cNvPr>
            <p:cNvSpPr txBox="1"/>
            <p:nvPr/>
          </p:nvSpPr>
          <p:spPr>
            <a:xfrm>
              <a:off x="430768" y="3930941"/>
              <a:ext cx="2347553" cy="988483"/>
            </a:xfrm>
            <a:prstGeom prst="rect">
              <a:avLst/>
            </a:prstGeom>
            <a:noFill/>
          </p:spPr>
          <p:txBody>
            <a:bodyPr wrap="square">
              <a:spAutoFit/>
            </a:bodyPr>
            <a:lstStyle/>
            <a:p>
              <a:r>
                <a:rPr lang="en-IE" sz="1800" dirty="0">
                  <a:effectLst/>
                  <a:latin typeface="Times New Roman" panose="02020603050405020304" pitchFamily="18" charset="0"/>
                  <a:cs typeface="Times New Roman" panose="02020603050405020304" pitchFamily="18" charset="0"/>
                </a:rPr>
                <a:t>Energy bills from audits &amp; SEAI annual estimates</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70" y="1079921"/>
              <a:ext cx="2179638" cy="128502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146,833,810 </a:t>
              </a:r>
              <a:r>
                <a:rPr lang="en-IE" sz="1800" dirty="0">
                  <a:effectLst/>
                  <a:latin typeface="Times New Roman" panose="02020603050405020304" pitchFamily="18" charset="0"/>
                  <a:cs typeface="Times New Roman" panose="02020603050405020304" pitchFamily="18" charset="0"/>
                </a:rPr>
                <a:t>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1485" y="4749773"/>
              <a:ext cx="1897244" cy="1231897"/>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Business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€17,873,113</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841402" cy="822500"/>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34,197 </a:t>
              </a:r>
              <a:r>
                <a:rPr lang="en-IE" sz="1800" dirty="0">
                  <a:effectLst/>
                  <a:latin typeface="Times New Roman" panose="02020603050405020304" pitchFamily="18" charset="0"/>
                  <a:cs typeface="Times New Roman" panose="02020603050405020304" pitchFamily="18" charset="0"/>
                </a:rPr>
                <a:t>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121962" y="906931"/>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59998" y="344156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a:endCxn id="56" idx="1"/>
          </p:cNvCxnSpPr>
          <p:nvPr/>
        </p:nvCxnSpPr>
        <p:spPr>
          <a:xfrm>
            <a:off x="2842237" y="2573770"/>
            <a:ext cx="1017761" cy="1129407"/>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71054" y="3862204"/>
            <a:ext cx="978546" cy="880719"/>
          </a:xfrm>
          <a:prstGeom prst="bentConnector3">
            <a:avLst>
              <a:gd name="adj1" fmla="val 4754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011635" y="4201159"/>
            <a:ext cx="1715655" cy="11249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291696" y="3735899"/>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5206" y="2324810"/>
            <a:ext cx="1375843"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46391A82-5E1A-D2B2-44CA-B6208FF257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3819204"/>
      </p:ext>
    </p:extLst>
  </p:cSld>
  <p:clrMapOvr>
    <a:masterClrMapping/>
  </p:clrMapOvr>
  <mc:AlternateContent xmlns:mc="http://schemas.openxmlformats.org/markup-compatibility/2006">
    <mc:Choice xmlns:p14="http://schemas.microsoft.com/office/powerpoint/2010/main" Requires="p14">
      <p:transition spd="slow" p14:dur="2000" advTm="46587"/>
    </mc:Choice>
    <mc:Fallback>
      <p:transition spd="slow" advTm="4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CA450-CF65-5250-4829-D98019F9D038}"/>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Transport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312456" y="1433905"/>
            <a:ext cx="8547518" cy="4496421"/>
            <a:chOff x="267472" y="937139"/>
            <a:chExt cx="8384948" cy="5319149"/>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800371" y="-595760"/>
              <a:ext cx="5319149" cy="8384948"/>
              <a:chOff x="2228585" y="2395601"/>
              <a:chExt cx="992623" cy="1065711"/>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7687" y="2349919"/>
                <a:ext cx="316408" cy="407772"/>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48544" y="2352219"/>
                <a:ext cx="319722" cy="406489"/>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341237" y="1126142"/>
              <a:ext cx="2469702" cy="2002504"/>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Car Split </a:t>
              </a:r>
              <a:r>
                <a:rPr lang="en-IE" sz="1400" b="1" dirty="0">
                  <a:effectLst/>
                  <a:latin typeface="Times New Roman" panose="02020603050405020304" pitchFamily="18" charset="0"/>
                  <a:cs typeface="Times New Roman" panose="02020603050405020304" pitchFamily="18" charset="0"/>
                </a:rPr>
                <a:t>(Census &amp; Dept of Transport- 2022):</a:t>
              </a:r>
            </a:p>
            <a:p>
              <a:r>
                <a:rPr lang="en-IE" sz="1800" dirty="0">
                  <a:effectLst/>
                  <a:latin typeface="Times New Roman" panose="02020603050405020304" pitchFamily="18" charset="0"/>
                  <a:cs typeface="Times New Roman" panose="02020603050405020304" pitchFamily="18" charset="0"/>
                </a:rPr>
                <a:t>3,049 Petrol</a:t>
              </a:r>
            </a:p>
            <a:p>
              <a:r>
                <a:rPr lang="en-IE" sz="1800" dirty="0">
                  <a:effectLst/>
                  <a:latin typeface="Times New Roman" panose="02020603050405020304" pitchFamily="18" charset="0"/>
                  <a:cs typeface="Times New Roman" panose="02020603050405020304" pitchFamily="18" charset="0"/>
                </a:rPr>
                <a:t>4,805 Diesel </a:t>
              </a:r>
            </a:p>
            <a:p>
              <a:r>
                <a:rPr lang="en-IE" dirty="0">
                  <a:latin typeface="Times New Roman" panose="02020603050405020304" pitchFamily="18" charset="0"/>
                  <a:cs typeface="Times New Roman" panose="02020603050405020304" pitchFamily="18" charset="0"/>
                </a:rPr>
                <a:t>662</a:t>
              </a:r>
              <a:r>
                <a:rPr lang="en-IE" sz="1800" dirty="0">
                  <a:effectLst/>
                  <a:latin typeface="Times New Roman" panose="02020603050405020304" pitchFamily="18" charset="0"/>
                  <a:cs typeface="Times New Roman" panose="02020603050405020304" pitchFamily="18" charset="0"/>
                </a:rPr>
                <a:t> BEVs</a:t>
              </a:r>
            </a:p>
            <a:p>
              <a:r>
                <a:rPr lang="en-IE" b="1" dirty="0">
                  <a:latin typeface="Times New Roman" panose="02020603050405020304" pitchFamily="18" charset="0"/>
                  <a:cs typeface="Times New Roman" panose="02020603050405020304" pitchFamily="18" charset="0"/>
                </a:rPr>
                <a:t> 8,516 Total</a:t>
              </a:r>
              <a:endParaRPr lang="en-IE" sz="1800" b="1" dirty="0">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A6F3026D-9016-85EC-8BB0-A4C2B10BBDDC}"/>
                </a:ext>
              </a:extLst>
            </p:cNvPr>
            <p:cNvSpPr txBox="1"/>
            <p:nvPr/>
          </p:nvSpPr>
          <p:spPr>
            <a:xfrm>
              <a:off x="272136" y="3919416"/>
              <a:ext cx="2648323" cy="2075322"/>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National Annual Average </a:t>
              </a:r>
            </a:p>
            <a:p>
              <a:endParaRPr lang="en-IE" dirty="0">
                <a:latin typeface="Times New Roman" panose="02020603050405020304" pitchFamily="18"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12,113 km Petrol</a:t>
              </a:r>
            </a:p>
            <a:p>
              <a:r>
                <a:rPr lang="en-IE" dirty="0">
                  <a:latin typeface="Times New Roman" panose="02020603050405020304" pitchFamily="18" charset="0"/>
                  <a:ea typeface="Calibri" panose="020F0502020204030204" pitchFamily="34" charset="0"/>
                  <a:cs typeface="Times New Roman" panose="02020603050405020304" pitchFamily="18" charset="0"/>
                </a:rPr>
                <a:t>19,681 km Diesel</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12,958 km BEVs</a:t>
              </a:r>
            </a:p>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69" y="1038872"/>
              <a:ext cx="2192671" cy="141995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96,415,260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67154" y="4703085"/>
              <a:ext cx="2219186" cy="1361248"/>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Transport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€19,396,696</a:t>
              </a: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658863" cy="908864"/>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22,517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068047" y="911562"/>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63281" y="337521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905236" y="2440060"/>
            <a:ext cx="998106" cy="1064880"/>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p:cNvCxnSpPr>
          <p:nvPr/>
        </p:nvCxnSpPr>
        <p:spPr>
          <a:xfrm flipV="1">
            <a:off x="2905236" y="3886307"/>
            <a:ext cx="1020117" cy="731054"/>
          </a:xfrm>
          <a:prstGeom prst="bentConnector3">
            <a:avLst>
              <a:gd name="adj1" fmla="val 40464"/>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207342" y="3971591"/>
            <a:ext cx="1306404" cy="113583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305915" y="3682116"/>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1623" y="2231073"/>
            <a:ext cx="1384873"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4F5741E-834E-3DE6-FC7A-66A71815B7C7}"/>
              </a:ext>
            </a:extLst>
          </p:cNvPr>
          <p:cNvSpPr/>
          <p:nvPr/>
        </p:nvSpPr>
        <p:spPr>
          <a:xfrm>
            <a:off x="298236" y="6024383"/>
            <a:ext cx="7946172" cy="671533"/>
          </a:xfrm>
          <a:prstGeom prst="rect">
            <a:avLst/>
          </a:prstGeom>
          <a:solidFill>
            <a:schemeClr val="bg1"/>
          </a:solidFill>
          <a:ln w="28575">
            <a:solidFill>
              <a:srgbClr val="C00000"/>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800" b="1" dirty="0">
                <a:ln w="0"/>
                <a:solidFill>
                  <a:schemeClr val="tx1"/>
                </a:solidFill>
                <a:latin typeface="Times New Roman" panose="02020603050405020304" pitchFamily="18" charset="0"/>
                <a:cs typeface="Times New Roman" panose="02020603050405020304" pitchFamily="18" charset="0"/>
              </a:rPr>
              <a:t>Note: 1000 kg CO</a:t>
            </a:r>
            <a:r>
              <a:rPr lang="en-IE" sz="1400" b="1" dirty="0">
                <a:ln w="0"/>
                <a:solidFill>
                  <a:schemeClr val="tx1"/>
                </a:solidFill>
                <a:latin typeface="Times New Roman" panose="02020603050405020304" pitchFamily="18" charset="0"/>
                <a:cs typeface="Times New Roman" panose="02020603050405020304" pitchFamily="18" charset="0"/>
              </a:rPr>
              <a:t>2</a:t>
            </a:r>
            <a:r>
              <a:rPr lang="en-IE" sz="1800" b="1" dirty="0">
                <a:ln w="0"/>
                <a:solidFill>
                  <a:schemeClr val="tx1"/>
                </a:solidFill>
                <a:latin typeface="Times New Roman" panose="02020603050405020304" pitchFamily="18" charset="0"/>
                <a:cs typeface="Times New Roman" panose="02020603050405020304" pitchFamily="18" charset="0"/>
              </a:rPr>
              <a:t> = 1 Tonne CO</a:t>
            </a:r>
            <a:r>
              <a:rPr lang="en-IE" sz="1400" b="1" dirty="0">
                <a:ln w="0"/>
                <a:solidFill>
                  <a:schemeClr val="tx1"/>
                </a:solidFill>
                <a:latin typeface="Times New Roman" panose="02020603050405020304" pitchFamily="18" charset="0"/>
                <a:cs typeface="Times New Roman" panose="02020603050405020304" pitchFamily="18" charset="0"/>
              </a:rPr>
              <a:t>2</a:t>
            </a:r>
            <a:endParaRPr lang="en-IE" sz="1800" b="1" dirty="0">
              <a:solidFill>
                <a:srgbClr val="000000"/>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National statistics based on average distances travelled, kWh/km and gCO</a:t>
            </a:r>
            <a:r>
              <a:rPr lang="en-IE" sz="1800" b="1"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/km </a:t>
            </a:r>
            <a:endParaRPr lang="en-IE" b="1" dirty="0">
              <a:latin typeface="Times New Roman" panose="02020603050405020304" pitchFamily="18"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DD6C7ACA-6B9E-09FD-9D80-BBB967E92F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58920006"/>
      </p:ext>
    </p:extLst>
  </p:cSld>
  <p:clrMapOvr>
    <a:masterClrMapping/>
  </p:clrMapOvr>
  <mc:AlternateContent xmlns:mc="http://schemas.openxmlformats.org/markup-compatibility/2006">
    <mc:Choice xmlns:p14="http://schemas.microsoft.com/office/powerpoint/2010/main" Requires="p14">
      <p:transition spd="slow" p14:dur="2000" advTm="52741"/>
    </mc:Choice>
    <mc:Fallback>
      <p:transition spd="slow" advTm="5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D6B8B-FC86-36F6-2723-610E31348E20}"/>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10" name="Title 2">
            <a:extLst>
              <a:ext uri="{FF2B5EF4-FFF2-40B4-BE49-F238E27FC236}">
                <a16:creationId xmlns:a16="http://schemas.microsoft.com/office/drawing/2014/main" id="{00A5F232-5942-9350-A8CC-6766A69112A7}"/>
              </a:ext>
            </a:extLst>
          </p:cNvPr>
          <p:cNvSpPr txBox="1">
            <a:spLocks/>
          </p:cNvSpPr>
          <p:nvPr/>
        </p:nvSpPr>
        <p:spPr>
          <a:xfrm>
            <a:off x="0" y="0"/>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Ashbourne Summary Baseline - 2023</a:t>
            </a:r>
          </a:p>
        </p:txBody>
      </p:sp>
      <p:sp>
        <p:nvSpPr>
          <p:cNvPr id="9" name="TextBox 8">
            <a:extLst>
              <a:ext uri="{FF2B5EF4-FFF2-40B4-BE49-F238E27FC236}">
                <a16:creationId xmlns:a16="http://schemas.microsoft.com/office/drawing/2014/main" id="{41331ABB-11FF-389F-0309-4F4A749437AF}"/>
              </a:ext>
            </a:extLst>
          </p:cNvPr>
          <p:cNvSpPr txBox="1"/>
          <p:nvPr/>
        </p:nvSpPr>
        <p:spPr>
          <a:xfrm>
            <a:off x="4427984" y="3509869"/>
            <a:ext cx="4571999" cy="960328"/>
          </a:xfrm>
          <a:prstGeom prst="rect">
            <a:avLst/>
          </a:prstGeom>
          <a:noFill/>
        </p:spPr>
        <p:txBody>
          <a:bodyPr wrap="square">
            <a:spAutoFit/>
          </a:bodyPr>
          <a:lstStyle/>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Baseline is  82,715 tonnes CO</a:t>
            </a:r>
            <a:r>
              <a:rPr lang="en-IE" sz="2000" b="1" baseline="-25000" dirty="0">
                <a:solidFill>
                  <a:srgbClr val="FF0000"/>
                </a:solidFill>
                <a:latin typeface="Times New Roman" panose="02020603050405020304" pitchFamily="18" charset="0"/>
                <a:cs typeface="Times New Roman" panose="02020603050405020304" pitchFamily="18" charset="0"/>
              </a:rPr>
              <a:t>2  </a:t>
            </a:r>
            <a:r>
              <a:rPr lang="en-IE" sz="2000" b="1" dirty="0">
                <a:solidFill>
                  <a:srgbClr val="FF0000"/>
                </a:solidFill>
                <a:latin typeface="Times New Roman" panose="02020603050405020304" pitchFamily="18" charset="0"/>
                <a:cs typeface="Times New Roman" panose="02020603050405020304" pitchFamily="18" charset="0"/>
              </a:rPr>
              <a:t>and </a:t>
            </a:r>
          </a:p>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348.7 GWh energy per annum in 2023</a:t>
            </a:r>
            <a:endParaRPr lang="en-IE" sz="2000" b="1" baseline="-250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DCA6E2C8-1FF6-6595-33C8-D874AF9F18D6}"/>
              </a:ext>
            </a:extLst>
          </p:cNvPr>
          <p:cNvGraphicFramePr>
            <a:graphicFrameLocks/>
          </p:cNvGraphicFramePr>
          <p:nvPr>
            <p:extLst>
              <p:ext uri="{D42A27DB-BD31-4B8C-83A1-F6EECF244321}">
                <p14:modId xmlns:p14="http://schemas.microsoft.com/office/powerpoint/2010/main" val="2364238277"/>
              </p:ext>
            </p:extLst>
          </p:nvPr>
        </p:nvGraphicFramePr>
        <p:xfrm>
          <a:off x="194952" y="564827"/>
          <a:ext cx="3703062" cy="32242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FD02CF40-52FC-D81E-329B-5EF8A7F3D20B}"/>
              </a:ext>
            </a:extLst>
          </p:cNvPr>
          <p:cNvGraphicFramePr>
            <a:graphicFrameLocks/>
          </p:cNvGraphicFramePr>
          <p:nvPr>
            <p:extLst>
              <p:ext uri="{D42A27DB-BD31-4B8C-83A1-F6EECF244321}">
                <p14:modId xmlns:p14="http://schemas.microsoft.com/office/powerpoint/2010/main" val="2469028568"/>
              </p:ext>
            </p:extLst>
          </p:nvPr>
        </p:nvGraphicFramePr>
        <p:xfrm>
          <a:off x="5076056" y="564826"/>
          <a:ext cx="3119499" cy="30935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352EE452-77FD-E9A0-D78C-F4E956D0FB30}"/>
              </a:ext>
            </a:extLst>
          </p:cNvPr>
          <p:cNvGraphicFramePr>
            <a:graphicFrameLocks/>
          </p:cNvGraphicFramePr>
          <p:nvPr>
            <p:extLst>
              <p:ext uri="{D42A27DB-BD31-4B8C-83A1-F6EECF244321}">
                <p14:modId xmlns:p14="http://schemas.microsoft.com/office/powerpoint/2010/main" val="2557452237"/>
              </p:ext>
            </p:extLst>
          </p:nvPr>
        </p:nvGraphicFramePr>
        <p:xfrm>
          <a:off x="194952" y="3429000"/>
          <a:ext cx="3703062" cy="3384376"/>
        </p:xfrm>
        <a:graphic>
          <a:graphicData uri="http://schemas.openxmlformats.org/drawingml/2006/chart">
            <c:chart xmlns:c="http://schemas.openxmlformats.org/drawingml/2006/chart" xmlns:r="http://schemas.openxmlformats.org/officeDocument/2006/relationships" r:id="rId8"/>
          </a:graphicData>
        </a:graphic>
      </p:graphicFrame>
      <p:pic>
        <p:nvPicPr>
          <p:cNvPr id="14" name="Picture 13">
            <a:extLst>
              <a:ext uri="{FF2B5EF4-FFF2-40B4-BE49-F238E27FC236}">
                <a16:creationId xmlns:a16="http://schemas.microsoft.com/office/drawing/2014/main" id="{F5267C56-C7E3-2C51-1880-7B0AE52EB180}"/>
              </a:ext>
            </a:extLst>
          </p:cNvPr>
          <p:cNvPicPr>
            <a:picLocks noChangeAspect="1"/>
          </p:cNvPicPr>
          <p:nvPr/>
        </p:nvPicPr>
        <p:blipFill>
          <a:blip r:embed="rId9"/>
          <a:stretch>
            <a:fillRect/>
          </a:stretch>
        </p:blipFill>
        <p:spPr>
          <a:xfrm>
            <a:off x="4559442" y="4581128"/>
            <a:ext cx="4139543" cy="1426588"/>
          </a:xfrm>
          <a:prstGeom prst="rect">
            <a:avLst/>
          </a:prstGeom>
          <a:solidFill>
            <a:schemeClr val="bg1"/>
          </a:solidFill>
        </p:spPr>
      </p:pic>
      <p:pic>
        <p:nvPicPr>
          <p:cNvPr id="8" name="Audio 7">
            <a:hlinkClick r:id="" action="ppaction://media"/>
            <a:extLst>
              <a:ext uri="{FF2B5EF4-FFF2-40B4-BE49-F238E27FC236}">
                <a16:creationId xmlns:a16="http://schemas.microsoft.com/office/drawing/2014/main" id="{8A5CCE95-C0B8-8262-F34A-8A4DE97714F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77597080"/>
      </p:ext>
    </p:extLst>
  </p:cSld>
  <p:clrMapOvr>
    <a:masterClrMapping/>
  </p:clrMapOvr>
  <mc:AlternateContent xmlns:mc="http://schemas.openxmlformats.org/markup-compatibility/2006">
    <mc:Choice xmlns:p14="http://schemas.microsoft.com/office/powerpoint/2010/main" Requires="p14">
      <p:transition spd="slow" p14:dur="2000" advTm="50822"/>
    </mc:Choice>
    <mc:Fallback>
      <p:transition spd="slow" advTm="5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39ACE7-5D5D-B443-B775-BBC5D965DC99}"/>
              </a:ext>
            </a:extLst>
          </p:cNvPr>
          <p:cNvPicPr>
            <a:picLocks noChangeAspect="1"/>
          </p:cNvPicPr>
          <p:nvPr/>
        </p:nvPicPr>
        <p:blipFill>
          <a:blip r:embed="rId5"/>
          <a:stretch>
            <a:fillRect/>
          </a:stretch>
        </p:blipFill>
        <p:spPr>
          <a:xfrm>
            <a:off x="7264157" y="1983049"/>
            <a:ext cx="1547664" cy="1095537"/>
          </a:xfrm>
          <a:prstGeom prst="rect">
            <a:avLst/>
          </a:prstGeom>
        </p:spPr>
      </p:pic>
      <p:sp>
        <p:nvSpPr>
          <p:cNvPr id="9" name="TextBox 8"/>
          <p:cNvSpPr txBox="1"/>
          <p:nvPr/>
        </p:nvSpPr>
        <p:spPr>
          <a:xfrm>
            <a:off x="2712385" y="901086"/>
            <a:ext cx="6207282" cy="873572"/>
          </a:xfrm>
          <a:prstGeom prst="rect">
            <a:avLst/>
          </a:prstGeom>
          <a:noFill/>
          <a:ln>
            <a:solidFill>
              <a:schemeClr val="tx1"/>
            </a:solidFill>
          </a:ln>
        </p:spPr>
        <p:txBody>
          <a:bodyPr wrap="square" rtlCol="0">
            <a:spAutoFit/>
          </a:bodyPr>
          <a:lstStyle/>
          <a:p>
            <a:pPr>
              <a:lnSpc>
                <a:spcPct val="150000"/>
              </a:lnSpc>
            </a:pPr>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Heat loss indicator (HLI) </a:t>
            </a:r>
            <a:r>
              <a:rPr lang="en-US" b="1" dirty="0">
                <a:solidFill>
                  <a:srgbClr val="FF0000"/>
                </a:solidFill>
                <a:latin typeface="Times New Roman" panose="02020603050405020304" pitchFamily="18" charset="0"/>
                <a:cs typeface="Times New Roman" panose="02020603050405020304" pitchFamily="18" charset="0"/>
              </a:rPr>
              <a:t>must be &lt;=2.3 </a:t>
            </a:r>
            <a:r>
              <a:rPr lang="en-US" dirty="0">
                <a:latin typeface="Times New Roman" panose="02020603050405020304" pitchFamily="18" charset="0"/>
                <a:cs typeface="Times New Roman" panose="02020603050405020304" pitchFamily="18" charset="0"/>
              </a:rPr>
              <a:t>to qualify for SEAI Heat Pump grant</a:t>
            </a:r>
            <a:endParaRPr lang="en-IE"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77EDF30-47B1-4040-9218-3ABF0B852828}"/>
              </a:ext>
            </a:extLst>
          </p:cNvPr>
          <p:cNvSpPr/>
          <p:nvPr/>
        </p:nvSpPr>
        <p:spPr>
          <a:xfrm>
            <a:off x="2660030" y="2488266"/>
            <a:ext cx="4466158" cy="109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Starter</a:t>
            </a:r>
            <a:r>
              <a:rPr lang="en-IE" dirty="0">
                <a:solidFill>
                  <a:schemeClr val="tx1"/>
                </a:solidFill>
                <a:latin typeface="Times New Roman" panose="02020603050405020304" pitchFamily="18" charset="0"/>
                <a:cs typeface="Times New Roman" panose="02020603050405020304" pitchFamily="18" charset="0"/>
              </a:rPr>
              <a:t>: roof insulation, heating controls</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Standard</a:t>
            </a:r>
            <a:r>
              <a:rPr lang="en-IE" dirty="0">
                <a:solidFill>
                  <a:schemeClr val="tx1"/>
                </a:solidFill>
                <a:latin typeface="Times New Roman" panose="02020603050405020304" pitchFamily="18" charset="0"/>
                <a:cs typeface="Times New Roman" panose="02020603050405020304" pitchFamily="18" charset="0"/>
              </a:rPr>
              <a:t>:  + external/internal wall insulation, condensing boiler &amp; stove</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Advanced</a:t>
            </a:r>
            <a:r>
              <a:rPr lang="en-IE" dirty="0">
                <a:solidFill>
                  <a:schemeClr val="tx1"/>
                </a:solidFill>
                <a:latin typeface="Times New Roman" panose="02020603050405020304" pitchFamily="18" charset="0"/>
                <a:cs typeface="Times New Roman" panose="02020603050405020304" pitchFamily="18" charset="0"/>
              </a:rPr>
              <a:t>: + external/ internal wall insulation, double glazed windows, heat pump, stove, whole house ventilation</a:t>
            </a:r>
          </a:p>
        </p:txBody>
      </p:sp>
      <p:pic>
        <p:nvPicPr>
          <p:cNvPr id="4" name="Picture 3">
            <a:extLst>
              <a:ext uri="{FF2B5EF4-FFF2-40B4-BE49-F238E27FC236}">
                <a16:creationId xmlns:a16="http://schemas.microsoft.com/office/drawing/2014/main" id="{937DD990-1442-476C-8364-FE1ECD38D02F}"/>
              </a:ext>
            </a:extLst>
          </p:cNvPr>
          <p:cNvPicPr>
            <a:picLocks noChangeAspect="1"/>
          </p:cNvPicPr>
          <p:nvPr/>
        </p:nvPicPr>
        <p:blipFill rotWithShape="1">
          <a:blip r:embed="rId6"/>
          <a:srcRect l="12116" r="7013" b="-8001"/>
          <a:stretch/>
        </p:blipFill>
        <p:spPr>
          <a:xfrm>
            <a:off x="7273775" y="3346624"/>
            <a:ext cx="1631637" cy="671849"/>
          </a:xfrm>
          <a:prstGeom prst="rect">
            <a:avLst/>
          </a:prstGeom>
        </p:spPr>
      </p:pic>
      <p:sp>
        <p:nvSpPr>
          <p:cNvPr id="6" name="Title 2">
            <a:extLst>
              <a:ext uri="{FF2B5EF4-FFF2-40B4-BE49-F238E27FC236}">
                <a16:creationId xmlns:a16="http://schemas.microsoft.com/office/drawing/2014/main" id="{5E6C1521-62CA-3AB0-828E-AED79A5A40A7}"/>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Audits </a:t>
            </a:r>
            <a:r>
              <a:rPr lang="en-IE" sz="3200" b="1" dirty="0">
                <a:latin typeface="Times New Roman" panose="02020603050405020304" pitchFamily="18" charset="0"/>
                <a:cs typeface="Times New Roman" panose="02020603050405020304" pitchFamily="18" charset="0"/>
              </a:rPr>
              <a:t>- 7</a:t>
            </a:r>
            <a:r>
              <a:rPr lang="en-US" sz="3200" b="1" dirty="0">
                <a:latin typeface="Times New Roman" panose="02020603050405020304" pitchFamily="18" charset="0"/>
                <a:cs typeface="Times New Roman" panose="02020603050405020304" pitchFamily="18" charset="0"/>
              </a:rPr>
              <a:t> x Residential Survey &amp; Analysis </a:t>
            </a:r>
            <a:endParaRPr lang="en-IE" sz="3200" b="1" dirty="0">
              <a:latin typeface="Times New Roman" panose="02020603050405020304" pitchFamily="18" charset="0"/>
              <a:cs typeface="Times New Roman" panose="02020603050405020304" pitchFamily="18" charset="0"/>
            </a:endParaRPr>
          </a:p>
        </p:txBody>
      </p:sp>
      <p:pic>
        <p:nvPicPr>
          <p:cNvPr id="8" name="Picture 7" descr="A car parked in front of a house&#10;&#10;Description automatically generated">
            <a:extLst>
              <a:ext uri="{FF2B5EF4-FFF2-40B4-BE49-F238E27FC236}">
                <a16:creationId xmlns:a16="http://schemas.microsoft.com/office/drawing/2014/main" id="{301E5C73-E2A0-D1DD-0EA4-55CFD490010A}"/>
              </a:ext>
            </a:extLst>
          </p:cNvPr>
          <p:cNvPicPr>
            <a:picLocks noChangeAspect="1"/>
          </p:cNvPicPr>
          <p:nvPr/>
        </p:nvPicPr>
        <p:blipFill>
          <a:blip r:embed="rId7" cstate="print">
            <a:extLst>
              <a:ext uri="{28A0092B-C50C-407E-A947-70E740481C1C}">
                <a14:useLocalDpi xmlns:a14="http://schemas.microsoft.com/office/drawing/2010/main" val="0"/>
              </a:ext>
            </a:extLst>
          </a:blip>
          <a:srcRect l="12401" t="4080" r="17512" b="4488"/>
          <a:stretch/>
        </p:blipFill>
        <p:spPr>
          <a:xfrm>
            <a:off x="116172" y="5015978"/>
            <a:ext cx="2341512" cy="1722879"/>
          </a:xfrm>
          <a:prstGeom prst="rect">
            <a:avLst/>
          </a:prstGeom>
          <a:ln>
            <a:solidFill>
              <a:schemeClr val="tx1"/>
            </a:solidFill>
          </a:ln>
        </p:spPr>
      </p:pic>
      <p:pic>
        <p:nvPicPr>
          <p:cNvPr id="15" name="Picture 14" descr="A house with trees around it&#10;&#10;Description automatically generated">
            <a:extLst>
              <a:ext uri="{FF2B5EF4-FFF2-40B4-BE49-F238E27FC236}">
                <a16:creationId xmlns:a16="http://schemas.microsoft.com/office/drawing/2014/main" id="{A10BB296-70A0-67A9-B2F2-08675FA40A74}"/>
              </a:ext>
            </a:extLst>
          </p:cNvPr>
          <p:cNvPicPr>
            <a:picLocks noChangeAspect="1"/>
          </p:cNvPicPr>
          <p:nvPr/>
        </p:nvPicPr>
        <p:blipFill>
          <a:blip r:embed="rId8" cstate="print">
            <a:extLst>
              <a:ext uri="{28A0092B-C50C-407E-A947-70E740481C1C}">
                <a14:useLocalDpi xmlns:a14="http://schemas.microsoft.com/office/drawing/2010/main" val="0"/>
              </a:ext>
            </a:extLst>
          </a:blip>
          <a:srcRect l="8225" t="6558" r="25820" b="2551"/>
          <a:stretch/>
        </p:blipFill>
        <p:spPr>
          <a:xfrm>
            <a:off x="109628" y="3078586"/>
            <a:ext cx="2348056" cy="1825020"/>
          </a:xfrm>
          <a:prstGeom prst="rect">
            <a:avLst/>
          </a:prstGeom>
          <a:ln>
            <a:solidFill>
              <a:schemeClr val="tx1"/>
            </a:solidFill>
          </a:ln>
        </p:spPr>
      </p:pic>
      <p:pic>
        <p:nvPicPr>
          <p:cNvPr id="19" name="Picture 18" descr="A car parked in front of a house&#10;&#10;Description automatically generated">
            <a:extLst>
              <a:ext uri="{FF2B5EF4-FFF2-40B4-BE49-F238E27FC236}">
                <a16:creationId xmlns:a16="http://schemas.microsoft.com/office/drawing/2014/main" id="{F7DA489B-C4B4-4838-D0D8-6B330DE626C4}"/>
              </a:ext>
            </a:extLst>
          </p:cNvPr>
          <p:cNvPicPr>
            <a:picLocks noChangeAspect="1"/>
          </p:cNvPicPr>
          <p:nvPr/>
        </p:nvPicPr>
        <p:blipFill>
          <a:blip r:embed="rId9" cstate="print">
            <a:extLst>
              <a:ext uri="{28A0092B-C50C-407E-A947-70E740481C1C}">
                <a14:useLocalDpi xmlns:a14="http://schemas.microsoft.com/office/drawing/2010/main" val="0"/>
              </a:ext>
            </a:extLst>
          </a:blip>
          <a:srcRect l="16466" t="27873" r="16789" b="37117"/>
          <a:stretch/>
        </p:blipFill>
        <p:spPr>
          <a:xfrm>
            <a:off x="116172" y="788613"/>
            <a:ext cx="2341512" cy="2177601"/>
          </a:xfrm>
          <a:prstGeom prst="rect">
            <a:avLst/>
          </a:prstGeom>
          <a:ln>
            <a:solidFill>
              <a:schemeClr val="tx1"/>
            </a:solidFill>
          </a:ln>
        </p:spPr>
      </p:pic>
      <p:pic>
        <p:nvPicPr>
          <p:cNvPr id="5" name="Picture 4">
            <a:extLst>
              <a:ext uri="{FF2B5EF4-FFF2-40B4-BE49-F238E27FC236}">
                <a16:creationId xmlns:a16="http://schemas.microsoft.com/office/drawing/2014/main" id="{C7771C5A-16D9-344B-6866-9926C8365C0E}"/>
              </a:ext>
            </a:extLst>
          </p:cNvPr>
          <p:cNvPicPr>
            <a:picLocks noChangeAspect="1"/>
          </p:cNvPicPr>
          <p:nvPr/>
        </p:nvPicPr>
        <p:blipFill>
          <a:blip r:embed="rId10"/>
          <a:stretch>
            <a:fillRect/>
          </a:stretch>
        </p:blipFill>
        <p:spPr>
          <a:xfrm>
            <a:off x="2786653" y="4297411"/>
            <a:ext cx="6058746" cy="1895740"/>
          </a:xfrm>
          <a:prstGeom prst="rect">
            <a:avLst/>
          </a:prstGeom>
        </p:spPr>
      </p:pic>
      <p:pic>
        <p:nvPicPr>
          <p:cNvPr id="13" name="Audio 12">
            <a:hlinkClick r:id="" action="ppaction://media"/>
            <a:extLst>
              <a:ext uri="{FF2B5EF4-FFF2-40B4-BE49-F238E27FC236}">
                <a16:creationId xmlns:a16="http://schemas.microsoft.com/office/drawing/2014/main" id="{94845DF1-CD68-9BA5-6EAE-8909F1BAC08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72246"/>
    </mc:Choice>
    <mc:Fallback>
      <p:transition spd="slow" advTm="17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 parked in front of a brick house&#10;&#10;Description automatically generated">
            <a:extLst>
              <a:ext uri="{FF2B5EF4-FFF2-40B4-BE49-F238E27FC236}">
                <a16:creationId xmlns:a16="http://schemas.microsoft.com/office/drawing/2014/main" id="{620EF61F-38E0-51F0-246D-E1744D8BBC7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0471" t="24801" r="19411" b="32596"/>
          <a:stretch/>
        </p:blipFill>
        <p:spPr>
          <a:xfrm>
            <a:off x="763305" y="1873494"/>
            <a:ext cx="3645166" cy="4580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2">
            <a:extLst>
              <a:ext uri="{FF2B5EF4-FFF2-40B4-BE49-F238E27FC236}">
                <a16:creationId xmlns:a16="http://schemas.microsoft.com/office/drawing/2014/main" id="{AFDC5DE6-225A-140E-A269-FC9B990D97F7}"/>
              </a:ext>
            </a:extLst>
          </p:cNvPr>
          <p:cNvSpPr txBox="1">
            <a:spLocks/>
          </p:cNvSpPr>
          <p:nvPr/>
        </p:nvSpPr>
        <p:spPr>
          <a:xfrm>
            <a:off x="5375" y="-11331"/>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Survey – Brindley Park</a:t>
            </a:r>
          </a:p>
        </p:txBody>
      </p:sp>
      <p:sp>
        <p:nvSpPr>
          <p:cNvPr id="5" name="TextBox 4">
            <a:extLst>
              <a:ext uri="{FF2B5EF4-FFF2-40B4-BE49-F238E27FC236}">
                <a16:creationId xmlns:a16="http://schemas.microsoft.com/office/drawing/2014/main" id="{B9603422-608D-2728-4275-8DBBB7F482EB}"/>
              </a:ext>
            </a:extLst>
          </p:cNvPr>
          <p:cNvSpPr txBox="1"/>
          <p:nvPr/>
        </p:nvSpPr>
        <p:spPr>
          <a:xfrm>
            <a:off x="5386197" y="4612033"/>
            <a:ext cx="3645166"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Cavity wall insulation (U=0.35)</a:t>
            </a:r>
          </a:p>
        </p:txBody>
      </p:sp>
      <p:cxnSp>
        <p:nvCxnSpPr>
          <p:cNvPr id="20" name="Straight Arrow Connector 19">
            <a:extLst>
              <a:ext uri="{FF2B5EF4-FFF2-40B4-BE49-F238E27FC236}">
                <a16:creationId xmlns:a16="http://schemas.microsoft.com/office/drawing/2014/main" id="{26A76578-122E-C391-7DCC-4BF63A00E74E}"/>
              </a:ext>
            </a:extLst>
          </p:cNvPr>
          <p:cNvCxnSpPr>
            <a:cxnSpLocks/>
          </p:cNvCxnSpPr>
          <p:nvPr/>
        </p:nvCxnSpPr>
        <p:spPr>
          <a:xfrm flipV="1">
            <a:off x="1979712" y="1354180"/>
            <a:ext cx="0" cy="145034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81ADD9B-D7AD-D357-6694-891BD3CA168C}"/>
              </a:ext>
            </a:extLst>
          </p:cNvPr>
          <p:cNvSpPr txBox="1"/>
          <p:nvPr/>
        </p:nvSpPr>
        <p:spPr>
          <a:xfrm>
            <a:off x="5331764" y="3543239"/>
            <a:ext cx="3198389" cy="707886"/>
          </a:xfrm>
          <a:prstGeom prst="rect">
            <a:avLst/>
          </a:prstGeom>
          <a:noFill/>
        </p:spPr>
        <p:txBody>
          <a:bodyPr wrap="square">
            <a:spAutoFit/>
          </a:bodyPr>
          <a:lstStyle/>
          <a:p>
            <a:pPr defTabSz="914400">
              <a:defRPr/>
            </a:pPr>
            <a:r>
              <a:rPr lang="en-US" sz="2000" dirty="0">
                <a:latin typeface="Times New Roman" panose="02020603050405020304" pitchFamily="18" charset="0"/>
                <a:cs typeface="Times New Roman" panose="02020603050405020304" pitchFamily="18" charset="0"/>
              </a:rPr>
              <a:t>New double glazed low-e windows (U=1.4)</a:t>
            </a:r>
          </a:p>
        </p:txBody>
      </p:sp>
      <p:cxnSp>
        <p:nvCxnSpPr>
          <p:cNvPr id="32" name="Straight Arrow Connector 31">
            <a:extLst>
              <a:ext uri="{FF2B5EF4-FFF2-40B4-BE49-F238E27FC236}">
                <a16:creationId xmlns:a16="http://schemas.microsoft.com/office/drawing/2014/main" id="{C42DE601-420E-A5FA-B805-82F139CE5D2F}"/>
              </a:ext>
            </a:extLst>
          </p:cNvPr>
          <p:cNvCxnSpPr>
            <a:cxnSpLocks/>
          </p:cNvCxnSpPr>
          <p:nvPr/>
        </p:nvCxnSpPr>
        <p:spPr>
          <a:xfrm>
            <a:off x="3412331" y="3764426"/>
            <a:ext cx="1921720" cy="4784"/>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CB3748-C6D9-15C4-5AA9-9D9A6450B3D9}"/>
              </a:ext>
            </a:extLst>
          </p:cNvPr>
          <p:cNvSpPr txBox="1"/>
          <p:nvPr/>
        </p:nvSpPr>
        <p:spPr>
          <a:xfrm>
            <a:off x="1835696" y="934844"/>
            <a:ext cx="2016224" cy="400110"/>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PV panels (2 kW)</a:t>
            </a:r>
          </a:p>
        </p:txBody>
      </p:sp>
      <p:cxnSp>
        <p:nvCxnSpPr>
          <p:cNvPr id="36" name="Connector: Elbow 35">
            <a:extLst>
              <a:ext uri="{FF2B5EF4-FFF2-40B4-BE49-F238E27FC236}">
                <a16:creationId xmlns:a16="http://schemas.microsoft.com/office/drawing/2014/main" id="{5EEBD4C0-F393-ADFF-29DE-E1DC7AE83B88}"/>
              </a:ext>
            </a:extLst>
          </p:cNvPr>
          <p:cNvCxnSpPr>
            <a:cxnSpLocks/>
          </p:cNvCxnSpPr>
          <p:nvPr/>
        </p:nvCxnSpPr>
        <p:spPr>
          <a:xfrm>
            <a:off x="3356224" y="4510130"/>
            <a:ext cx="1970060" cy="321142"/>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E60CDC9-9EB6-07B1-BB12-4A907D50577A}"/>
              </a:ext>
            </a:extLst>
          </p:cNvPr>
          <p:cNvSpPr/>
          <p:nvPr/>
        </p:nvSpPr>
        <p:spPr>
          <a:xfrm>
            <a:off x="3284216" y="4437111"/>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BD418C2A-CA9E-55F1-C6CA-12B2EAC0985F}"/>
              </a:ext>
            </a:extLst>
          </p:cNvPr>
          <p:cNvSpPr/>
          <p:nvPr/>
        </p:nvSpPr>
        <p:spPr>
          <a:xfrm>
            <a:off x="3284216" y="3689799"/>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317CBA0-0B57-A7C9-E37C-2CE73A5C7CB2}"/>
              </a:ext>
            </a:extLst>
          </p:cNvPr>
          <p:cNvSpPr/>
          <p:nvPr/>
        </p:nvSpPr>
        <p:spPr>
          <a:xfrm>
            <a:off x="1907704" y="2758569"/>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BB36D43-0737-1F2F-E7D5-83354F674399}"/>
              </a:ext>
            </a:extLst>
          </p:cNvPr>
          <p:cNvSpPr/>
          <p:nvPr/>
        </p:nvSpPr>
        <p:spPr>
          <a:xfrm>
            <a:off x="3284216" y="2745244"/>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BA2322C-FF58-0787-BF86-62DDE7438B5A}"/>
              </a:ext>
            </a:extLst>
          </p:cNvPr>
          <p:cNvSpPr txBox="1"/>
          <p:nvPr/>
        </p:nvSpPr>
        <p:spPr>
          <a:xfrm>
            <a:off x="5331764" y="1239253"/>
            <a:ext cx="3048931" cy="1015663"/>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300mm attic insulation, sloping roof insulation (U=0.20)</a:t>
            </a:r>
          </a:p>
        </p:txBody>
      </p:sp>
      <p:cxnSp>
        <p:nvCxnSpPr>
          <p:cNvPr id="16" name="Connector: Elbow 15">
            <a:extLst>
              <a:ext uri="{FF2B5EF4-FFF2-40B4-BE49-F238E27FC236}">
                <a16:creationId xmlns:a16="http://schemas.microsoft.com/office/drawing/2014/main" id="{F8FFA2C1-BD05-B48F-9290-8812BF95086B}"/>
              </a:ext>
            </a:extLst>
          </p:cNvPr>
          <p:cNvCxnSpPr>
            <a:cxnSpLocks/>
            <a:stCxn id="11" idx="6"/>
          </p:cNvCxnSpPr>
          <p:nvPr/>
        </p:nvCxnSpPr>
        <p:spPr>
          <a:xfrm flipV="1">
            <a:off x="3428232" y="2077453"/>
            <a:ext cx="1898052" cy="740810"/>
          </a:xfrm>
          <a:prstGeom prst="bentConnector3">
            <a:avLst>
              <a:gd name="adj1" fmla="val 47849"/>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F401A92-5755-52C5-EC1F-9A0716834E0B}"/>
              </a:ext>
            </a:extLst>
          </p:cNvPr>
          <p:cNvCxnSpPr>
            <a:cxnSpLocks/>
          </p:cNvCxnSpPr>
          <p:nvPr/>
        </p:nvCxnSpPr>
        <p:spPr>
          <a:xfrm>
            <a:off x="4189440" y="5585087"/>
            <a:ext cx="1390672" cy="621785"/>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5DD95C6-B989-845F-A8EA-06845780154C}"/>
              </a:ext>
            </a:extLst>
          </p:cNvPr>
          <p:cNvSpPr/>
          <p:nvPr/>
        </p:nvSpPr>
        <p:spPr>
          <a:xfrm>
            <a:off x="4117432" y="5512068"/>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1917BE9-70C7-AE1F-8D64-37B7341A1BED}"/>
              </a:ext>
            </a:extLst>
          </p:cNvPr>
          <p:cNvSpPr txBox="1"/>
          <p:nvPr/>
        </p:nvSpPr>
        <p:spPr>
          <a:xfrm>
            <a:off x="5580112" y="5745664"/>
            <a:ext cx="3645166"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Air to water heat pump, (including full heating controls)</a:t>
            </a:r>
          </a:p>
        </p:txBody>
      </p:sp>
      <p:sp>
        <p:nvSpPr>
          <p:cNvPr id="39" name="TextBox 38">
            <a:extLst>
              <a:ext uri="{FF2B5EF4-FFF2-40B4-BE49-F238E27FC236}">
                <a16:creationId xmlns:a16="http://schemas.microsoft.com/office/drawing/2014/main" id="{3D555D45-1ABE-F1A5-7087-F5601C34C03E}"/>
              </a:ext>
            </a:extLst>
          </p:cNvPr>
          <p:cNvSpPr txBox="1"/>
          <p:nvPr/>
        </p:nvSpPr>
        <p:spPr>
          <a:xfrm>
            <a:off x="5383352" y="2766222"/>
            <a:ext cx="3198389" cy="400110"/>
          </a:xfrm>
          <a:prstGeom prst="rect">
            <a:avLst/>
          </a:prstGeom>
          <a:noFill/>
        </p:spPr>
        <p:txBody>
          <a:bodyPr wrap="square">
            <a:spAutoFit/>
          </a:bodyPr>
          <a:lstStyle/>
          <a:p>
            <a:pPr defTabSz="914400">
              <a:defRPr/>
            </a:pPr>
            <a:r>
              <a:rPr lang="en-US" sz="2000" dirty="0">
                <a:latin typeface="Times New Roman" panose="02020603050405020304" pitchFamily="18" charset="0"/>
                <a:cs typeface="Times New Roman" panose="02020603050405020304" pitchFamily="18" charset="0"/>
              </a:rPr>
              <a:t>Low energy lights</a:t>
            </a:r>
          </a:p>
        </p:txBody>
      </p:sp>
      <p:cxnSp>
        <p:nvCxnSpPr>
          <p:cNvPr id="40" name="Connector: Elbow 39">
            <a:extLst>
              <a:ext uri="{FF2B5EF4-FFF2-40B4-BE49-F238E27FC236}">
                <a16:creationId xmlns:a16="http://schemas.microsoft.com/office/drawing/2014/main" id="{5C2C6F14-EAEA-417A-BB74-F9C20417DC92}"/>
              </a:ext>
            </a:extLst>
          </p:cNvPr>
          <p:cNvCxnSpPr>
            <a:cxnSpLocks/>
          </p:cNvCxnSpPr>
          <p:nvPr/>
        </p:nvCxnSpPr>
        <p:spPr>
          <a:xfrm flipV="1">
            <a:off x="3433712" y="3022008"/>
            <a:ext cx="1898052" cy="740810"/>
          </a:xfrm>
          <a:prstGeom prst="bentConnector3">
            <a:avLst>
              <a:gd name="adj1" fmla="val 47849"/>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B65347D-6096-A7BB-A0FB-2F405C608DA9}"/>
              </a:ext>
            </a:extLst>
          </p:cNvPr>
          <p:cNvSpPr/>
          <p:nvPr/>
        </p:nvSpPr>
        <p:spPr>
          <a:xfrm>
            <a:off x="2267744" y="6093296"/>
            <a:ext cx="497504" cy="1135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Audio 12">
            <a:hlinkClick r:id="" action="ppaction://media"/>
            <a:extLst>
              <a:ext uri="{FF2B5EF4-FFF2-40B4-BE49-F238E27FC236}">
                <a16:creationId xmlns:a16="http://schemas.microsoft.com/office/drawing/2014/main" id="{B0A0DF0F-5213-A981-1E0F-EC0B7EDC07F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41488232"/>
      </p:ext>
    </p:extLst>
  </p:cSld>
  <p:clrMapOvr>
    <a:masterClrMapping/>
  </p:clrMapOvr>
  <mc:AlternateContent xmlns:mc="http://schemas.openxmlformats.org/markup-compatibility/2006">
    <mc:Choice xmlns:p14="http://schemas.microsoft.com/office/powerpoint/2010/main" Requires="p14">
      <p:transition spd="slow" p14:dur="2000" advTm="38754"/>
    </mc:Choice>
    <mc:Fallback>
      <p:transition spd="slow" advTm="3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6057-CC04-9CF0-E8E9-09A5D1BE003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1800" b="1" dirty="0">
                <a:latin typeface="Times New Roman" panose="02020603050405020304" pitchFamily="18" charset="0"/>
                <a:cs typeface="Times New Roman" panose="02020603050405020304" pitchFamily="18" charset="0"/>
              </a:rPr>
              <a:t>Total Greenhouse Gas Emissions With Existing Measures (WEM) and With Additional Measures (WAM) scenarios out to the year 2030</a:t>
            </a:r>
          </a:p>
        </p:txBody>
      </p:sp>
      <p:sp>
        <p:nvSpPr>
          <p:cNvPr id="8" name="TextBox 7">
            <a:extLst>
              <a:ext uri="{FF2B5EF4-FFF2-40B4-BE49-F238E27FC236}">
                <a16:creationId xmlns:a16="http://schemas.microsoft.com/office/drawing/2014/main" id="{92073D96-447F-F4D9-396E-E6A0D9BA5141}"/>
              </a:ext>
            </a:extLst>
          </p:cNvPr>
          <p:cNvSpPr txBox="1"/>
          <p:nvPr/>
        </p:nvSpPr>
        <p:spPr>
          <a:xfrm>
            <a:off x="107504" y="5545963"/>
            <a:ext cx="903649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Gap exists between (With Additional Measures scenario) projections and the 51% target. </a:t>
            </a:r>
            <a:r>
              <a:rPr lang="en-US" dirty="0">
                <a:latin typeface="Times New Roman" panose="02020603050405020304" pitchFamily="18" charset="0"/>
                <a:cs typeface="Times New Roman" panose="02020603050405020304" pitchFamily="18" charset="0"/>
              </a:rPr>
              <a:t>Source: Ireland’s greenhouse gas emissions projections 2022-2040 (EPA, 2023</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F02C5A7-C48A-7461-D7F3-8149FCD2FC03}"/>
              </a:ext>
            </a:extLst>
          </p:cNvPr>
          <p:cNvPicPr>
            <a:picLocks noChangeAspect="1"/>
          </p:cNvPicPr>
          <p:nvPr/>
        </p:nvPicPr>
        <p:blipFill>
          <a:blip r:embed="rId6"/>
          <a:stretch>
            <a:fillRect/>
          </a:stretch>
        </p:blipFill>
        <p:spPr>
          <a:xfrm>
            <a:off x="827584" y="1331070"/>
            <a:ext cx="7511931" cy="4214894"/>
          </a:xfrm>
          <a:prstGeom prst="rect">
            <a:avLst/>
          </a:prstGeom>
        </p:spPr>
      </p:pic>
      <p:sp>
        <p:nvSpPr>
          <p:cNvPr id="5" name="TextBox 4">
            <a:extLst>
              <a:ext uri="{FF2B5EF4-FFF2-40B4-BE49-F238E27FC236}">
                <a16:creationId xmlns:a16="http://schemas.microsoft.com/office/drawing/2014/main" id="{846F114A-9A57-6641-8C02-C29EA8431838}"/>
              </a:ext>
            </a:extLst>
          </p:cNvPr>
          <p:cNvSpPr txBox="1"/>
          <p:nvPr/>
        </p:nvSpPr>
        <p:spPr>
          <a:xfrm>
            <a:off x="251520" y="677737"/>
            <a:ext cx="8352928"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Ireland’s Climate Action Plan set target of 51% reduction in Greenhouse Gas Emissions by 2030 from 2018 baseline</a:t>
            </a:r>
            <a:endParaRPr lang="en-IE" dirty="0"/>
          </a:p>
        </p:txBody>
      </p:sp>
      <p:pic>
        <p:nvPicPr>
          <p:cNvPr id="19" name="Audio 18">
            <a:hlinkClick r:id="" action="ppaction://media"/>
            <a:extLst>
              <a:ext uri="{FF2B5EF4-FFF2-40B4-BE49-F238E27FC236}">
                <a16:creationId xmlns:a16="http://schemas.microsoft.com/office/drawing/2014/main" id="{F0315895-FAA0-DDDB-5B91-87217BE98C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1826903"/>
      </p:ext>
    </p:extLst>
  </p:cSld>
  <p:clrMapOvr>
    <a:masterClrMapping/>
  </p:clrMapOvr>
  <mc:AlternateContent xmlns:mc="http://schemas.openxmlformats.org/markup-compatibility/2006">
    <mc:Choice xmlns:p14="http://schemas.microsoft.com/office/powerpoint/2010/main" Requires="p14">
      <p:transition spd="slow" p14:dur="2000" advTm="54309"/>
    </mc:Choice>
    <mc:Fallback>
      <p:transition spd="slow" advTm="5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748464" cy="548680"/>
          </a:xfrm>
        </p:spPr>
        <p:txBody>
          <a:bodyPr>
            <a:normAutofit/>
          </a:bodyPr>
          <a:lstStyle/>
          <a:p>
            <a:r>
              <a:rPr lang="en-US" sz="3200" b="1" dirty="0">
                <a:solidFill>
                  <a:srgbClr val="002060"/>
                </a:solidFill>
              </a:rPr>
              <a:t>– </a:t>
            </a:r>
            <a:endParaRPr lang="en-IE" sz="3200" b="1" dirty="0">
              <a:solidFill>
                <a:srgbClr val="002060"/>
              </a:solidFill>
            </a:endParaRPr>
          </a:p>
        </p:txBody>
      </p:sp>
      <p:sp>
        <p:nvSpPr>
          <p:cNvPr id="3" name="Title 2">
            <a:extLst>
              <a:ext uri="{FF2B5EF4-FFF2-40B4-BE49-F238E27FC236}">
                <a16:creationId xmlns:a16="http://schemas.microsoft.com/office/drawing/2014/main" id="{583DDB45-8E40-EE97-8472-2F91941B9F8E}"/>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Audits </a:t>
            </a:r>
            <a:r>
              <a:rPr lang="en-IE" sz="2600" b="1"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3 Commercial buildings</a:t>
            </a:r>
            <a:endParaRPr lang="en-IE" sz="2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A17AA34-B835-229D-A861-C4960987821E}"/>
              </a:ext>
            </a:extLst>
          </p:cNvPr>
          <p:cNvPicPr>
            <a:picLocks noChangeAspect="1"/>
          </p:cNvPicPr>
          <p:nvPr/>
        </p:nvPicPr>
        <p:blipFill>
          <a:blip r:embed="rId4"/>
          <a:stretch>
            <a:fillRect/>
          </a:stretch>
        </p:blipFill>
        <p:spPr>
          <a:xfrm>
            <a:off x="0" y="784509"/>
            <a:ext cx="3063240" cy="2284451"/>
          </a:xfrm>
          <a:prstGeom prst="rect">
            <a:avLst/>
          </a:prstGeom>
        </p:spPr>
      </p:pic>
      <p:pic>
        <p:nvPicPr>
          <p:cNvPr id="9" name="Picture 8">
            <a:extLst>
              <a:ext uri="{FF2B5EF4-FFF2-40B4-BE49-F238E27FC236}">
                <a16:creationId xmlns:a16="http://schemas.microsoft.com/office/drawing/2014/main" id="{3979704D-005D-0FB3-AD33-A3168BB7B70F}"/>
              </a:ext>
            </a:extLst>
          </p:cNvPr>
          <p:cNvPicPr>
            <a:picLocks noChangeAspect="1"/>
          </p:cNvPicPr>
          <p:nvPr/>
        </p:nvPicPr>
        <p:blipFill>
          <a:blip r:embed="rId5"/>
          <a:stretch>
            <a:fillRect/>
          </a:stretch>
        </p:blipFill>
        <p:spPr>
          <a:xfrm>
            <a:off x="3127809" y="784509"/>
            <a:ext cx="2973812" cy="2284451"/>
          </a:xfrm>
          <a:prstGeom prst="rect">
            <a:avLst/>
          </a:prstGeom>
        </p:spPr>
      </p:pic>
      <p:pic>
        <p:nvPicPr>
          <p:cNvPr id="12" name="Picture 11">
            <a:extLst>
              <a:ext uri="{FF2B5EF4-FFF2-40B4-BE49-F238E27FC236}">
                <a16:creationId xmlns:a16="http://schemas.microsoft.com/office/drawing/2014/main" id="{AD282FB2-0178-AABD-61CA-A578A9C24C21}"/>
              </a:ext>
            </a:extLst>
          </p:cNvPr>
          <p:cNvPicPr>
            <a:picLocks noChangeAspect="1"/>
          </p:cNvPicPr>
          <p:nvPr/>
        </p:nvPicPr>
        <p:blipFill>
          <a:blip r:embed="rId6"/>
          <a:srcRect r="371"/>
          <a:stretch/>
        </p:blipFill>
        <p:spPr>
          <a:xfrm>
            <a:off x="6166190" y="784509"/>
            <a:ext cx="2977810" cy="2284451"/>
          </a:xfrm>
          <a:prstGeom prst="rect">
            <a:avLst/>
          </a:prstGeom>
        </p:spPr>
      </p:pic>
      <p:pic>
        <p:nvPicPr>
          <p:cNvPr id="15" name="Picture 14">
            <a:extLst>
              <a:ext uri="{FF2B5EF4-FFF2-40B4-BE49-F238E27FC236}">
                <a16:creationId xmlns:a16="http://schemas.microsoft.com/office/drawing/2014/main" id="{B888EDED-405F-3D17-181A-839A4519583F}"/>
              </a:ext>
            </a:extLst>
          </p:cNvPr>
          <p:cNvPicPr>
            <a:picLocks noChangeAspect="1"/>
          </p:cNvPicPr>
          <p:nvPr/>
        </p:nvPicPr>
        <p:blipFill>
          <a:blip r:embed="rId7"/>
          <a:stretch>
            <a:fillRect/>
          </a:stretch>
        </p:blipFill>
        <p:spPr>
          <a:xfrm>
            <a:off x="0" y="3160773"/>
            <a:ext cx="9144000" cy="3183583"/>
          </a:xfrm>
          <a:prstGeom prst="rect">
            <a:avLst/>
          </a:prstGeom>
        </p:spPr>
      </p:pic>
      <p:sp>
        <p:nvSpPr>
          <p:cNvPr id="16" name="TextBox 15">
            <a:extLst>
              <a:ext uri="{FF2B5EF4-FFF2-40B4-BE49-F238E27FC236}">
                <a16:creationId xmlns:a16="http://schemas.microsoft.com/office/drawing/2014/main" id="{8B70B6DC-4380-5455-BAE5-B097CDAAEDB1}"/>
              </a:ext>
            </a:extLst>
          </p:cNvPr>
          <p:cNvSpPr txBox="1"/>
          <p:nvPr/>
        </p:nvSpPr>
        <p:spPr>
          <a:xfrm>
            <a:off x="0" y="6381328"/>
            <a:ext cx="154401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t>
            </a:r>
            <a:r>
              <a:rPr lang="nl-NL" b="1" dirty="0">
                <a:latin typeface="Times New Roman" panose="02020603050405020304" pitchFamily="18" charset="0"/>
                <a:cs typeface="Times New Roman" panose="02020603050405020304" pitchFamily="18" charset="0"/>
              </a:rPr>
              <a:t>Codex</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2024</a:t>
            </a:r>
            <a:r>
              <a:rPr lang="en-US"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C5FDA04-CE20-3FA4-6405-80165A7C745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3769832"/>
      </p:ext>
    </p:extLst>
  </p:cSld>
  <p:clrMapOvr>
    <a:masterClrMapping/>
  </p:clrMapOvr>
  <mc:AlternateContent xmlns:mc="http://schemas.openxmlformats.org/markup-compatibility/2006">
    <mc:Choice xmlns:p14="http://schemas.microsoft.com/office/powerpoint/2010/main" Requires="p14">
      <p:transition spd="slow" p14:dur="2000" advTm="22520"/>
    </mc:Choice>
    <mc:Fallback>
      <p:transition spd="slow" advTm="22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Upgrade Scenario  (2024-2028)</a:t>
            </a:r>
          </a:p>
        </p:txBody>
      </p:sp>
      <p:grpSp>
        <p:nvGrpSpPr>
          <p:cNvPr id="34" name="Group 33">
            <a:extLst>
              <a:ext uri="{FF2B5EF4-FFF2-40B4-BE49-F238E27FC236}">
                <a16:creationId xmlns:a16="http://schemas.microsoft.com/office/drawing/2014/main" id="{122F304D-668E-4F40-599A-BF8C98DA5B7A}"/>
              </a:ext>
            </a:extLst>
          </p:cNvPr>
          <p:cNvGrpSpPr/>
          <p:nvPr/>
        </p:nvGrpSpPr>
        <p:grpSpPr>
          <a:xfrm>
            <a:off x="11165" y="1101997"/>
            <a:ext cx="9442930" cy="5756003"/>
            <a:chOff x="14772" y="1327643"/>
            <a:chExt cx="9442930" cy="5756003"/>
          </a:xfrm>
        </p:grpSpPr>
        <p:sp>
          <p:nvSpPr>
            <p:cNvPr id="28" name="Arrow: Bent-Up 27">
              <a:extLst>
                <a:ext uri="{FF2B5EF4-FFF2-40B4-BE49-F238E27FC236}">
                  <a16:creationId xmlns:a16="http://schemas.microsoft.com/office/drawing/2014/main" id="{56B8FBC6-D2AC-79A0-FD34-4B0B88E14895}"/>
                </a:ext>
              </a:extLst>
            </p:cNvPr>
            <p:cNvSpPr/>
            <p:nvPr/>
          </p:nvSpPr>
          <p:spPr>
            <a:xfrm rot="16200000" flipV="1">
              <a:off x="1918690" y="3517640"/>
              <a:ext cx="603710" cy="45383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3342512"/>
                <a:satOff val="-12663"/>
                <a:lumOff val="4207"/>
                <a:alphaOff val="0"/>
              </a:schemeClr>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C71AB9B-190D-5B11-8DA1-90B36FF7EEF6}"/>
                </a:ext>
              </a:extLst>
            </p:cNvPr>
            <p:cNvPicPr>
              <a:picLocks noChangeAspect="1"/>
            </p:cNvPicPr>
            <p:nvPr/>
          </p:nvPicPr>
          <p:blipFill>
            <a:blip r:embed="rId5"/>
            <a:stretch>
              <a:fillRect/>
            </a:stretch>
          </p:blipFill>
          <p:spPr>
            <a:xfrm>
              <a:off x="7598329" y="5988109"/>
              <a:ext cx="1547664" cy="1095537"/>
            </a:xfrm>
            <a:prstGeom prst="rect">
              <a:avLst/>
            </a:prstGeom>
          </p:spPr>
        </p:pic>
        <p:grpSp>
          <p:nvGrpSpPr>
            <p:cNvPr id="7" name="Group 6">
              <a:extLst>
                <a:ext uri="{FF2B5EF4-FFF2-40B4-BE49-F238E27FC236}">
                  <a16:creationId xmlns:a16="http://schemas.microsoft.com/office/drawing/2014/main" id="{7765E957-D12E-E1C3-8574-D70F9A3E699B}"/>
                </a:ext>
              </a:extLst>
            </p:cNvPr>
            <p:cNvGrpSpPr/>
            <p:nvPr/>
          </p:nvGrpSpPr>
          <p:grpSpPr>
            <a:xfrm>
              <a:off x="14772" y="1327643"/>
              <a:ext cx="9144000" cy="5377576"/>
              <a:chOff x="69138" y="383849"/>
              <a:chExt cx="10147595" cy="6355717"/>
            </a:xfrm>
          </p:grpSpPr>
          <p:sp>
            <p:nvSpPr>
              <p:cNvPr id="20" name="Arrow: Bent-Up 19">
                <a:extLst>
                  <a:ext uri="{FF2B5EF4-FFF2-40B4-BE49-F238E27FC236}">
                    <a16:creationId xmlns:a16="http://schemas.microsoft.com/office/drawing/2014/main" id="{205123C5-9D4B-9DCD-740C-AA7F5915AB99}"/>
                  </a:ext>
                </a:extLst>
              </p:cNvPr>
              <p:cNvSpPr/>
              <p:nvPr/>
            </p:nvSpPr>
            <p:spPr>
              <a:xfrm rot="16200000" flipV="1">
                <a:off x="956095" y="4582216"/>
                <a:ext cx="611317" cy="414701"/>
              </a:xfrm>
              <a:prstGeom prst="bentUpArrow">
                <a:avLst>
                  <a:gd name="adj1" fmla="val 32840"/>
                  <a:gd name="adj2" fmla="val 25743"/>
                  <a:gd name="adj3" fmla="val 35780"/>
                </a:avLst>
              </a:prstGeom>
            </p:spPr>
            <p:style>
              <a:lnRef idx="2">
                <a:schemeClr val="lt1">
                  <a:hueOff val="0"/>
                  <a:satOff val="0"/>
                  <a:lumOff val="0"/>
                  <a:alphaOff val="0"/>
                </a:schemeClr>
              </a:lnRef>
              <a:fillRef idx="1">
                <a:schemeClr val="accent5">
                  <a:tint val="50000"/>
                  <a:hueOff val="-1671256"/>
                  <a:satOff val="-6331"/>
                  <a:lumOff val="2103"/>
                  <a:alphaOff val="0"/>
                </a:schemeClr>
              </a:fillRef>
              <a:effectRef idx="0">
                <a:schemeClr val="accent5">
                  <a:tint val="50000"/>
                  <a:hueOff val="-1671256"/>
                  <a:satOff val="-6331"/>
                  <a:lumOff val="2103"/>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sp>
            <p:nvSpPr>
              <p:cNvPr id="23" name="Arrow: Bent-Up 22">
                <a:extLst>
                  <a:ext uri="{FF2B5EF4-FFF2-40B4-BE49-F238E27FC236}">
                    <a16:creationId xmlns:a16="http://schemas.microsoft.com/office/drawing/2014/main" id="{819B0CAD-E45B-88BA-1772-1BC58F723F2B}"/>
                  </a:ext>
                </a:extLst>
              </p:cNvPr>
              <p:cNvSpPr/>
              <p:nvPr/>
            </p:nvSpPr>
            <p:spPr>
              <a:xfrm rot="16200000" flipV="1">
                <a:off x="1598608" y="3784266"/>
                <a:ext cx="608088" cy="43325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3342512"/>
                  <a:satOff val="-12663"/>
                  <a:lumOff val="4207"/>
                  <a:alphaOff val="0"/>
                </a:schemeClr>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612D6558-DDC9-D48C-039F-7F21B0D167EF}"/>
                  </a:ext>
                </a:extLst>
              </p:cNvPr>
              <p:cNvSpPr/>
              <p:nvPr/>
            </p:nvSpPr>
            <p:spPr>
              <a:xfrm>
                <a:off x="1469104" y="4326471"/>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dirty="0">
                    <a:latin typeface="Times New Roman" panose="02020603050405020304" pitchFamily="18" charset="0"/>
                    <a:cs typeface="Times New Roman" panose="02020603050405020304" pitchFamily="18" charset="0"/>
                  </a:rPr>
                  <a:t>B3</a:t>
                </a:r>
                <a:endParaRPr lang="en-GB" sz="2000" b="1" kern="1200"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8E450EFD-F407-CCAD-0DC1-6E0D27A7774A}"/>
                  </a:ext>
                </a:extLst>
              </p:cNvPr>
              <p:cNvSpPr/>
              <p:nvPr/>
            </p:nvSpPr>
            <p:spPr>
              <a:xfrm>
                <a:off x="4363869" y="1490147"/>
                <a:ext cx="5848214" cy="1003015"/>
              </a:xfrm>
              <a:custGeom>
                <a:avLst/>
                <a:gdLst>
                  <a:gd name="connsiteX0" fmla="*/ 0 w 2906610"/>
                  <a:gd name="connsiteY0" fmla="*/ 0 h 857724"/>
                  <a:gd name="connsiteX1" fmla="*/ 2906610 w 2906610"/>
                  <a:gd name="connsiteY1" fmla="*/ 0 h 857724"/>
                  <a:gd name="connsiteX2" fmla="*/ 2906610 w 2906610"/>
                  <a:gd name="connsiteY2" fmla="*/ 857724 h 857724"/>
                  <a:gd name="connsiteX3" fmla="*/ 0 w 2906610"/>
                  <a:gd name="connsiteY3" fmla="*/ 857724 h 857724"/>
                  <a:gd name="connsiteX4" fmla="*/ 0 w 2906610"/>
                  <a:gd name="connsiteY4" fmla="*/ 0 h 85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10" h="857724">
                    <a:moveTo>
                      <a:pt x="0" y="0"/>
                    </a:moveTo>
                    <a:lnTo>
                      <a:pt x="2906610" y="0"/>
                    </a:lnTo>
                    <a:lnTo>
                      <a:pt x="2906610" y="857724"/>
                    </a:lnTo>
                    <a:lnTo>
                      <a:pt x="0" y="8577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4A</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&amp; </a:t>
                </a:r>
                <a:r>
                  <a:rPr lang="en-US" sz="1400" b="1" kern="1200" dirty="0">
                    <a:latin typeface="Times New Roman" panose="02020603050405020304" pitchFamily="18" charset="0"/>
                    <a:cs typeface="Times New Roman" panose="02020603050405020304" pitchFamily="18" charset="0"/>
                  </a:rPr>
                  <a:t>PV </a:t>
                </a:r>
                <a:r>
                  <a:rPr lang="en-US" sz="1400" kern="1200"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100 </a:t>
                </a:r>
                <a:r>
                  <a:rPr lang="en-US" sz="1400" b="1" kern="1200" dirty="0">
                    <a:solidFill>
                      <a:srgbClr val="FF0000"/>
                    </a:solidFill>
                    <a:latin typeface="Times New Roman" panose="02020603050405020304" pitchFamily="18" charset="0"/>
                    <a:cs typeface="Times New Roman" panose="02020603050405020304" pitchFamily="18" charset="0"/>
                  </a:rPr>
                  <a:t>homes</a:t>
                </a:r>
              </a:p>
              <a:p>
                <a:pPr marL="114300" lvl="1" indent="-114300" algn="l" defTabSz="533400">
                  <a:lnSpc>
                    <a:spcPct val="90000"/>
                  </a:lnSpc>
                  <a:spcBef>
                    <a:spcPct val="0"/>
                  </a:spcBef>
                  <a:spcAft>
                    <a:spcPct val="15000"/>
                  </a:spcAft>
                  <a:buChar char="•"/>
                </a:pPr>
                <a:r>
                  <a:rPr lang="en-US" sz="1400" b="1" dirty="0">
                    <a:solidFill>
                      <a:schemeClr val="tx1"/>
                    </a:solidFill>
                    <a:latin typeface="Times New Roman" panose="02020603050405020304" pitchFamily="18" charset="0"/>
                    <a:cs typeface="Times New Roman" panose="02020603050405020304" pitchFamily="18" charset="0"/>
                  </a:rPr>
                  <a:t>Category 5A - Heat pump &amp;PV only -2011 onwards </a:t>
                </a:r>
                <a:r>
                  <a:rPr lang="en-US" sz="1400" b="1" dirty="0">
                    <a:solidFill>
                      <a:srgbClr val="FF0000"/>
                    </a:solidFill>
                    <a:latin typeface="Times New Roman" panose="02020603050405020304" pitchFamily="18" charset="0"/>
                    <a:cs typeface="Times New Roman" panose="02020603050405020304" pitchFamily="18" charset="0"/>
                  </a:rPr>
                  <a:t>– 100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1CC2407-428D-2A47-3009-6044E6CADA33}"/>
                  </a:ext>
                </a:extLst>
              </p:cNvPr>
              <p:cNvGrpSpPr/>
              <p:nvPr/>
            </p:nvGrpSpPr>
            <p:grpSpPr>
              <a:xfrm>
                <a:off x="69138" y="383849"/>
                <a:ext cx="10147595" cy="6355717"/>
                <a:chOff x="69138" y="383849"/>
                <a:chExt cx="10147595" cy="6355717"/>
              </a:xfrm>
            </p:grpSpPr>
            <p:sp>
              <p:nvSpPr>
                <p:cNvPr id="17" name="Arrow: Bent-Up 16">
                  <a:extLst>
                    <a:ext uri="{FF2B5EF4-FFF2-40B4-BE49-F238E27FC236}">
                      <a16:creationId xmlns:a16="http://schemas.microsoft.com/office/drawing/2014/main" id="{E532193B-E731-F09A-768C-F4B7B16DBB77}"/>
                    </a:ext>
                  </a:extLst>
                </p:cNvPr>
                <p:cNvSpPr/>
                <p:nvPr/>
              </p:nvSpPr>
              <p:spPr>
                <a:xfrm rot="5400000" flipH="1">
                  <a:off x="172131" y="5290051"/>
                  <a:ext cx="638306" cy="42099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BF57B0D-EF1F-EEC1-9C40-F10F1C03091A}"/>
                    </a:ext>
                  </a:extLst>
                </p:cNvPr>
                <p:cNvSpPr/>
                <p:nvPr/>
              </p:nvSpPr>
              <p:spPr>
                <a:xfrm>
                  <a:off x="69138" y="5782723"/>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dirty="0">
                      <a:latin typeface="Times New Roman" panose="02020603050405020304" pitchFamily="18" charset="0"/>
                      <a:cs typeface="Times New Roman" panose="02020603050405020304" pitchFamily="18" charset="0"/>
                    </a:rPr>
                    <a:t>D1</a:t>
                  </a:r>
                  <a:endParaRPr lang="en-GB" sz="20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3AD09FD-7437-AF8C-2251-0764EBFF3EDD}"/>
                    </a:ext>
                  </a:extLst>
                </p:cNvPr>
                <p:cNvSpPr/>
                <p:nvPr/>
              </p:nvSpPr>
              <p:spPr>
                <a:xfrm>
                  <a:off x="845860" y="5987430"/>
                  <a:ext cx="4110699" cy="752136"/>
                </a:xfrm>
                <a:custGeom>
                  <a:avLst/>
                  <a:gdLst>
                    <a:gd name="connsiteX0" fmla="*/ 0 w 3004982"/>
                    <a:gd name="connsiteY0" fmla="*/ 0 h 1179562"/>
                    <a:gd name="connsiteX1" fmla="*/ 3004982 w 3004982"/>
                    <a:gd name="connsiteY1" fmla="*/ 0 h 1179562"/>
                    <a:gd name="connsiteX2" fmla="*/ 3004982 w 3004982"/>
                    <a:gd name="connsiteY2" fmla="*/ 1179562 h 1179562"/>
                    <a:gd name="connsiteX3" fmla="*/ 0 w 3004982"/>
                    <a:gd name="connsiteY3" fmla="*/ 1179562 h 1179562"/>
                    <a:gd name="connsiteX4" fmla="*/ 0 w 3004982"/>
                    <a:gd name="connsiteY4" fmla="*/ 0 h 11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82" h="1179562">
                      <a:moveTo>
                        <a:pt x="0" y="0"/>
                      </a:moveTo>
                      <a:lnTo>
                        <a:pt x="3004982" y="0"/>
                      </a:lnTo>
                      <a:lnTo>
                        <a:pt x="3004982" y="1179562"/>
                      </a:lnTo>
                      <a:lnTo>
                        <a:pt x="0" y="11795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285750" lvl="1" indent="-285750" algn="l" defTabSz="533400">
                    <a:lnSpc>
                      <a:spcPct val="90000"/>
                    </a:lnSpc>
                    <a:spcBef>
                      <a:spcPct val="0"/>
                    </a:spcBef>
                    <a:spcAft>
                      <a:spcPct val="15000"/>
                    </a:spcAft>
                    <a:buFont typeface="Arial" panose="020B0604020202020204" pitchFamily="34" charset="0"/>
                    <a:buChar char="•"/>
                  </a:pPr>
                  <a:r>
                    <a:rPr lang="en-US" sz="1400" b="1" kern="1200" dirty="0">
                      <a:latin typeface="Times New Roman" panose="02020603050405020304" pitchFamily="18" charset="0"/>
                      <a:cs typeface="Times New Roman" panose="02020603050405020304" pitchFamily="18" charset="0"/>
                    </a:rPr>
                    <a:t>Category </a:t>
                  </a:r>
                  <a:r>
                    <a:rPr lang="en-US" sz="1400" b="1" dirty="0">
                      <a:latin typeface="Times New Roman" panose="02020603050405020304" pitchFamily="18" charset="0"/>
                      <a:cs typeface="Times New Roman" panose="02020603050405020304" pitchFamily="18" charset="0"/>
                    </a:rPr>
                    <a:t>2</a:t>
                  </a:r>
                  <a:r>
                    <a:rPr lang="en-US" sz="1400" b="1" kern="1200" dirty="0">
                      <a:latin typeface="Times New Roman" panose="02020603050405020304" pitchFamily="18" charset="0"/>
                      <a:cs typeface="Times New Roman" panose="02020603050405020304" pitchFamily="18" charset="0"/>
                    </a:rPr>
                    <a:t> - Roof insulation and heating controls: pre 1980 </a:t>
                  </a:r>
                  <a:r>
                    <a:rPr lang="en-US" sz="1400" kern="1200" dirty="0">
                      <a:latin typeface="Times New Roman" panose="02020603050405020304" pitchFamily="18" charset="0"/>
                      <a:cs typeface="Times New Roman" panose="02020603050405020304" pitchFamily="18" charset="0"/>
                    </a:rPr>
                    <a:t>– </a:t>
                  </a:r>
                  <a:r>
                    <a:rPr lang="en-US" sz="1400" b="1" kern="1200" dirty="0">
                      <a:solidFill>
                        <a:srgbClr val="FF0000"/>
                      </a:solidFill>
                      <a:latin typeface="Times New Roman" panose="02020603050405020304" pitchFamily="18" charset="0"/>
                      <a:cs typeface="Times New Roman" panose="02020603050405020304" pitchFamily="18" charset="0"/>
                    </a:rPr>
                    <a:t>75 homes </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69C9D98-1CC6-BC14-95B0-74161E66B589}"/>
                    </a:ext>
                  </a:extLst>
                </p:cNvPr>
                <p:cNvSpPr/>
                <p:nvPr/>
              </p:nvSpPr>
              <p:spPr>
                <a:xfrm>
                  <a:off x="675508" y="5030587"/>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C1</a:t>
                  </a:r>
                  <a:endParaRPr lang="en-GB" sz="2000" b="1"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D56CE138-272B-23EC-911E-B49E2AAF8834}"/>
                    </a:ext>
                  </a:extLst>
                </p:cNvPr>
                <p:cNvSpPr/>
                <p:nvPr/>
              </p:nvSpPr>
              <p:spPr>
                <a:xfrm>
                  <a:off x="1469104" y="5510288"/>
                  <a:ext cx="3969546" cy="305952"/>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 </a:t>
                  </a:r>
                  <a:r>
                    <a:rPr lang="en-US" sz="1400" kern="1200" dirty="0">
                      <a:latin typeface="Times New Roman" panose="02020603050405020304" pitchFamily="18" charset="0"/>
                      <a:cs typeface="Times New Roman" panose="02020603050405020304" pitchFamily="18" charset="0"/>
                    </a:rPr>
                    <a:t>– Roof insulation and heating controls: 1981-2000 – </a:t>
                  </a:r>
                  <a:r>
                    <a:rPr lang="en-US" sz="1400" b="1" dirty="0">
                      <a:solidFill>
                        <a:srgbClr val="FF0000"/>
                      </a:solidFill>
                      <a:latin typeface="Times New Roman" panose="02020603050405020304" pitchFamily="18" charset="0"/>
                      <a:cs typeface="Times New Roman" panose="02020603050405020304" pitchFamily="18" charset="0"/>
                    </a:rPr>
                    <a:t>100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E07D9EA3-DE21-824A-ADB4-DB2FBEBC874B}"/>
                    </a:ext>
                  </a:extLst>
                </p:cNvPr>
                <p:cNvSpPr/>
                <p:nvPr/>
              </p:nvSpPr>
              <p:spPr>
                <a:xfrm>
                  <a:off x="2901209" y="3742029"/>
                  <a:ext cx="7315524" cy="1206830"/>
                </a:xfrm>
                <a:custGeom>
                  <a:avLst/>
                  <a:gdLst>
                    <a:gd name="connsiteX0" fmla="*/ 0 w 4972716"/>
                    <a:gd name="connsiteY0" fmla="*/ 0 h 706578"/>
                    <a:gd name="connsiteX1" fmla="*/ 4972716 w 4972716"/>
                    <a:gd name="connsiteY1" fmla="*/ 0 h 706578"/>
                    <a:gd name="connsiteX2" fmla="*/ 4972716 w 4972716"/>
                    <a:gd name="connsiteY2" fmla="*/ 706578 h 706578"/>
                    <a:gd name="connsiteX3" fmla="*/ 0 w 4972716"/>
                    <a:gd name="connsiteY3" fmla="*/ 706578 h 706578"/>
                    <a:gd name="connsiteX4" fmla="*/ 0 w 4972716"/>
                    <a:gd name="connsiteY4" fmla="*/ 0 h 70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16" h="706578">
                      <a:moveTo>
                        <a:pt x="0" y="0"/>
                      </a:moveTo>
                      <a:lnTo>
                        <a:pt x="4972716" y="0"/>
                      </a:lnTo>
                      <a:lnTo>
                        <a:pt x="4972716" y="706578"/>
                      </a:lnTo>
                      <a:lnTo>
                        <a:pt x="0" y="706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 1 </a:t>
                  </a:r>
                  <a:r>
                    <a:rPr lang="en-US" sz="1400" b="1" kern="1200" dirty="0">
                      <a:latin typeface="Times New Roman" panose="02020603050405020304" pitchFamily="18" charset="0"/>
                      <a:cs typeface="Times New Roman" panose="02020603050405020304" pitchFamily="18" charset="0"/>
                    </a:rPr>
                    <a:t>– PV only – </a:t>
                  </a:r>
                  <a:r>
                    <a:rPr lang="en-US" sz="1400" b="1" kern="1200" dirty="0">
                      <a:solidFill>
                        <a:srgbClr val="FF0000"/>
                      </a:solidFill>
                      <a:latin typeface="Times New Roman" panose="02020603050405020304" pitchFamily="18" charset="0"/>
                      <a:cs typeface="Times New Roman" panose="02020603050405020304" pitchFamily="18" charset="0"/>
                    </a:rPr>
                    <a:t>250 homes</a:t>
                  </a:r>
                </a:p>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2A </a:t>
                  </a:r>
                  <a:r>
                    <a:rPr lang="en-US" sz="1400" kern="1200" dirty="0">
                      <a:latin typeface="Times New Roman" panose="02020603050405020304" pitchFamily="18" charset="0"/>
                      <a:cs typeface="Times New Roman" panose="02020603050405020304" pitchFamily="18" charset="0"/>
                    </a:rPr>
                    <a:t>– Roof insulation, heating controls &amp;PV – </a:t>
                  </a:r>
                  <a:r>
                    <a:rPr lang="en-US" sz="1400" b="1" dirty="0">
                      <a:solidFill>
                        <a:srgbClr val="FF0000"/>
                      </a:solidFill>
                      <a:latin typeface="Times New Roman" panose="02020603050405020304" pitchFamily="18" charset="0"/>
                      <a:cs typeface="Times New Roman" panose="02020603050405020304" pitchFamily="18" charset="0"/>
                    </a:rPr>
                    <a:t>75</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3 - </a:t>
                  </a:r>
                  <a:r>
                    <a:rPr lang="en-US" sz="1400" kern="1200" dirty="0">
                      <a:latin typeface="Times New Roman" panose="02020603050405020304" pitchFamily="18" charset="0"/>
                      <a:cs typeface="Times New Roman" panose="02020603050405020304" pitchFamily="18" charset="0"/>
                    </a:rPr>
                    <a:t>Standard measures package (roof insulation, internal or external wall insulation, boiler and heating controls, wood stove) – </a:t>
                  </a:r>
                  <a:r>
                    <a:rPr lang="en-US" sz="1400" b="1" kern="1200" dirty="0">
                      <a:solidFill>
                        <a:srgbClr val="FF0000"/>
                      </a:solidFill>
                      <a:latin typeface="Times New Roman" panose="02020603050405020304" pitchFamily="18" charset="0"/>
                      <a:cs typeface="Times New Roman" panose="02020603050405020304" pitchFamily="18" charset="0"/>
                    </a:rPr>
                    <a:t>150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3F2102D0-1266-F769-35A3-CABBE9605830}"/>
                    </a:ext>
                  </a:extLst>
                </p:cNvPr>
                <p:cNvSpPr/>
                <p:nvPr/>
              </p:nvSpPr>
              <p:spPr>
                <a:xfrm>
                  <a:off x="2099408" y="356316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B</a:t>
                  </a:r>
                  <a:r>
                    <a:rPr lang="en-US" sz="2000" b="1" dirty="0">
                      <a:solidFill>
                        <a:schemeClr val="bg1"/>
                      </a:solidFill>
                      <a:latin typeface="Times New Roman" panose="02020603050405020304" pitchFamily="18" charset="0"/>
                      <a:cs typeface="Times New Roman" panose="02020603050405020304" pitchFamily="18" charset="0"/>
                    </a:rPr>
                    <a:t>2</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29" name="Arrow: Bent-Up 28">
                  <a:extLst>
                    <a:ext uri="{FF2B5EF4-FFF2-40B4-BE49-F238E27FC236}">
                      <a16:creationId xmlns:a16="http://schemas.microsoft.com/office/drawing/2014/main" id="{E02AC889-F6D5-E72E-F9AE-DE7C32975C09}"/>
                    </a:ext>
                  </a:extLst>
                </p:cNvPr>
                <p:cNvSpPr/>
                <p:nvPr/>
              </p:nvSpPr>
              <p:spPr>
                <a:xfrm rot="16200000" flipV="1">
                  <a:off x="3580164" y="877965"/>
                  <a:ext cx="800128" cy="522714"/>
                </a:xfrm>
                <a:prstGeom prst="bentUpArrow">
                  <a:avLst>
                    <a:gd name="adj1" fmla="val 34238"/>
                    <a:gd name="adj2" fmla="val 25851"/>
                    <a:gd name="adj3" fmla="val 45998"/>
                  </a:avLst>
                </a:prstGeom>
              </p:spPr>
              <p:style>
                <a:lnRef idx="2">
                  <a:schemeClr val="lt1">
                    <a:hueOff val="0"/>
                    <a:satOff val="0"/>
                    <a:lumOff val="0"/>
                    <a:alphaOff val="0"/>
                  </a:schemeClr>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BA485824-C7DE-C3B5-E7AF-EF0988F7DF10}"/>
                    </a:ext>
                  </a:extLst>
                </p:cNvPr>
                <p:cNvSpPr/>
                <p:nvPr/>
              </p:nvSpPr>
              <p:spPr>
                <a:xfrm>
                  <a:off x="3549704" y="151323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A2</a:t>
                  </a:r>
                  <a:endParaRPr lang="en-GB" sz="2000" b="1" kern="1200"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2941505-792C-0B1E-D65B-6AC9141092C8}"/>
                    </a:ext>
                  </a:extLst>
                </p:cNvPr>
                <p:cNvSpPr/>
                <p:nvPr/>
              </p:nvSpPr>
              <p:spPr>
                <a:xfrm>
                  <a:off x="4241586" y="383849"/>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A1</a:t>
                  </a:r>
                  <a:endParaRPr lang="en-GB" sz="2000" b="1" kern="1200" dirty="0">
                    <a:latin typeface="Times New Roman" panose="02020603050405020304" pitchFamily="18" charset="0"/>
                    <a:cs typeface="Times New Roman" panose="02020603050405020304" pitchFamily="18" charset="0"/>
                  </a:endParaRPr>
                </a:p>
              </p:txBody>
            </p:sp>
            <p:pic>
              <p:nvPicPr>
                <p:cNvPr id="9" name="Picture 8" descr="A black and white image of a person walking&#10;&#10;Description automatically generated">
                  <a:extLst>
                    <a:ext uri="{FF2B5EF4-FFF2-40B4-BE49-F238E27FC236}">
                      <a16:creationId xmlns:a16="http://schemas.microsoft.com/office/drawing/2014/main" id="{012375D4-034B-90FA-42CC-4A650D16B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793" y="1971500"/>
                  <a:ext cx="1634123" cy="2740649"/>
                </a:xfrm>
                <a:prstGeom prst="rect">
                  <a:avLst/>
                </a:prstGeom>
              </p:spPr>
            </p:pic>
          </p:grpSp>
        </p:grpSp>
        <p:sp>
          <p:nvSpPr>
            <p:cNvPr id="10" name="Arrow: Bent-Up 9">
              <a:extLst>
                <a:ext uri="{FF2B5EF4-FFF2-40B4-BE49-F238E27FC236}">
                  <a16:creationId xmlns:a16="http://schemas.microsoft.com/office/drawing/2014/main" id="{DE27F9DC-9064-9A3F-8000-3874DE80F45C}"/>
                </a:ext>
              </a:extLst>
            </p:cNvPr>
            <p:cNvSpPr/>
            <p:nvPr/>
          </p:nvSpPr>
          <p:spPr>
            <a:xfrm rot="16200000" flipV="1">
              <a:off x="2514237" y="2557323"/>
              <a:ext cx="697883" cy="569028"/>
            </a:xfrm>
            <a:prstGeom prst="bentUpArrow">
              <a:avLst>
                <a:gd name="adj1" fmla="val 27004"/>
                <a:gd name="adj2" fmla="val 25000"/>
                <a:gd name="adj3" fmla="val 45507"/>
              </a:avLst>
            </a:prstGeom>
          </p:spPr>
          <p:style>
            <a:lnRef idx="2">
              <a:schemeClr val="lt1">
                <a:hueOff val="0"/>
                <a:satOff val="0"/>
                <a:lumOff val="0"/>
                <a:alphaOff val="0"/>
              </a:schemeClr>
            </a:lnRef>
            <a:fillRef idx="1">
              <a:schemeClr val="accent5">
                <a:tint val="50000"/>
                <a:hueOff val="-5013768"/>
                <a:satOff val="-18994"/>
                <a:lumOff val="6310"/>
                <a:alphaOff val="0"/>
              </a:schemeClr>
            </a:fillRef>
            <a:effectRef idx="0">
              <a:schemeClr val="accent5">
                <a:tint val="50000"/>
                <a:hueOff val="-5013768"/>
                <a:satOff val="-18994"/>
                <a:lumOff val="631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2D2D9DF-E3B4-1A55-008F-A797B834DEB0}"/>
                </a:ext>
              </a:extLst>
            </p:cNvPr>
            <p:cNvSpPr/>
            <p:nvPr/>
          </p:nvSpPr>
          <p:spPr>
            <a:xfrm>
              <a:off x="2398504" y="3108174"/>
              <a:ext cx="749189" cy="636383"/>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A3</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AEB8E939-CB1B-4785-D8CA-C6F56179DBBA}"/>
                </a:ext>
              </a:extLst>
            </p:cNvPr>
            <p:cNvSpPr/>
            <p:nvPr/>
          </p:nvSpPr>
          <p:spPr>
            <a:xfrm>
              <a:off x="3147693" y="3204037"/>
              <a:ext cx="6310009" cy="902212"/>
            </a:xfrm>
            <a:custGeom>
              <a:avLst/>
              <a:gdLst>
                <a:gd name="connsiteX0" fmla="*/ 0 w 4144168"/>
                <a:gd name="connsiteY0" fmla="*/ 0 h 462039"/>
                <a:gd name="connsiteX1" fmla="*/ 4144168 w 4144168"/>
                <a:gd name="connsiteY1" fmla="*/ 0 h 462039"/>
                <a:gd name="connsiteX2" fmla="*/ 4144168 w 4144168"/>
                <a:gd name="connsiteY2" fmla="*/ 462039 h 462039"/>
                <a:gd name="connsiteX3" fmla="*/ 0 w 4144168"/>
                <a:gd name="connsiteY3" fmla="*/ 462039 h 462039"/>
                <a:gd name="connsiteX4" fmla="*/ 0 w 4144168"/>
                <a:gd name="connsiteY4" fmla="*/ 0 h 4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168" h="462039">
                  <a:moveTo>
                    <a:pt x="0" y="0"/>
                  </a:moveTo>
                  <a:lnTo>
                    <a:pt x="4144168" y="0"/>
                  </a:lnTo>
                  <a:lnTo>
                    <a:pt x="4144168" y="462039"/>
                  </a:lnTo>
                  <a:lnTo>
                    <a:pt x="0" y="46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 3A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Standard measures </a:t>
              </a:r>
              <a:r>
                <a:rPr lang="en-US" sz="1400" kern="1200" dirty="0">
                  <a:latin typeface="Times New Roman" panose="02020603050405020304" pitchFamily="18" charset="0"/>
                  <a:cs typeface="Times New Roman" panose="02020603050405020304" pitchFamily="18" charset="0"/>
                </a:rPr>
                <a:t>package (roof insulation, internal or external wall insulation, boiler and heating controls , wood stove) &amp; </a:t>
              </a:r>
              <a:r>
                <a:rPr lang="en-US" sz="1400" b="1" kern="1200" dirty="0">
                  <a:latin typeface="Times New Roman" panose="02020603050405020304" pitchFamily="18" charset="0"/>
                  <a:cs typeface="Times New Roman" panose="02020603050405020304" pitchFamily="18" charset="0"/>
                </a:rPr>
                <a:t>PV – </a:t>
              </a:r>
              <a:r>
                <a:rPr lang="en-US" sz="1400" b="1" kern="1200" dirty="0">
                  <a:solidFill>
                    <a:srgbClr val="FF0000"/>
                  </a:solidFill>
                  <a:latin typeface="Times New Roman" panose="02020603050405020304" pitchFamily="18" charset="0"/>
                  <a:cs typeface="Times New Roman" panose="02020603050405020304" pitchFamily="18" charset="0"/>
                </a:rPr>
                <a:t>1</a:t>
              </a:r>
              <a:r>
                <a:rPr lang="en-US" sz="1400" b="1" dirty="0">
                  <a:solidFill>
                    <a:srgbClr val="FF0000"/>
                  </a:solidFill>
                  <a:latin typeface="Times New Roman" panose="02020603050405020304" pitchFamily="18" charset="0"/>
                  <a:cs typeface="Times New Roman" panose="02020603050405020304" pitchFamily="18" charset="0"/>
                </a:rPr>
                <a:t>50</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defTabSz="533400">
                <a:lnSpc>
                  <a:spcPct val="90000"/>
                </a:lnSpc>
                <a:spcBef>
                  <a:spcPct val="0"/>
                </a:spcBef>
                <a:spcAft>
                  <a:spcPct val="15000"/>
                </a:spcAft>
                <a:buFontTx/>
                <a:buChar char="•"/>
              </a:pPr>
              <a:r>
                <a:rPr lang="en-US" sz="1400" b="1" kern="1200" dirty="0">
                  <a:latin typeface="Times New Roman" panose="02020603050405020304" pitchFamily="18" charset="0"/>
                  <a:cs typeface="Times New Roman" panose="02020603050405020304" pitchFamily="18" charset="0"/>
                </a:rPr>
                <a:t>Category 4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 </a:t>
              </a:r>
              <a:r>
                <a:rPr lang="en-US" sz="1400" b="1" kern="1200" dirty="0">
                  <a:solidFill>
                    <a:srgbClr val="FF0000"/>
                  </a:solidFill>
                  <a:latin typeface="Times New Roman" panose="02020603050405020304" pitchFamily="18" charset="0"/>
                  <a:cs typeface="Times New Roman" panose="02020603050405020304" pitchFamily="18" charset="0"/>
                </a:rPr>
                <a:t>2</a:t>
              </a:r>
              <a:r>
                <a:rPr lang="en-US" sz="1400" b="1" dirty="0">
                  <a:solidFill>
                    <a:srgbClr val="FF0000"/>
                  </a:solidFill>
                  <a:latin typeface="Times New Roman" panose="02020603050405020304" pitchFamily="18" charset="0"/>
                  <a:cs typeface="Times New Roman" panose="02020603050405020304" pitchFamily="18" charset="0"/>
                </a:rPr>
                <a:t>00</a:t>
              </a:r>
              <a:r>
                <a:rPr lang="en-US" sz="1400" b="1" kern="1200" dirty="0">
                  <a:solidFill>
                    <a:srgbClr val="FF0000"/>
                  </a:solidFill>
                  <a:latin typeface="Times New Roman" panose="02020603050405020304" pitchFamily="18" charset="0"/>
                  <a:cs typeface="Times New Roman" panose="02020603050405020304" pitchFamily="18" charset="0"/>
                </a:rPr>
                <a:t> homes</a:t>
              </a:r>
            </a:p>
            <a:p>
              <a:pPr marL="114300" lvl="1" indent="-114300" defTabSz="533400">
                <a:lnSpc>
                  <a:spcPct val="90000"/>
                </a:lnSpc>
                <a:spcBef>
                  <a:spcPct val="0"/>
                </a:spcBef>
                <a:spcAft>
                  <a:spcPct val="15000"/>
                </a:spcAft>
                <a:buFontTx/>
                <a:buChar char="•"/>
              </a:pPr>
              <a:r>
                <a:rPr lang="en-US" sz="1400" b="1" kern="1200" dirty="0">
                  <a:latin typeface="Times New Roman" panose="02020603050405020304" pitchFamily="18" charset="0"/>
                  <a:cs typeface="Times New Roman" panose="02020603050405020304" pitchFamily="18" charset="0"/>
                </a:rPr>
                <a:t>Category 5 - </a:t>
              </a:r>
              <a:r>
                <a:rPr lang="en-GB" sz="1400" b="1" kern="1200" dirty="0">
                  <a:solidFill>
                    <a:schemeClr val="tx1"/>
                  </a:solidFill>
                  <a:latin typeface="Times New Roman" panose="02020603050405020304" pitchFamily="18" charset="0"/>
                  <a:cs typeface="Times New Roman" panose="02020603050405020304" pitchFamily="18" charset="0"/>
                </a:rPr>
                <a:t>Heat pump only -2001-2010 – </a:t>
              </a:r>
              <a:r>
                <a:rPr lang="en-GB" sz="1400" b="1" kern="1200" dirty="0">
                  <a:solidFill>
                    <a:srgbClr val="FF0000"/>
                  </a:solidFill>
                  <a:latin typeface="Times New Roman" panose="02020603050405020304" pitchFamily="18" charset="0"/>
                  <a:cs typeface="Times New Roman" panose="02020603050405020304" pitchFamily="18" charset="0"/>
                </a:rPr>
                <a:t>300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F23ED54-A485-B94A-35BD-2BAB1F9C01F8}"/>
                </a:ext>
              </a:extLst>
            </p:cNvPr>
            <p:cNvSpPr/>
            <p:nvPr/>
          </p:nvSpPr>
          <p:spPr>
            <a:xfrm>
              <a:off x="1999221" y="5134665"/>
              <a:ext cx="3576960" cy="258866"/>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 </a:t>
              </a:r>
              <a:r>
                <a:rPr lang="en-US" sz="1400" kern="1200" dirty="0">
                  <a:latin typeface="Times New Roman" panose="02020603050405020304" pitchFamily="18" charset="0"/>
                  <a:cs typeface="Times New Roman" panose="02020603050405020304" pitchFamily="18" charset="0"/>
                </a:rPr>
                <a:t>– Roof insulation and heating controls: 2001-2010– </a:t>
              </a:r>
              <a:r>
                <a:rPr lang="en-US" sz="1400" b="1" dirty="0">
                  <a:solidFill>
                    <a:srgbClr val="FF0000"/>
                  </a:solidFill>
                  <a:latin typeface="Times New Roman" panose="02020603050405020304" pitchFamily="18" charset="0"/>
                  <a:cs typeface="Times New Roman" panose="02020603050405020304" pitchFamily="18" charset="0"/>
                </a:rPr>
                <a:t>50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A8BE16-4110-EC4B-3352-B0E9747DEB06}"/>
                </a:ext>
              </a:extLst>
            </p:cNvPr>
            <p:cNvSpPr txBox="1"/>
            <p:nvPr/>
          </p:nvSpPr>
          <p:spPr>
            <a:xfrm>
              <a:off x="5472348" y="5283751"/>
              <a:ext cx="3201485" cy="646331"/>
            </a:xfrm>
            <a:prstGeom prst="rect">
              <a:avLst/>
            </a:prstGeom>
            <a:noFill/>
            <a:ln>
              <a:solidFill>
                <a:schemeClr val="accent1"/>
              </a:solidFill>
            </a:ln>
          </p:spPr>
          <p:txBody>
            <a:bodyPr wrap="square" rtlCol="0">
              <a:spAutoFit/>
            </a:bodyPr>
            <a:lstStyle/>
            <a:p>
              <a:r>
                <a:rPr lang="en-IE" dirty="0">
                  <a:latin typeface="Times New Roman" panose="02020603050405020304" pitchFamily="18" charset="0"/>
                  <a:cs typeface="Times New Roman" panose="02020603050405020304" pitchFamily="18" charset="0"/>
                </a:rPr>
                <a:t>Assumption: 30% of dwellings will be upgraded in next 5 years</a:t>
              </a:r>
            </a:p>
          </p:txBody>
        </p:sp>
        <p:sp>
          <p:nvSpPr>
            <p:cNvPr id="14" name="Freeform: Shape 13">
              <a:extLst>
                <a:ext uri="{FF2B5EF4-FFF2-40B4-BE49-F238E27FC236}">
                  <a16:creationId xmlns:a16="http://schemas.microsoft.com/office/drawing/2014/main" id="{E7F8F75C-3A56-8F21-C413-FFE58F0B070F}"/>
                </a:ext>
              </a:extLst>
            </p:cNvPr>
            <p:cNvSpPr/>
            <p:nvPr/>
          </p:nvSpPr>
          <p:spPr>
            <a:xfrm>
              <a:off x="4483925" y="1474493"/>
              <a:ext cx="4606340" cy="848652"/>
            </a:xfrm>
            <a:custGeom>
              <a:avLst/>
              <a:gdLst>
                <a:gd name="connsiteX0" fmla="*/ 0 w 2906610"/>
                <a:gd name="connsiteY0" fmla="*/ 0 h 857724"/>
                <a:gd name="connsiteX1" fmla="*/ 2906610 w 2906610"/>
                <a:gd name="connsiteY1" fmla="*/ 0 h 857724"/>
                <a:gd name="connsiteX2" fmla="*/ 2906610 w 2906610"/>
                <a:gd name="connsiteY2" fmla="*/ 857724 h 857724"/>
                <a:gd name="connsiteX3" fmla="*/ 0 w 2906610"/>
                <a:gd name="connsiteY3" fmla="*/ 857724 h 857724"/>
                <a:gd name="connsiteX4" fmla="*/ 0 w 2906610"/>
                <a:gd name="connsiteY4" fmla="*/ 0 h 85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10" h="857724">
                  <a:moveTo>
                    <a:pt x="0" y="0"/>
                  </a:moveTo>
                  <a:lnTo>
                    <a:pt x="2906610" y="0"/>
                  </a:lnTo>
                  <a:lnTo>
                    <a:pt x="2906610" y="857724"/>
                  </a:lnTo>
                  <a:lnTo>
                    <a:pt x="0" y="8577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4A</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&amp; </a:t>
              </a:r>
              <a:r>
                <a:rPr lang="en-US" sz="1400" b="1" kern="1200" dirty="0">
                  <a:latin typeface="Times New Roman" panose="02020603050405020304" pitchFamily="18" charset="0"/>
                  <a:cs typeface="Times New Roman" panose="02020603050405020304" pitchFamily="18" charset="0"/>
                </a:rPr>
                <a:t>PV </a:t>
              </a:r>
              <a:r>
                <a:rPr lang="en-US" sz="1400" kern="1200"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100 </a:t>
              </a:r>
              <a:r>
                <a:rPr lang="en-US" sz="1400" b="1" kern="1200" dirty="0">
                  <a:solidFill>
                    <a:srgbClr val="FF0000"/>
                  </a:solidFill>
                  <a:latin typeface="Times New Roman" panose="02020603050405020304" pitchFamily="18" charset="0"/>
                  <a:cs typeface="Times New Roman" panose="02020603050405020304" pitchFamily="18" charset="0"/>
                </a:rPr>
                <a:t>homes</a:t>
              </a:r>
            </a:p>
            <a:p>
              <a:pPr marL="114300" lvl="1" indent="-114300" algn="l" defTabSz="533400">
                <a:lnSpc>
                  <a:spcPct val="90000"/>
                </a:lnSpc>
                <a:spcBef>
                  <a:spcPct val="0"/>
                </a:spcBef>
                <a:spcAft>
                  <a:spcPct val="15000"/>
                </a:spcAft>
                <a:buChar char="•"/>
              </a:pPr>
              <a:r>
                <a:rPr lang="en-US" sz="1400" b="1" dirty="0">
                  <a:solidFill>
                    <a:schemeClr val="tx1"/>
                  </a:solidFill>
                  <a:latin typeface="Times New Roman" panose="02020603050405020304" pitchFamily="18" charset="0"/>
                  <a:cs typeface="Times New Roman" panose="02020603050405020304" pitchFamily="18" charset="0"/>
                </a:rPr>
                <a:t>Category 5A - Heat pump &amp;PV only -2011 onwards </a:t>
              </a:r>
              <a:r>
                <a:rPr lang="en-US" sz="1400" b="1" dirty="0">
                  <a:solidFill>
                    <a:srgbClr val="FF0000"/>
                  </a:solidFill>
                  <a:latin typeface="Times New Roman" panose="02020603050405020304" pitchFamily="18" charset="0"/>
                  <a:cs typeface="Times New Roman" panose="02020603050405020304" pitchFamily="18" charset="0"/>
                </a:rPr>
                <a:t>– 100 homes</a:t>
              </a:r>
            </a:p>
            <a:p>
              <a:pPr marL="114300" lvl="1" indent="-114300" algn="l" defTabSz="533400">
                <a:lnSpc>
                  <a:spcPct val="90000"/>
                </a:lnSpc>
                <a:spcBef>
                  <a:spcPct val="0"/>
                </a:spcBef>
                <a:spcAft>
                  <a:spcPct val="15000"/>
                </a:spcAft>
                <a:buChar char="•"/>
              </a:pPr>
              <a:endParaRPr lang="en-GB" sz="1400" b="1" kern="1200" dirty="0">
                <a:solidFill>
                  <a:srgbClr val="FF0000"/>
                </a:solidFill>
                <a:latin typeface="Times New Roman" panose="02020603050405020304" pitchFamily="18" charset="0"/>
                <a:cs typeface="Times New Roman" panose="02020603050405020304" pitchFamily="18" charset="0"/>
              </a:endParaRPr>
            </a:p>
          </p:txBody>
        </p:sp>
      </p:grpSp>
      <p:pic>
        <p:nvPicPr>
          <p:cNvPr id="15" name="Audio 14">
            <a:hlinkClick r:id="" action="ppaction://media"/>
            <a:extLst>
              <a:ext uri="{FF2B5EF4-FFF2-40B4-BE49-F238E27FC236}">
                <a16:creationId xmlns:a16="http://schemas.microsoft.com/office/drawing/2014/main" id="{84DC674E-63F5-CA32-43BA-55DD20804BE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35799549"/>
      </p:ext>
    </p:extLst>
  </p:cSld>
  <p:clrMapOvr>
    <a:masterClrMapping/>
  </p:clrMapOvr>
  <mc:AlternateContent xmlns:mc="http://schemas.openxmlformats.org/markup-compatibility/2006">
    <mc:Choice xmlns:p14="http://schemas.microsoft.com/office/powerpoint/2010/main" Requires="p14">
      <p:transition spd="slow" p14:dur="2000" advTm="63035"/>
    </mc:Choice>
    <mc:Fallback>
      <p:transition spd="slow" advTm="6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ACE0F2-316D-C339-3002-0338A83588CB}"/>
              </a:ext>
            </a:extLst>
          </p:cNvPr>
          <p:cNvGrpSpPr/>
          <p:nvPr/>
        </p:nvGrpSpPr>
        <p:grpSpPr>
          <a:xfrm>
            <a:off x="294813" y="871578"/>
            <a:ext cx="8316924" cy="4514345"/>
            <a:chOff x="315927" y="857340"/>
            <a:chExt cx="8316924" cy="4514345"/>
          </a:xfrm>
        </p:grpSpPr>
        <p:sp>
          <p:nvSpPr>
            <p:cNvPr id="10" name="Isosceles Triangle 9">
              <a:extLst>
                <a:ext uri="{FF2B5EF4-FFF2-40B4-BE49-F238E27FC236}">
                  <a16:creationId xmlns:a16="http://schemas.microsoft.com/office/drawing/2014/main" id="{7EA70829-10F2-8A2C-24F3-30BCD5941898}"/>
                </a:ext>
              </a:extLst>
            </p:cNvPr>
            <p:cNvSpPr/>
            <p:nvPr/>
          </p:nvSpPr>
          <p:spPr>
            <a:xfrm rot="16200000">
              <a:off x="3867493" y="-516353"/>
              <a:ext cx="1523249" cy="7272808"/>
            </a:xfrm>
            <a:prstGeom prst="triangle">
              <a:avLst>
                <a:gd name="adj" fmla="val 100000"/>
              </a:avLst>
            </a:prstGeom>
            <a:pattFill prst="wdDnDiag">
              <a:fgClr>
                <a:srgbClr val="FF993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Chart 8">
              <a:extLst>
                <a:ext uri="{FF2B5EF4-FFF2-40B4-BE49-F238E27FC236}">
                  <a16:creationId xmlns:a16="http://schemas.microsoft.com/office/drawing/2014/main" id="{3B85FE99-0ED0-12D1-1D83-D65A43B2F48E}"/>
                </a:ext>
              </a:extLst>
            </p:cNvPr>
            <p:cNvGraphicFramePr>
              <a:graphicFrameLocks/>
            </p:cNvGraphicFramePr>
            <p:nvPr>
              <p:extLst>
                <p:ext uri="{D42A27DB-BD31-4B8C-83A1-F6EECF244321}">
                  <p14:modId xmlns:p14="http://schemas.microsoft.com/office/powerpoint/2010/main" val="3674022251"/>
                </p:ext>
              </p:extLst>
            </p:nvPr>
          </p:nvGraphicFramePr>
          <p:xfrm>
            <a:off x="315927" y="857340"/>
            <a:ext cx="8316924" cy="4514345"/>
          </p:xfrm>
          <a:graphic>
            <a:graphicData uri="http://schemas.openxmlformats.org/drawingml/2006/chart">
              <c:chart xmlns:c="http://schemas.openxmlformats.org/drawingml/2006/chart" xmlns:r="http://schemas.openxmlformats.org/officeDocument/2006/relationships" r:id="rId5"/>
            </a:graphicData>
          </a:graphic>
        </p:graphicFrame>
      </p:grpSp>
      <p:sp>
        <p:nvSpPr>
          <p:cNvPr id="5" name="TextBox 4">
            <a:extLst>
              <a:ext uri="{FF2B5EF4-FFF2-40B4-BE49-F238E27FC236}">
                <a16:creationId xmlns:a16="http://schemas.microsoft.com/office/drawing/2014/main" id="{C2A68F33-14AC-BEA6-FEE1-B48D8534506B}"/>
              </a:ext>
            </a:extLst>
          </p:cNvPr>
          <p:cNvSpPr txBox="1"/>
          <p:nvPr/>
        </p:nvSpPr>
        <p:spPr>
          <a:xfrm>
            <a:off x="218180" y="5484596"/>
            <a:ext cx="8496944" cy="646331"/>
          </a:xfrm>
          <a:prstGeom prst="rect">
            <a:avLst/>
          </a:prstGeom>
          <a:noFill/>
        </p:spPr>
        <p:txBody>
          <a:bodyPr wrap="square">
            <a:spAutoFit/>
          </a:bodyPr>
          <a:lstStyle/>
          <a:p>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32%</a:t>
            </a:r>
            <a:r>
              <a:rPr lang="en-IE"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all electricity generated in 2019 was from wind and </a:t>
            </a:r>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avoided 3.9 million tonnes of CO2 emissions</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IE" dirty="0">
                <a:latin typeface="Times New Roman" panose="02020603050405020304" pitchFamily="18" charset="0"/>
                <a:ea typeface="DengXian" panose="02010600030101010101" pitchFamily="2" charset="-122"/>
                <a:cs typeface="Times New Roman" panose="02020603050405020304" pitchFamily="18" charset="0"/>
              </a:rPr>
              <a:t>4,332 MW Installed capacity in Ireland as of May 2022. (SEAI, 2023)</a:t>
            </a:r>
            <a:endParaRPr lang="en-GB" dirty="0">
              <a:latin typeface="Times New Roman" panose="02020603050405020304" pitchFamily="18" charset="0"/>
              <a:cs typeface="Times New Roman" panose="02020603050405020304" pitchFamily="18" charset="0"/>
            </a:endParaRPr>
          </a:p>
        </p:txBody>
      </p:sp>
      <p:sp>
        <p:nvSpPr>
          <p:cNvPr id="6" name="Title 2">
            <a:extLst>
              <a:ext uri="{FF2B5EF4-FFF2-40B4-BE49-F238E27FC236}">
                <a16:creationId xmlns:a16="http://schemas.microsoft.com/office/drawing/2014/main" id="{93AC25E7-3F91-EFE3-BC72-7B1D6FDC43F0}"/>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Impact of De-</a:t>
            </a:r>
            <a:r>
              <a:rPr lang="en-US" sz="2500" b="1" dirty="0" err="1">
                <a:latin typeface="Times New Roman" panose="02020603050405020304" pitchFamily="18" charset="0"/>
                <a:cs typeface="Times New Roman" panose="02020603050405020304" pitchFamily="18" charset="0"/>
              </a:rPr>
              <a:t>carbonising</a:t>
            </a:r>
            <a:r>
              <a:rPr lang="en-US" sz="2500" b="1" dirty="0">
                <a:latin typeface="Times New Roman" panose="02020603050405020304" pitchFamily="18" charset="0"/>
                <a:cs typeface="Times New Roman" panose="02020603050405020304" pitchFamily="18" charset="0"/>
              </a:rPr>
              <a:t> Electricity in Ireland</a:t>
            </a:r>
          </a:p>
        </p:txBody>
      </p:sp>
      <p:sp>
        <p:nvSpPr>
          <p:cNvPr id="12" name="TextBox 11">
            <a:extLst>
              <a:ext uri="{FF2B5EF4-FFF2-40B4-BE49-F238E27FC236}">
                <a16:creationId xmlns:a16="http://schemas.microsoft.com/office/drawing/2014/main" id="{96222059-0180-3975-C5AE-74D4B3CCB61D}"/>
              </a:ext>
            </a:extLst>
          </p:cNvPr>
          <p:cNvSpPr txBox="1"/>
          <p:nvPr/>
        </p:nvSpPr>
        <p:spPr>
          <a:xfrm>
            <a:off x="294813" y="830709"/>
            <a:ext cx="24929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a:t>
            </a:r>
            <a:r>
              <a:rPr lang="en-US" sz="14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Emission (kg/kWh)</a:t>
            </a:r>
            <a:endParaRPr lang="en-GB"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2F7F1051-B294-3B0D-2C68-078AC53DD5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289775"/>
      </p:ext>
    </p:extLst>
  </p:cSld>
  <p:clrMapOvr>
    <a:masterClrMapping/>
  </p:clrMapOvr>
  <mc:AlternateContent xmlns:mc="http://schemas.openxmlformats.org/markup-compatibility/2006">
    <mc:Choice xmlns:p14="http://schemas.microsoft.com/office/powerpoint/2010/main" Requires="p14">
      <p:transition spd="slow" p14:dur="2000" advTm="147402"/>
    </mc:Choice>
    <mc:Fallback>
      <p:transition spd="slow" advTm="14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1DC9D-EA68-3AA9-9D7E-BF65C4E4C679}"/>
              </a:ext>
            </a:extLst>
          </p:cNvPr>
          <p:cNvPicPr>
            <a:picLocks noChangeAspect="1"/>
          </p:cNvPicPr>
          <p:nvPr/>
        </p:nvPicPr>
        <p:blipFill>
          <a:blip r:embed="rId5"/>
          <a:stretch>
            <a:fillRect/>
          </a:stretch>
        </p:blipFill>
        <p:spPr>
          <a:xfrm>
            <a:off x="7596336" y="5762463"/>
            <a:ext cx="1547664" cy="1095537"/>
          </a:xfrm>
          <a:prstGeom prst="rect">
            <a:avLst/>
          </a:prstGeom>
        </p:spPr>
      </p:pic>
      <p:graphicFrame>
        <p:nvGraphicFramePr>
          <p:cNvPr id="3" name="Chart 2">
            <a:extLst>
              <a:ext uri="{FF2B5EF4-FFF2-40B4-BE49-F238E27FC236}">
                <a16:creationId xmlns:a16="http://schemas.microsoft.com/office/drawing/2014/main" id="{6F40178C-A776-8DB5-EFDC-11A4C60F12CE}"/>
              </a:ext>
            </a:extLst>
          </p:cNvPr>
          <p:cNvGraphicFramePr>
            <a:graphicFrameLocks/>
          </p:cNvGraphicFramePr>
          <p:nvPr>
            <p:extLst>
              <p:ext uri="{D42A27DB-BD31-4B8C-83A1-F6EECF244321}">
                <p14:modId xmlns:p14="http://schemas.microsoft.com/office/powerpoint/2010/main" val="2005948308"/>
              </p:ext>
            </p:extLst>
          </p:nvPr>
        </p:nvGraphicFramePr>
        <p:xfrm>
          <a:off x="284015" y="2348880"/>
          <a:ext cx="8613568" cy="4176464"/>
        </p:xfrm>
        <a:graphic>
          <a:graphicData uri="http://schemas.openxmlformats.org/drawingml/2006/chart">
            <c:chart xmlns:c="http://schemas.openxmlformats.org/drawingml/2006/chart" xmlns:r="http://schemas.openxmlformats.org/officeDocument/2006/relationships" r:id="rId6"/>
          </a:graphicData>
        </a:graphic>
      </p:graphicFrame>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 Energy Reduction Model (2023-2033)</a:t>
            </a:r>
          </a:p>
        </p:txBody>
      </p:sp>
      <p:sp>
        <p:nvSpPr>
          <p:cNvPr id="37" name="TextBox 36">
            <a:extLst>
              <a:ext uri="{FF2B5EF4-FFF2-40B4-BE49-F238E27FC236}">
                <a16:creationId xmlns:a16="http://schemas.microsoft.com/office/drawing/2014/main" id="{4D6FC0B8-C099-7EBE-C46A-DD5DB9F92109}"/>
              </a:ext>
            </a:extLst>
          </p:cNvPr>
          <p:cNvSpPr txBox="1"/>
          <p:nvPr/>
        </p:nvSpPr>
        <p:spPr>
          <a:xfrm>
            <a:off x="246417" y="913578"/>
            <a:ext cx="8526656"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This upgrade plan is equivalent to a </a:t>
            </a:r>
            <a:r>
              <a:rPr lang="en-US" b="1" dirty="0">
                <a:solidFill>
                  <a:srgbClr val="FF0000"/>
                </a:solidFill>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annual reduction in energy usage. </a:t>
            </a:r>
          </a:p>
          <a:p>
            <a:endParaRPr lang="en-US" b="1" dirty="0">
              <a:latin typeface="Times New Roman" panose="02020603050405020304" pitchFamily="18" charset="0"/>
              <a:cs typeface="Times New Roman" panose="02020603050405020304" pitchFamily="18" charset="0"/>
            </a:endParaRPr>
          </a:p>
          <a:p>
            <a:r>
              <a:rPr lang="en-IE" b="1" dirty="0">
                <a:latin typeface="Times New Roman" panose="02020603050405020304" pitchFamily="18" charset="0"/>
                <a:cs typeface="Times New Roman" panose="02020603050405020304" pitchFamily="18" charset="0"/>
              </a:rPr>
              <a:t>When accounting for the ongoing decarbonisation of electricity, there will be a </a:t>
            </a:r>
            <a:r>
              <a:rPr lang="en-IE" b="1" dirty="0">
                <a:solidFill>
                  <a:srgbClr val="FF0000"/>
                </a:solidFill>
                <a:latin typeface="Times New Roman" panose="02020603050405020304" pitchFamily="18" charset="0"/>
                <a:cs typeface="Times New Roman" panose="02020603050405020304" pitchFamily="18" charset="0"/>
              </a:rPr>
              <a:t>19% </a:t>
            </a:r>
            <a:r>
              <a:rPr lang="en-IE" b="1" dirty="0">
                <a:latin typeface="Times New Roman" panose="02020603050405020304" pitchFamily="18" charset="0"/>
                <a:cs typeface="Times New Roman" panose="02020603050405020304" pitchFamily="18" charset="0"/>
              </a:rPr>
              <a:t>reduction by </a:t>
            </a:r>
            <a:r>
              <a:rPr lang="en-IE" b="1" dirty="0">
                <a:solidFill>
                  <a:srgbClr val="FF0000"/>
                </a:solidFill>
                <a:latin typeface="Times New Roman" panose="02020603050405020304" pitchFamily="18" charset="0"/>
                <a:cs typeface="Times New Roman" panose="02020603050405020304" pitchFamily="18" charset="0"/>
              </a:rPr>
              <a:t>2028</a:t>
            </a:r>
            <a:r>
              <a:rPr lang="en-IE" b="1" dirty="0">
                <a:latin typeface="Times New Roman" panose="02020603050405020304" pitchFamily="18" charset="0"/>
                <a:cs typeface="Times New Roman" panose="02020603050405020304" pitchFamily="18" charset="0"/>
              </a:rPr>
              <a:t> &amp; </a:t>
            </a:r>
            <a:r>
              <a:rPr lang="en-IE" b="1" dirty="0">
                <a:solidFill>
                  <a:srgbClr val="FF0000"/>
                </a:solidFill>
                <a:latin typeface="Times New Roman" panose="02020603050405020304" pitchFamily="18" charset="0"/>
                <a:cs typeface="Times New Roman" panose="02020603050405020304" pitchFamily="18" charset="0"/>
              </a:rPr>
              <a:t>34%</a:t>
            </a:r>
            <a:r>
              <a:rPr lang="en-IE" b="1" dirty="0">
                <a:latin typeface="Times New Roman" panose="02020603050405020304" pitchFamily="18" charset="0"/>
                <a:cs typeface="Times New Roman" panose="02020603050405020304" pitchFamily="18" charset="0"/>
              </a:rPr>
              <a:t> by </a:t>
            </a:r>
            <a:r>
              <a:rPr lang="en-IE" b="1" dirty="0">
                <a:solidFill>
                  <a:srgbClr val="FF0000"/>
                </a:solidFill>
                <a:latin typeface="Times New Roman" panose="02020603050405020304" pitchFamily="18" charset="0"/>
                <a:cs typeface="Times New Roman" panose="02020603050405020304" pitchFamily="18" charset="0"/>
              </a:rPr>
              <a:t>2033</a:t>
            </a:r>
            <a:r>
              <a:rPr lang="en-IE"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DFC388E7-AF97-EC49-7A28-0500A6556B6D}"/>
              </a:ext>
            </a:extLst>
          </p:cNvPr>
          <p:cNvSpPr txBox="1"/>
          <p:nvPr/>
        </p:nvSpPr>
        <p:spPr>
          <a:xfrm>
            <a:off x="1788297" y="5549775"/>
            <a:ext cx="6984776" cy="36933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-4%     -8%      -11%   -15%    -19%    -22%    -25%    -28%   -31%   -34%</a:t>
            </a:r>
          </a:p>
        </p:txBody>
      </p:sp>
      <p:sp>
        <p:nvSpPr>
          <p:cNvPr id="6" name="Oval 5">
            <a:extLst>
              <a:ext uri="{FF2B5EF4-FFF2-40B4-BE49-F238E27FC236}">
                <a16:creationId xmlns:a16="http://schemas.microsoft.com/office/drawing/2014/main" id="{E42C3540-7EC6-C53F-38CE-7C32AE67C743}"/>
              </a:ext>
            </a:extLst>
          </p:cNvPr>
          <p:cNvSpPr/>
          <p:nvPr/>
        </p:nvSpPr>
        <p:spPr>
          <a:xfrm>
            <a:off x="8069217" y="6058203"/>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0A2AAD6-A8F7-1165-4D43-E82789B7C3DF}"/>
              </a:ext>
            </a:extLst>
          </p:cNvPr>
          <p:cNvSpPr/>
          <p:nvPr/>
        </p:nvSpPr>
        <p:spPr>
          <a:xfrm>
            <a:off x="4509745" y="603974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0D847314-03EB-6386-42BB-5C0654AFF2E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2394209"/>
      </p:ext>
    </p:extLst>
  </p:cSld>
  <p:clrMapOvr>
    <a:masterClrMapping/>
  </p:clrMapOvr>
  <mc:AlternateContent xmlns:mc="http://schemas.openxmlformats.org/markup-compatibility/2006">
    <mc:Choice xmlns:p14="http://schemas.microsoft.com/office/powerpoint/2010/main" Requires="p14">
      <p:transition spd="slow" p14:dur="2000" advTm="39165"/>
    </mc:Choice>
    <mc:Fallback>
      <p:transition spd="slow" advTm="3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1F18F9C-D28E-4334-85D1-2D9476172DEC}"/>
              </a:ext>
            </a:extLst>
          </p:cNvPr>
          <p:cNvGraphicFramePr>
            <a:graphicFrameLocks/>
          </p:cNvGraphicFramePr>
          <p:nvPr>
            <p:extLst>
              <p:ext uri="{D42A27DB-BD31-4B8C-83A1-F6EECF244321}">
                <p14:modId xmlns:p14="http://schemas.microsoft.com/office/powerpoint/2010/main" val="3385484436"/>
              </p:ext>
            </p:extLst>
          </p:nvPr>
        </p:nvGraphicFramePr>
        <p:xfrm>
          <a:off x="142199" y="1321553"/>
          <a:ext cx="8966088" cy="4121060"/>
        </p:xfrm>
        <a:graphic>
          <a:graphicData uri="http://schemas.openxmlformats.org/drawingml/2006/chart">
            <c:chart xmlns:c="http://schemas.openxmlformats.org/drawingml/2006/chart" xmlns:r="http://schemas.openxmlformats.org/officeDocument/2006/relationships" r:id="rId5"/>
          </a:graphicData>
        </a:graphic>
      </p:graphicFrame>
      <p:sp>
        <p:nvSpPr>
          <p:cNvPr id="4" name="Content Placeholder 3">
            <a:extLst>
              <a:ext uri="{FF2B5EF4-FFF2-40B4-BE49-F238E27FC236}">
                <a16:creationId xmlns:a16="http://schemas.microsoft.com/office/drawing/2014/main" id="{7CF687CC-14BF-89B1-D93E-2FF6F429FDD6}"/>
              </a:ext>
            </a:extLst>
          </p:cNvPr>
          <p:cNvSpPr>
            <a:spLocks noGrp="1"/>
          </p:cNvSpPr>
          <p:nvPr>
            <p:ph idx="1"/>
          </p:nvPr>
        </p:nvSpPr>
        <p:spPr>
          <a:xfrm>
            <a:off x="156726" y="5728406"/>
            <a:ext cx="7439610" cy="718512"/>
          </a:xfrm>
        </p:spPr>
        <p:txBody>
          <a:bodyPr>
            <a:normAutofit/>
          </a:bodyPr>
          <a:lstStyle/>
          <a:p>
            <a:pPr marL="0" indent="0">
              <a:buNone/>
            </a:pPr>
            <a:r>
              <a:rPr lang="en-IE" sz="2000" b="1" dirty="0">
                <a:latin typeface="Times New Roman" panose="02020603050405020304" pitchFamily="18" charset="0"/>
                <a:cs typeface="Times New Roman" panose="02020603050405020304" pitchFamily="18" charset="0"/>
              </a:rPr>
              <a:t>*** </a:t>
            </a:r>
            <a:r>
              <a:rPr lang="en-IE" sz="2000" b="1" dirty="0">
                <a:solidFill>
                  <a:srgbClr val="FF0000"/>
                </a:solidFill>
                <a:latin typeface="Times New Roman" panose="02020603050405020304" pitchFamily="18" charset="0"/>
                <a:cs typeface="Times New Roman" panose="02020603050405020304" pitchFamily="18" charset="0"/>
              </a:rPr>
              <a:t>All public buildings and businesses in Ashbourne need to develop energy and carbon reduction plans</a:t>
            </a:r>
          </a:p>
        </p:txBody>
      </p:sp>
      <p:sp>
        <p:nvSpPr>
          <p:cNvPr id="7" name="TextBox 6">
            <a:extLst>
              <a:ext uri="{FF2B5EF4-FFF2-40B4-BE49-F238E27FC236}">
                <a16:creationId xmlns:a16="http://schemas.microsoft.com/office/drawing/2014/main" id="{9A63DC60-81C8-6F36-EE7F-DB1992EB11F1}"/>
              </a:ext>
            </a:extLst>
          </p:cNvPr>
          <p:cNvSpPr txBox="1"/>
          <p:nvPr/>
        </p:nvSpPr>
        <p:spPr>
          <a:xfrm>
            <a:off x="369725" y="770338"/>
            <a:ext cx="6943074" cy="400110"/>
          </a:xfrm>
          <a:prstGeom prst="rect">
            <a:avLst/>
          </a:prstGeom>
          <a:noFill/>
        </p:spPr>
        <p:txBody>
          <a:bodyPr wrap="square">
            <a:spAutoFit/>
          </a:bodyPr>
          <a:lstStyle/>
          <a:p>
            <a:r>
              <a:rPr lang="en-IE"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I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2000" b="1" dirty="0">
                <a:effectLst/>
                <a:latin typeface="Times New Roman" panose="02020603050405020304" pitchFamily="18" charset="0"/>
                <a:ea typeface="Calibri" panose="020F0502020204030204" pitchFamily="34" charset="0"/>
                <a:cs typeface="Times New Roman" panose="02020603050405020304" pitchFamily="18" charset="0"/>
              </a:rPr>
              <a:t>reduction in Commercial/ Public Building Energy Usage </a:t>
            </a:r>
            <a:endParaRPr lang="en-IE" sz="20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F22BFAD-2736-DE2E-0BC6-D4991394E2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Non-domestic Buildings Energy Model</a:t>
            </a:r>
          </a:p>
        </p:txBody>
      </p:sp>
      <p:sp>
        <p:nvSpPr>
          <p:cNvPr id="6" name="Oval 5">
            <a:extLst>
              <a:ext uri="{FF2B5EF4-FFF2-40B4-BE49-F238E27FC236}">
                <a16:creationId xmlns:a16="http://schemas.microsoft.com/office/drawing/2014/main" id="{FC2E4D68-9DB4-AEB9-80DA-BF01680689D7}"/>
              </a:ext>
            </a:extLst>
          </p:cNvPr>
          <p:cNvSpPr/>
          <p:nvPr/>
        </p:nvSpPr>
        <p:spPr>
          <a:xfrm>
            <a:off x="4499992" y="493855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5BA7322-D980-8DDA-A73D-776E34B7BB5C}"/>
              </a:ext>
            </a:extLst>
          </p:cNvPr>
          <p:cNvSpPr/>
          <p:nvPr/>
        </p:nvSpPr>
        <p:spPr>
          <a:xfrm>
            <a:off x="8238135" y="493855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DC791A2-DAC7-3209-402F-04E4B016C6F9}"/>
              </a:ext>
            </a:extLst>
          </p:cNvPr>
          <p:cNvPicPr>
            <a:picLocks noChangeAspect="1"/>
          </p:cNvPicPr>
          <p:nvPr/>
        </p:nvPicPr>
        <p:blipFill>
          <a:blip r:embed="rId6"/>
          <a:stretch>
            <a:fillRect/>
          </a:stretch>
        </p:blipFill>
        <p:spPr>
          <a:xfrm>
            <a:off x="7596336" y="5762463"/>
            <a:ext cx="1547664" cy="1095537"/>
          </a:xfrm>
          <a:prstGeom prst="rect">
            <a:avLst/>
          </a:prstGeom>
        </p:spPr>
      </p:pic>
      <p:sp>
        <p:nvSpPr>
          <p:cNvPr id="22" name="TextBox 21">
            <a:extLst>
              <a:ext uri="{FF2B5EF4-FFF2-40B4-BE49-F238E27FC236}">
                <a16:creationId xmlns:a16="http://schemas.microsoft.com/office/drawing/2014/main" id="{19DED574-DAAA-74A3-79D6-9E435CC98DE6}"/>
              </a:ext>
            </a:extLst>
          </p:cNvPr>
          <p:cNvSpPr txBox="1"/>
          <p:nvPr/>
        </p:nvSpPr>
        <p:spPr>
          <a:xfrm>
            <a:off x="1619672" y="4457520"/>
            <a:ext cx="7382129" cy="369332"/>
          </a:xfrm>
          <a:prstGeom prst="rect">
            <a:avLst/>
          </a:prstGeom>
          <a:solidFill>
            <a:schemeClr val="bg1"/>
          </a:solidFill>
        </p:spPr>
        <p:txBody>
          <a:bodyPr wrap="square">
            <a:spAutoFit/>
          </a:bodyPr>
          <a:lstStyle/>
          <a:p>
            <a:r>
              <a:rPr lang="en-GB" sz="1800" b="0" i="0" u="none" strike="noStrike" dirty="0">
                <a:solidFill>
                  <a:srgbClr val="000000"/>
                </a:solidFill>
                <a:effectLst/>
                <a:latin typeface="Times New Roman" panose="02020603050405020304" pitchFamily="18" charset="0"/>
                <a:cs typeface="Times New Roman" panose="02020603050405020304" pitchFamily="18" charset="0"/>
              </a:rPr>
              <a:t>-3%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-6%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-9%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-11%</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-14%</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-17%</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-19%   </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-22%</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-24%</a:t>
            </a:r>
            <a:r>
              <a:rPr lang="en-GB" dirty="0">
                <a:latin typeface="Times New Roman" panose="02020603050405020304" pitchFamily="18" charset="0"/>
                <a:cs typeface="Times New Roman" panose="02020603050405020304" pitchFamily="18" charset="0"/>
              </a:rPr>
              <a:t>    </a:t>
            </a:r>
            <a:r>
              <a:rPr lang="en-GB" sz="1800" b="0" i="0" u="none" strike="noStrike" dirty="0">
                <a:solidFill>
                  <a:srgbClr val="000000"/>
                </a:solidFill>
                <a:effectLst/>
                <a:latin typeface="Times New Roman" panose="02020603050405020304" pitchFamily="18" charset="0"/>
                <a:cs typeface="Times New Roman" panose="02020603050405020304" pitchFamily="18" charset="0"/>
              </a:rPr>
              <a:t>-26%</a:t>
            </a:r>
            <a:r>
              <a:rPr lang="en-GB" dirty="0">
                <a:latin typeface="Times New Roman" panose="02020603050405020304" pitchFamily="18" charset="0"/>
                <a:cs typeface="Times New Roman" panose="02020603050405020304" pitchFamily="18" charset="0"/>
              </a:rPr>
              <a:t> </a:t>
            </a:r>
          </a:p>
        </p:txBody>
      </p:sp>
      <p:pic>
        <p:nvPicPr>
          <p:cNvPr id="43" name="Audio 42">
            <a:hlinkClick r:id="" action="ppaction://media"/>
            <a:extLst>
              <a:ext uri="{FF2B5EF4-FFF2-40B4-BE49-F238E27FC236}">
                <a16:creationId xmlns:a16="http://schemas.microsoft.com/office/drawing/2014/main" id="{C8E6AD42-620F-2EA6-DF2F-0F155E4029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23098774"/>
      </p:ext>
    </p:extLst>
  </p:cSld>
  <p:clrMapOvr>
    <a:masterClrMapping/>
  </p:clrMapOvr>
  <mc:AlternateContent xmlns:mc="http://schemas.openxmlformats.org/markup-compatibility/2006">
    <mc:Choice xmlns:p14="http://schemas.microsoft.com/office/powerpoint/2010/main" Requires="p14">
      <p:transition spd="slow" p14:dur="2000" advTm="32354"/>
    </mc:Choice>
    <mc:Fallback>
      <p:transition spd="slow" advTm="32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2134A-E465-C926-2303-08A75E44682E}"/>
              </a:ext>
            </a:extLst>
          </p:cNvPr>
          <p:cNvPicPr>
            <a:picLocks noChangeAspect="1"/>
          </p:cNvPicPr>
          <p:nvPr/>
        </p:nvPicPr>
        <p:blipFill>
          <a:blip r:embed="rId5"/>
          <a:stretch>
            <a:fillRect/>
          </a:stretch>
        </p:blipFill>
        <p:spPr>
          <a:xfrm>
            <a:off x="7596336" y="5762463"/>
            <a:ext cx="1547664" cy="1095537"/>
          </a:xfrm>
          <a:prstGeom prst="rect">
            <a:avLst/>
          </a:prstGeom>
        </p:spPr>
      </p:pic>
      <p:graphicFrame>
        <p:nvGraphicFramePr>
          <p:cNvPr id="4" name="Chart 3">
            <a:extLst>
              <a:ext uri="{FF2B5EF4-FFF2-40B4-BE49-F238E27FC236}">
                <a16:creationId xmlns:a16="http://schemas.microsoft.com/office/drawing/2014/main" id="{76444C13-7909-41B6-AD2D-EEF55763BAC0}"/>
              </a:ext>
            </a:extLst>
          </p:cNvPr>
          <p:cNvGraphicFramePr>
            <a:graphicFrameLocks/>
          </p:cNvGraphicFramePr>
          <p:nvPr>
            <p:extLst>
              <p:ext uri="{D42A27DB-BD31-4B8C-83A1-F6EECF244321}">
                <p14:modId xmlns:p14="http://schemas.microsoft.com/office/powerpoint/2010/main" val="3977702116"/>
              </p:ext>
            </p:extLst>
          </p:nvPr>
        </p:nvGraphicFramePr>
        <p:xfrm>
          <a:off x="169265" y="3571574"/>
          <a:ext cx="8805470" cy="3122029"/>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0744F046-C72B-40B9-6B10-14D397891A31}"/>
              </a:ext>
            </a:extLst>
          </p:cNvPr>
          <p:cNvSpPr txBox="1"/>
          <p:nvPr/>
        </p:nvSpPr>
        <p:spPr>
          <a:xfrm>
            <a:off x="169265" y="771435"/>
            <a:ext cx="6271600" cy="458074"/>
          </a:xfrm>
          <a:prstGeom prst="rect">
            <a:avLst/>
          </a:prstGeom>
          <a:noFill/>
        </p:spPr>
        <p:txBody>
          <a:bodyPr wrap="square">
            <a:spAutoFit/>
          </a:bodyPr>
          <a:lstStyle/>
          <a:p>
            <a:pPr>
              <a:lnSpc>
                <a:spcPct val="150000"/>
              </a:lnSpc>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Assume </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29.5%</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EV Market Share by 2030</a:t>
            </a:r>
            <a:endParaRPr lang="en-IE"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E771B3F3-323B-5D0E-D1AA-11CDC7D954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Transport Projections to 2033</a:t>
            </a:r>
          </a:p>
        </p:txBody>
      </p:sp>
      <p:sp>
        <p:nvSpPr>
          <p:cNvPr id="6" name="TextBox 5">
            <a:extLst>
              <a:ext uri="{FF2B5EF4-FFF2-40B4-BE49-F238E27FC236}">
                <a16:creationId xmlns:a16="http://schemas.microsoft.com/office/drawing/2014/main" id="{E0B10FFF-6BAF-2490-34CF-0A6BA7507684}"/>
              </a:ext>
            </a:extLst>
          </p:cNvPr>
          <p:cNvSpPr txBox="1"/>
          <p:nvPr/>
        </p:nvSpPr>
        <p:spPr>
          <a:xfrm>
            <a:off x="169265" y="1499577"/>
            <a:ext cx="2169357" cy="1289071"/>
          </a:xfrm>
          <a:prstGeom prst="rect">
            <a:avLst/>
          </a:prstGeom>
          <a:noFill/>
        </p:spPr>
        <p:txBody>
          <a:bodyPr wrap="square">
            <a:spAutoFit/>
          </a:bodyPr>
          <a:lstStyle/>
          <a:p>
            <a:pPr>
              <a:lnSpc>
                <a:spcPct val="150000"/>
              </a:lnSpc>
            </a:pPr>
            <a:r>
              <a:rPr lang="en-IE"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3.75%</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reduction in Car Transport Energy Usage </a:t>
            </a:r>
            <a:endParaRPr lang="en-IE"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0CF3F8C-098C-61D2-778E-156A64599D69}"/>
              </a:ext>
            </a:extLst>
          </p:cNvPr>
          <p:cNvSpPr/>
          <p:nvPr/>
        </p:nvSpPr>
        <p:spPr>
          <a:xfrm>
            <a:off x="4499992" y="6271746"/>
            <a:ext cx="648072"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11488C0-A5ED-88BB-80C0-71F7AE3F964A}"/>
              </a:ext>
            </a:extLst>
          </p:cNvPr>
          <p:cNvSpPr/>
          <p:nvPr/>
        </p:nvSpPr>
        <p:spPr>
          <a:xfrm>
            <a:off x="8172400" y="6230647"/>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40D4983-1C68-8388-4681-F3C1AA49C9C1}"/>
              </a:ext>
            </a:extLst>
          </p:cNvPr>
          <p:cNvPicPr>
            <a:picLocks noChangeAspect="1"/>
          </p:cNvPicPr>
          <p:nvPr/>
        </p:nvPicPr>
        <p:blipFill>
          <a:blip r:embed="rId7"/>
          <a:stretch>
            <a:fillRect/>
          </a:stretch>
        </p:blipFill>
        <p:spPr>
          <a:xfrm>
            <a:off x="2836678" y="1391935"/>
            <a:ext cx="6132577" cy="1902857"/>
          </a:xfrm>
          <a:prstGeom prst="rect">
            <a:avLst/>
          </a:prstGeom>
        </p:spPr>
      </p:pic>
      <p:pic>
        <p:nvPicPr>
          <p:cNvPr id="20" name="Audio 19">
            <a:hlinkClick r:id="" action="ppaction://media"/>
            <a:extLst>
              <a:ext uri="{FF2B5EF4-FFF2-40B4-BE49-F238E27FC236}">
                <a16:creationId xmlns:a16="http://schemas.microsoft.com/office/drawing/2014/main" id="{F6767E75-9A80-760E-A026-B2B915B665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26368499"/>
      </p:ext>
    </p:extLst>
  </p:cSld>
  <p:clrMapOvr>
    <a:masterClrMapping/>
  </p:clrMapOvr>
  <mc:AlternateContent xmlns:mc="http://schemas.openxmlformats.org/markup-compatibility/2006">
    <mc:Choice xmlns:p14="http://schemas.microsoft.com/office/powerpoint/2010/main" Requires="p14">
      <p:transition spd="slow" p14:dur="2000" advTm="27218"/>
    </mc:Choice>
    <mc:Fallback>
      <p:transition spd="slow" advTm="2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96A8A-57C8-1561-51EE-6E8E878AB9D0}"/>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p:cNvSpPr>
            <a:spLocks noGrp="1"/>
          </p:cNvSpPr>
          <p:nvPr>
            <p:ph type="title"/>
          </p:nvPr>
        </p:nvSpPr>
        <p:spPr>
          <a:xfrm>
            <a:off x="0" y="0"/>
            <a:ext cx="9144000" cy="850106"/>
          </a:xfrm>
        </p:spPr>
        <p:txBody>
          <a:bodyPr>
            <a:normAutofit fontScale="90000"/>
          </a:bodyPr>
          <a:lstStyle/>
          <a:p>
            <a:br>
              <a:rPr lang="en-US" sz="2800" b="1" dirty="0"/>
            </a:br>
            <a:endParaRPr lang="en-US" sz="2800" dirty="0"/>
          </a:p>
        </p:txBody>
      </p:sp>
      <p:sp>
        <p:nvSpPr>
          <p:cNvPr id="4" name="Title 2">
            <a:extLst>
              <a:ext uri="{FF2B5EF4-FFF2-40B4-BE49-F238E27FC236}">
                <a16:creationId xmlns:a16="http://schemas.microsoft.com/office/drawing/2014/main" id="{33633EE8-B5A8-3013-2242-245E7F1D57F3}"/>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Ashbourne SEC Energy Reduction Projection </a:t>
            </a:r>
          </a:p>
          <a:p>
            <a:r>
              <a:rPr lang="en-US" sz="2500" b="1" dirty="0">
                <a:latin typeface="Times New Roman" panose="02020603050405020304" pitchFamily="18" charset="0"/>
                <a:cs typeface="Times New Roman" panose="02020603050405020304" pitchFamily="18" charset="0"/>
              </a:rPr>
              <a:t>– All Sectors (2023-2033)</a:t>
            </a:r>
          </a:p>
        </p:txBody>
      </p:sp>
      <p:pic>
        <p:nvPicPr>
          <p:cNvPr id="9" name="Picture 8">
            <a:extLst>
              <a:ext uri="{FF2B5EF4-FFF2-40B4-BE49-F238E27FC236}">
                <a16:creationId xmlns:a16="http://schemas.microsoft.com/office/drawing/2014/main" id="{70E7C2D2-1D0A-522B-E949-713F923B4D9A}"/>
              </a:ext>
            </a:extLst>
          </p:cNvPr>
          <p:cNvPicPr>
            <a:picLocks noChangeAspect="1"/>
          </p:cNvPicPr>
          <p:nvPr/>
        </p:nvPicPr>
        <p:blipFill>
          <a:blip r:embed="rId6"/>
          <a:stretch>
            <a:fillRect/>
          </a:stretch>
        </p:blipFill>
        <p:spPr>
          <a:xfrm>
            <a:off x="-2032" y="1109915"/>
            <a:ext cx="9144000" cy="4726422"/>
          </a:xfrm>
          <a:prstGeom prst="rect">
            <a:avLst/>
          </a:prstGeom>
        </p:spPr>
      </p:pic>
      <p:sp>
        <p:nvSpPr>
          <p:cNvPr id="10" name="TextBox 1">
            <a:extLst>
              <a:ext uri="{FF2B5EF4-FFF2-40B4-BE49-F238E27FC236}">
                <a16:creationId xmlns:a16="http://schemas.microsoft.com/office/drawing/2014/main" id="{4E5AFDC4-EB1F-CEC9-98B0-0BBD0CE7BE24}"/>
              </a:ext>
            </a:extLst>
          </p:cNvPr>
          <p:cNvSpPr txBox="1"/>
          <p:nvPr/>
        </p:nvSpPr>
        <p:spPr>
          <a:xfrm>
            <a:off x="1274603" y="1877504"/>
            <a:ext cx="51707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3%</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1" name="TextBox 5">
            <a:extLst>
              <a:ext uri="{FF2B5EF4-FFF2-40B4-BE49-F238E27FC236}">
                <a16:creationId xmlns:a16="http://schemas.microsoft.com/office/drawing/2014/main" id="{F04C9402-101E-4D78-B86F-78770A1AE6A1}"/>
              </a:ext>
            </a:extLst>
          </p:cNvPr>
          <p:cNvSpPr txBox="1"/>
          <p:nvPr/>
        </p:nvSpPr>
        <p:spPr>
          <a:xfrm>
            <a:off x="2123728" y="1988840"/>
            <a:ext cx="51707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7%</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2" name="TextBox 6">
            <a:extLst>
              <a:ext uri="{FF2B5EF4-FFF2-40B4-BE49-F238E27FC236}">
                <a16:creationId xmlns:a16="http://schemas.microsoft.com/office/drawing/2014/main" id="{5847A031-01AA-4D8E-968C-B5997169DBBD}"/>
              </a:ext>
            </a:extLst>
          </p:cNvPr>
          <p:cNvSpPr txBox="1"/>
          <p:nvPr/>
        </p:nvSpPr>
        <p:spPr>
          <a:xfrm>
            <a:off x="2829937" y="2064438"/>
            <a:ext cx="63409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10%</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3" name="TextBox 7">
            <a:extLst>
              <a:ext uri="{FF2B5EF4-FFF2-40B4-BE49-F238E27FC236}">
                <a16:creationId xmlns:a16="http://schemas.microsoft.com/office/drawing/2014/main" id="{D09AC03C-BF85-41F6-960D-7F246604E610}"/>
              </a:ext>
            </a:extLst>
          </p:cNvPr>
          <p:cNvSpPr txBox="1"/>
          <p:nvPr/>
        </p:nvSpPr>
        <p:spPr>
          <a:xfrm>
            <a:off x="3693181" y="2184620"/>
            <a:ext cx="68580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13%</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id="{E4270E87-70E6-4ABA-8575-07E4EF6EC473}"/>
              </a:ext>
            </a:extLst>
          </p:cNvPr>
          <p:cNvSpPr txBox="1"/>
          <p:nvPr/>
        </p:nvSpPr>
        <p:spPr>
          <a:xfrm>
            <a:off x="4463383" y="2304603"/>
            <a:ext cx="62865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rgbClr val="FF0000"/>
                </a:solidFill>
                <a:effectLst/>
                <a:latin typeface="Times New Roman" panose="02020603050405020304" pitchFamily="18" charset="0"/>
                <a:ea typeface="+mn-ea"/>
                <a:cs typeface="Times New Roman" panose="02020603050405020304" pitchFamily="18" charset="0"/>
              </a:rPr>
              <a:t>16%</a:t>
            </a:r>
            <a:r>
              <a:rPr lang="en-GB" sz="1800" dirty="0">
                <a:solidFill>
                  <a:srgbClr val="FF0000"/>
                </a:solidFill>
                <a:latin typeface="Times New Roman" panose="02020603050405020304" pitchFamily="18" charset="0"/>
                <a:cs typeface="Times New Roman" panose="02020603050405020304" pitchFamily="18" charset="0"/>
              </a:rPr>
              <a:t> </a:t>
            </a:r>
            <a:endParaRPr lang="en-GB" sz="1800" kern="1200" dirty="0">
              <a:solidFill>
                <a:srgbClr val="FF0000"/>
              </a:solidFill>
              <a:latin typeface="Times New Roman" panose="02020603050405020304" pitchFamily="18" charset="0"/>
              <a:cs typeface="Times New Roman" panose="02020603050405020304" pitchFamily="18" charset="0"/>
            </a:endParaRPr>
          </a:p>
        </p:txBody>
      </p:sp>
      <p:sp>
        <p:nvSpPr>
          <p:cNvPr id="15" name="TextBox 9">
            <a:extLst>
              <a:ext uri="{FF2B5EF4-FFF2-40B4-BE49-F238E27FC236}">
                <a16:creationId xmlns:a16="http://schemas.microsoft.com/office/drawing/2014/main" id="{1C38BE54-EEEE-4413-AFC9-25014B26192C}"/>
              </a:ext>
            </a:extLst>
          </p:cNvPr>
          <p:cNvSpPr txBox="1"/>
          <p:nvPr/>
        </p:nvSpPr>
        <p:spPr>
          <a:xfrm>
            <a:off x="5312122" y="2403278"/>
            <a:ext cx="70757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19%</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6" name="TextBox 10">
            <a:extLst>
              <a:ext uri="{FF2B5EF4-FFF2-40B4-BE49-F238E27FC236}">
                <a16:creationId xmlns:a16="http://schemas.microsoft.com/office/drawing/2014/main" id="{EDAA4516-0964-44BA-B4E0-072C8AE04AE0}"/>
              </a:ext>
            </a:extLst>
          </p:cNvPr>
          <p:cNvSpPr txBox="1"/>
          <p:nvPr/>
        </p:nvSpPr>
        <p:spPr>
          <a:xfrm>
            <a:off x="6133795" y="2506503"/>
            <a:ext cx="718457"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22%</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7" name="TextBox 11">
            <a:extLst>
              <a:ext uri="{FF2B5EF4-FFF2-40B4-BE49-F238E27FC236}">
                <a16:creationId xmlns:a16="http://schemas.microsoft.com/office/drawing/2014/main" id="{356E8F99-D57F-4BCA-BE90-036F82E704AD}"/>
              </a:ext>
            </a:extLst>
          </p:cNvPr>
          <p:cNvSpPr txBox="1"/>
          <p:nvPr/>
        </p:nvSpPr>
        <p:spPr>
          <a:xfrm>
            <a:off x="6939571" y="2567957"/>
            <a:ext cx="688522"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25%</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8" name="TextBox 12">
            <a:extLst>
              <a:ext uri="{FF2B5EF4-FFF2-40B4-BE49-F238E27FC236}">
                <a16:creationId xmlns:a16="http://schemas.microsoft.com/office/drawing/2014/main" id="{3768EBEC-F6F4-4B4D-BDA4-2E885EEA755E}"/>
              </a:ext>
            </a:extLst>
          </p:cNvPr>
          <p:cNvSpPr txBox="1"/>
          <p:nvPr/>
        </p:nvSpPr>
        <p:spPr>
          <a:xfrm>
            <a:off x="7715412" y="2660456"/>
            <a:ext cx="726623"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chemeClr val="tx1"/>
                </a:solidFill>
                <a:effectLst/>
                <a:latin typeface="Times New Roman" panose="02020603050405020304" pitchFamily="18" charset="0"/>
                <a:ea typeface="+mn-ea"/>
                <a:cs typeface="Times New Roman" panose="02020603050405020304" pitchFamily="18" charset="0"/>
              </a:rPr>
              <a:t>28%</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19" name="TextBox 13">
            <a:extLst>
              <a:ext uri="{FF2B5EF4-FFF2-40B4-BE49-F238E27FC236}">
                <a16:creationId xmlns:a16="http://schemas.microsoft.com/office/drawing/2014/main" id="{7DB7E016-4651-4037-8EB9-8ED16E42B92F}"/>
              </a:ext>
            </a:extLst>
          </p:cNvPr>
          <p:cNvSpPr txBox="1"/>
          <p:nvPr/>
        </p:nvSpPr>
        <p:spPr>
          <a:xfrm>
            <a:off x="8531594" y="2737398"/>
            <a:ext cx="642259"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800" b="0" i="0" u="none" strike="noStrike" dirty="0">
                <a:solidFill>
                  <a:srgbClr val="FF0000"/>
                </a:solidFill>
                <a:effectLst/>
                <a:latin typeface="Times New Roman" panose="02020603050405020304" pitchFamily="18" charset="0"/>
                <a:ea typeface="+mn-ea"/>
                <a:cs typeface="Times New Roman" panose="02020603050405020304" pitchFamily="18" charset="0"/>
              </a:rPr>
              <a:t>30%</a:t>
            </a:r>
            <a:r>
              <a:rPr lang="en-GB" sz="1800" dirty="0">
                <a:solidFill>
                  <a:srgbClr val="FF0000"/>
                </a:solidFill>
                <a:latin typeface="Times New Roman" panose="02020603050405020304" pitchFamily="18" charset="0"/>
                <a:cs typeface="Times New Roman" panose="02020603050405020304" pitchFamily="18" charset="0"/>
              </a:rPr>
              <a:t> </a:t>
            </a:r>
            <a:endParaRPr lang="en-GB" sz="1800" kern="1200" dirty="0">
              <a:solidFill>
                <a:srgbClr val="FF000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6645DD08-A9AB-6939-B409-6187F3C0C723}"/>
              </a:ext>
            </a:extLst>
          </p:cNvPr>
          <p:cNvSpPr/>
          <p:nvPr/>
        </p:nvSpPr>
        <p:spPr>
          <a:xfrm>
            <a:off x="4417753" y="5213198"/>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E890899D-4624-E13C-6D56-261A65A9303A}"/>
              </a:ext>
            </a:extLst>
          </p:cNvPr>
          <p:cNvSpPr/>
          <p:nvPr/>
        </p:nvSpPr>
        <p:spPr>
          <a:xfrm>
            <a:off x="8489655" y="5256275"/>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udio 6">
            <a:hlinkClick r:id="" action="ppaction://media"/>
            <a:extLst>
              <a:ext uri="{FF2B5EF4-FFF2-40B4-BE49-F238E27FC236}">
                <a16:creationId xmlns:a16="http://schemas.microsoft.com/office/drawing/2014/main" id="{8CE5A5F1-555D-2CD5-EB98-20F0FB7529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1526600"/>
      </p:ext>
    </p:extLst>
  </p:cSld>
  <p:clrMapOvr>
    <a:masterClrMapping/>
  </p:clrMapOvr>
  <mc:AlternateContent xmlns:mc="http://schemas.openxmlformats.org/markup-compatibility/2006">
    <mc:Choice xmlns:p14="http://schemas.microsoft.com/office/powerpoint/2010/main" Requires="p14">
      <p:transition spd="slow" p14:dur="2000" advTm="29594"/>
    </mc:Choice>
    <mc:Fallback>
      <p:transition spd="slow" advTm="2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6221D7-0997-425D-8628-83ED3EC8B6EE}"/>
              </a:ext>
            </a:extLst>
          </p:cNvPr>
          <p:cNvPicPr>
            <a:picLocks noChangeAspect="1"/>
          </p:cNvPicPr>
          <p:nvPr/>
        </p:nvPicPr>
        <p:blipFill>
          <a:blip r:embed="rId5"/>
          <a:stretch>
            <a:fillRect/>
          </a:stretch>
        </p:blipFill>
        <p:spPr>
          <a:xfrm>
            <a:off x="7501410" y="5805264"/>
            <a:ext cx="1642590" cy="1052736"/>
          </a:xfrm>
          <a:prstGeom prst="rect">
            <a:avLst/>
          </a:prstGeom>
        </p:spPr>
      </p:pic>
      <p:pic>
        <p:nvPicPr>
          <p:cNvPr id="8" name="Picture 7">
            <a:extLst>
              <a:ext uri="{FF2B5EF4-FFF2-40B4-BE49-F238E27FC236}">
                <a16:creationId xmlns:a16="http://schemas.microsoft.com/office/drawing/2014/main" id="{2B527DFA-4B06-929D-5F08-ABD7D45EAC9E}"/>
              </a:ext>
            </a:extLst>
          </p:cNvPr>
          <p:cNvPicPr>
            <a:picLocks noChangeAspect="1"/>
          </p:cNvPicPr>
          <p:nvPr/>
        </p:nvPicPr>
        <p:blipFill>
          <a:blip r:embed="rId6"/>
          <a:stretch>
            <a:fillRect/>
          </a:stretch>
        </p:blipFill>
        <p:spPr>
          <a:xfrm>
            <a:off x="197741" y="954155"/>
            <a:ext cx="8748518" cy="5620999"/>
          </a:xfrm>
          <a:prstGeom prst="rect">
            <a:avLst/>
          </a:prstGeom>
        </p:spPr>
      </p:pic>
      <p:sp>
        <p:nvSpPr>
          <p:cNvPr id="7" name="Title 2">
            <a:extLst>
              <a:ext uri="{FF2B5EF4-FFF2-40B4-BE49-F238E27FC236}">
                <a16:creationId xmlns:a16="http://schemas.microsoft.com/office/drawing/2014/main" id="{81453E36-C898-F01C-F799-52BE5DFAEFFA}"/>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Ashbourne SEC Carbon Reduction Projection </a:t>
            </a:r>
          </a:p>
          <a:p>
            <a:r>
              <a:rPr lang="en-US" sz="2500" b="1" dirty="0">
                <a:latin typeface="Times New Roman" panose="02020603050405020304" pitchFamily="18" charset="0"/>
                <a:cs typeface="Times New Roman" panose="02020603050405020304" pitchFamily="18" charset="0"/>
              </a:rPr>
              <a:t>– All Sectors (2023-2033)</a:t>
            </a:r>
          </a:p>
        </p:txBody>
      </p:sp>
      <p:sp>
        <p:nvSpPr>
          <p:cNvPr id="9" name="Oval 8">
            <a:extLst>
              <a:ext uri="{FF2B5EF4-FFF2-40B4-BE49-F238E27FC236}">
                <a16:creationId xmlns:a16="http://schemas.microsoft.com/office/drawing/2014/main" id="{77050BE1-15ED-E1E7-D9AD-68F591158FD1}"/>
              </a:ext>
            </a:extLst>
          </p:cNvPr>
          <p:cNvSpPr/>
          <p:nvPr/>
        </p:nvSpPr>
        <p:spPr>
          <a:xfrm>
            <a:off x="8322705" y="605144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8AF5854-E62C-96BA-4003-194A84383E67}"/>
              </a:ext>
            </a:extLst>
          </p:cNvPr>
          <p:cNvSpPr/>
          <p:nvPr/>
        </p:nvSpPr>
        <p:spPr>
          <a:xfrm>
            <a:off x="4499992" y="6034985"/>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Audio 13">
            <a:hlinkClick r:id="" action="ppaction://media"/>
            <a:extLst>
              <a:ext uri="{FF2B5EF4-FFF2-40B4-BE49-F238E27FC236}">
                <a16:creationId xmlns:a16="http://schemas.microsoft.com/office/drawing/2014/main" id="{710A1721-3C71-C857-FF4B-DA1E3A8D56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6451667"/>
      </p:ext>
    </p:extLst>
  </p:cSld>
  <p:clrMapOvr>
    <a:masterClrMapping/>
  </p:clrMapOvr>
  <mc:AlternateContent xmlns:mc="http://schemas.openxmlformats.org/markup-compatibility/2006">
    <mc:Choice xmlns:p14="http://schemas.microsoft.com/office/powerpoint/2010/main" Requires="p14">
      <p:transition spd="slow" p14:dur="2000" advTm="26725"/>
    </mc:Choice>
    <mc:Fallback>
      <p:transition spd="slow" advTm="2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477C75F-8418-D277-0467-31ED464CD37D}"/>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Solar Farms (with PP)</a:t>
            </a:r>
          </a:p>
        </p:txBody>
      </p:sp>
      <p:sp>
        <p:nvSpPr>
          <p:cNvPr id="6" name="TextBox 5">
            <a:extLst>
              <a:ext uri="{FF2B5EF4-FFF2-40B4-BE49-F238E27FC236}">
                <a16:creationId xmlns:a16="http://schemas.microsoft.com/office/drawing/2014/main" id="{3242583D-751C-23F4-148E-C88643D63ECA}"/>
              </a:ext>
            </a:extLst>
          </p:cNvPr>
          <p:cNvSpPr txBox="1"/>
          <p:nvPr/>
        </p:nvSpPr>
        <p:spPr>
          <a:xfrm>
            <a:off x="251520" y="4581128"/>
            <a:ext cx="5040560" cy="1347805"/>
          </a:xfrm>
          <a:prstGeom prst="rect">
            <a:avLst/>
          </a:prstGeom>
          <a:noFill/>
        </p:spPr>
        <p:txBody>
          <a:bodyPr wrap="square">
            <a:spAutoFit/>
          </a:bodyPr>
          <a:lstStyle/>
          <a:p>
            <a:pPr marL="0" marR="0" algn="just">
              <a:lnSpc>
                <a:spcPct val="115000"/>
              </a:lnSpc>
              <a:spcAft>
                <a:spcPts val="1000"/>
              </a:spcAft>
            </a:pPr>
            <a:r>
              <a:rPr lang="en-IE" sz="1800" dirty="0">
                <a:effectLst/>
                <a:latin typeface="Times New Roman" panose="02020603050405020304" pitchFamily="18" charset="0"/>
                <a:ea typeface="SimSun" panose="02010600030101010101" pitchFamily="2" charset="-122"/>
                <a:cs typeface="Times New Roman" panose="02020603050405020304" pitchFamily="18" charset="0"/>
              </a:rPr>
              <a:t>With 268 MW equal to 0.268 GW, the ten Ashbourne solar farms will have capacity to power 200,00 homes, just shy of the total of 220,000 homes for all of County Meath (Census 2022).  </a:t>
            </a:r>
            <a:endParaRPr lang="en-GB" sz="18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F50E8F59-5767-369D-0141-9B758ECC77C4}"/>
              </a:ext>
            </a:extLst>
          </p:cNvPr>
          <p:cNvPicPr>
            <a:picLocks noChangeAspect="1"/>
          </p:cNvPicPr>
          <p:nvPr/>
        </p:nvPicPr>
        <p:blipFill>
          <a:blip r:embed="rId4"/>
          <a:stretch>
            <a:fillRect/>
          </a:stretch>
        </p:blipFill>
        <p:spPr>
          <a:xfrm>
            <a:off x="5724128" y="4293096"/>
            <a:ext cx="3419872" cy="2564904"/>
          </a:xfrm>
          <a:prstGeom prst="rect">
            <a:avLst/>
          </a:prstGeom>
        </p:spPr>
      </p:pic>
      <p:sp>
        <p:nvSpPr>
          <p:cNvPr id="14" name="TextBox 13">
            <a:extLst>
              <a:ext uri="{FF2B5EF4-FFF2-40B4-BE49-F238E27FC236}">
                <a16:creationId xmlns:a16="http://schemas.microsoft.com/office/drawing/2014/main" id="{0EAB722F-9143-AA4C-1245-7F67AFA85849}"/>
              </a:ext>
            </a:extLst>
          </p:cNvPr>
          <p:cNvSpPr txBox="1"/>
          <p:nvPr/>
        </p:nvSpPr>
        <p:spPr>
          <a:xfrm>
            <a:off x="6516216" y="1412776"/>
            <a:ext cx="2412926" cy="1200329"/>
          </a:xfrm>
          <a:prstGeom prst="rect">
            <a:avLst/>
          </a:prstGeom>
          <a:noFill/>
        </p:spPr>
        <p:txBody>
          <a:bodyPr wrap="square">
            <a:spAutoFit/>
          </a:bodyPr>
          <a:lstStyle/>
          <a:p>
            <a:r>
              <a:rPr lang="en-IE" sz="1800" dirty="0">
                <a:effectLst/>
                <a:latin typeface="Times New Roman" panose="02020603050405020304" pitchFamily="18" charset="0"/>
                <a:ea typeface="SimSun" panose="02010600030101010101" pitchFamily="2" charset="-122"/>
                <a:cs typeface="Times New Roman" panose="02020603050405020304" pitchFamily="18" charset="0"/>
              </a:rPr>
              <a:t>One gigawatt (1GW) of solar PV power is deemed enough to power 750,000 homes. </a:t>
            </a:r>
            <a:endParaRPr lang="en-GB"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184D060-967F-149B-FF89-3B8A9D157E3F}"/>
              </a:ext>
            </a:extLst>
          </p:cNvPr>
          <p:cNvPicPr>
            <a:picLocks noChangeAspect="1"/>
          </p:cNvPicPr>
          <p:nvPr/>
        </p:nvPicPr>
        <p:blipFill>
          <a:blip r:embed="rId5"/>
          <a:stretch>
            <a:fillRect/>
          </a:stretch>
        </p:blipFill>
        <p:spPr>
          <a:xfrm>
            <a:off x="107504" y="754856"/>
            <a:ext cx="6229350" cy="3324225"/>
          </a:xfrm>
          <a:prstGeom prst="rect">
            <a:avLst/>
          </a:prstGeom>
          <a:ln>
            <a:solidFill>
              <a:schemeClr val="tx1"/>
            </a:solidFill>
          </a:ln>
        </p:spPr>
      </p:pic>
      <p:pic>
        <p:nvPicPr>
          <p:cNvPr id="13" name="Audio 12">
            <a:hlinkClick r:id="" action="ppaction://media"/>
            <a:extLst>
              <a:ext uri="{FF2B5EF4-FFF2-40B4-BE49-F238E27FC236}">
                <a16:creationId xmlns:a16="http://schemas.microsoft.com/office/drawing/2014/main" id="{743B1C39-4DB0-E0F3-51D3-21CAF9FBA1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01497564"/>
      </p:ext>
    </p:extLst>
  </p:cSld>
  <p:clrMapOvr>
    <a:masterClrMapping/>
  </p:clrMapOvr>
  <mc:AlternateContent xmlns:mc="http://schemas.openxmlformats.org/markup-compatibility/2006">
    <mc:Choice xmlns:p14="http://schemas.microsoft.com/office/powerpoint/2010/main" Requires="p14">
      <p:transition spd="slow" p14:dur="2000" advTm="30675"/>
    </mc:Choice>
    <mc:Fallback>
      <p:transition spd="slow" advTm="3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08912" cy="4752528"/>
          </a:xfrm>
        </p:spPr>
        <p:txBody>
          <a:bodyPr>
            <a:noAutofit/>
          </a:bodyPr>
          <a:lstStyle/>
          <a:p>
            <a:r>
              <a:rPr lang="en-US" sz="2400" b="1" u="sng" dirty="0">
                <a:latin typeface="Times New Roman" panose="02020603050405020304" pitchFamily="18" charset="0"/>
                <a:cs typeface="Times New Roman" panose="02020603050405020304" pitchFamily="18" charset="0"/>
              </a:rPr>
              <a:t>Every</a:t>
            </a:r>
            <a:r>
              <a:rPr lang="en-US" sz="2400" dirty="0">
                <a:latin typeface="Times New Roman" panose="02020603050405020304" pitchFamily="18" charset="0"/>
                <a:cs typeface="Times New Roman" panose="02020603050405020304" pitchFamily="18" charset="0"/>
              </a:rPr>
              <a:t> energy saving &amp; carbon reduction measure is valuable</a:t>
            </a:r>
          </a:p>
          <a:p>
            <a:r>
              <a:rPr lang="en-US" sz="2400" dirty="0">
                <a:latin typeface="Times New Roman" panose="02020603050405020304" pitchFamily="18" charset="0"/>
                <a:cs typeface="Times New Roman" panose="02020603050405020304" pitchFamily="18" charset="0"/>
              </a:rPr>
              <a:t>Encourage homeowners to consider developing their own 5 or 10-year Renovation Roadmap/ plan to reduce energy and carbon for their home</a:t>
            </a:r>
          </a:p>
          <a:p>
            <a:r>
              <a:rPr lang="en-US" sz="2400" dirty="0">
                <a:latin typeface="Times New Roman" panose="02020603050405020304" pitchFamily="18" charset="0"/>
                <a:cs typeface="Times New Roman" panose="02020603050405020304" pitchFamily="18" charset="0"/>
              </a:rPr>
              <a:t>Business owners and public building managers need to buy into the Energy Master Plan goals for Ashbourne</a:t>
            </a:r>
          </a:p>
          <a:p>
            <a:r>
              <a:rPr lang="en-US" sz="2400" dirty="0">
                <a:latin typeface="Times New Roman" panose="02020603050405020304" pitchFamily="18" charset="0"/>
                <a:cs typeface="Times New Roman" panose="02020603050405020304" pitchFamily="18" charset="0"/>
              </a:rPr>
              <a:t>Encourage business owners and public building managers to report on annual energy use and conduct energy audits. Also develop a 5-year energy and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reduction plan for their businesses</a:t>
            </a:r>
          </a:p>
          <a:p>
            <a:r>
              <a:rPr lang="en-US" sz="2400" dirty="0">
                <a:latin typeface="Times New Roman" panose="02020603050405020304" pitchFamily="18" charset="0"/>
                <a:cs typeface="Times New Roman" panose="02020603050405020304" pitchFamily="18" charset="0"/>
              </a:rPr>
              <a:t>Engage directly with One Stop Shop providers if proceeding with deep retrofits</a:t>
            </a:r>
          </a:p>
        </p:txBody>
      </p:sp>
      <p:sp>
        <p:nvSpPr>
          <p:cNvPr id="4" name="Title 2">
            <a:extLst>
              <a:ext uri="{FF2B5EF4-FFF2-40B4-BE49-F238E27FC236}">
                <a16:creationId xmlns:a16="http://schemas.microsoft.com/office/drawing/2014/main" id="{33E900BD-BA94-9315-7739-BE8558936ACF}"/>
              </a:ext>
            </a:extLst>
          </p:cNvPr>
          <p:cNvSpPr txBox="1">
            <a:spLocks/>
          </p:cNvSpPr>
          <p:nvPr/>
        </p:nvSpPr>
        <p:spPr>
          <a:xfrm>
            <a:off x="0" y="0"/>
            <a:ext cx="9144000" cy="692696"/>
          </a:xfrm>
          <a:prstGeom prst="rect">
            <a:avLst/>
          </a:prstGeom>
          <a:solidFill>
            <a:srgbClr val="70AD4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Summary &amp; Key Takeaways</a:t>
            </a:r>
          </a:p>
        </p:txBody>
      </p:sp>
      <p:pic>
        <p:nvPicPr>
          <p:cNvPr id="2" name="Picture 1">
            <a:extLst>
              <a:ext uri="{FF2B5EF4-FFF2-40B4-BE49-F238E27FC236}">
                <a16:creationId xmlns:a16="http://schemas.microsoft.com/office/drawing/2014/main" id="{D1BC7FC6-F539-A51A-365F-930FD307DA6E}"/>
              </a:ext>
            </a:extLst>
          </p:cNvPr>
          <p:cNvPicPr>
            <a:picLocks noChangeAspect="1"/>
          </p:cNvPicPr>
          <p:nvPr/>
        </p:nvPicPr>
        <p:blipFill>
          <a:blip r:embed="rId4"/>
          <a:stretch>
            <a:fillRect/>
          </a:stretch>
        </p:blipFill>
        <p:spPr>
          <a:xfrm>
            <a:off x="7596336" y="5762463"/>
            <a:ext cx="1547664" cy="1095537"/>
          </a:xfrm>
          <a:prstGeom prst="rect">
            <a:avLst/>
          </a:prstGeom>
        </p:spPr>
      </p:pic>
      <p:pic>
        <p:nvPicPr>
          <p:cNvPr id="11" name="Audio 10">
            <a:hlinkClick r:id="" action="ppaction://media"/>
            <a:extLst>
              <a:ext uri="{FF2B5EF4-FFF2-40B4-BE49-F238E27FC236}">
                <a16:creationId xmlns:a16="http://schemas.microsoft.com/office/drawing/2014/main" id="{E9522D4C-1687-F736-9E18-F1BF5578CA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3130"/>
    </mc:Choice>
    <mc:Fallback>
      <p:transition spd="slow" advTm="9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5F8F-7FCF-309E-5CD6-09071B0CC7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41B501-D687-733E-4A78-C85CF5BD56C5}"/>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6C23184-8A26-B3C6-B9B4-4B4D87E58281}"/>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Progress from 2018 - 2023</a:t>
            </a:r>
          </a:p>
        </p:txBody>
      </p:sp>
      <p:sp>
        <p:nvSpPr>
          <p:cNvPr id="8" name="TextBox 7">
            <a:extLst>
              <a:ext uri="{FF2B5EF4-FFF2-40B4-BE49-F238E27FC236}">
                <a16:creationId xmlns:a16="http://schemas.microsoft.com/office/drawing/2014/main" id="{CA65221E-2B0B-A89B-1473-7D679C05E365}"/>
              </a:ext>
            </a:extLst>
          </p:cNvPr>
          <p:cNvSpPr txBox="1"/>
          <p:nvPr/>
        </p:nvSpPr>
        <p:spPr>
          <a:xfrm>
            <a:off x="125622" y="5312721"/>
            <a:ext cx="9036496"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By end of 2023, a 7.8% reduction had been achieved from the 2018 baseline. </a:t>
            </a:r>
          </a:p>
          <a:p>
            <a:r>
              <a:rPr lang="en-US" b="1" dirty="0">
                <a:latin typeface="Times New Roman" panose="02020603050405020304" pitchFamily="18" charset="0"/>
                <a:cs typeface="Times New Roman" panose="02020603050405020304" pitchFamily="18" charset="0"/>
              </a:rPr>
              <a:t>So, a big gap must be bridged by 2030. </a:t>
            </a:r>
          </a:p>
          <a:p>
            <a:r>
              <a:rPr lang="en-US" dirty="0">
                <a:latin typeface="Times New Roman" panose="02020603050405020304" pitchFamily="18" charset="0"/>
                <a:cs typeface="Times New Roman" panose="02020603050405020304" pitchFamily="18" charset="0"/>
              </a:rPr>
              <a:t>(Source: EPA-Provisional GHG Report-July 2024</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D89D970-10F8-F27A-961A-0AA858BCD014}"/>
              </a:ext>
            </a:extLst>
          </p:cNvPr>
          <p:cNvPicPr>
            <a:picLocks noChangeAspect="1"/>
          </p:cNvPicPr>
          <p:nvPr/>
        </p:nvPicPr>
        <p:blipFill>
          <a:blip r:embed="rId6"/>
          <a:stretch>
            <a:fillRect/>
          </a:stretch>
        </p:blipFill>
        <p:spPr>
          <a:xfrm>
            <a:off x="125622" y="908720"/>
            <a:ext cx="4656420" cy="3984359"/>
          </a:xfrm>
          <a:prstGeom prst="rect">
            <a:avLst/>
          </a:prstGeom>
        </p:spPr>
      </p:pic>
      <p:pic>
        <p:nvPicPr>
          <p:cNvPr id="9" name="Picture 8">
            <a:extLst>
              <a:ext uri="{FF2B5EF4-FFF2-40B4-BE49-F238E27FC236}">
                <a16:creationId xmlns:a16="http://schemas.microsoft.com/office/drawing/2014/main" id="{68884972-30A9-F5C4-8EAE-B7BA0EF704D2}"/>
              </a:ext>
            </a:extLst>
          </p:cNvPr>
          <p:cNvPicPr>
            <a:picLocks noChangeAspect="1"/>
          </p:cNvPicPr>
          <p:nvPr/>
        </p:nvPicPr>
        <p:blipFill>
          <a:blip r:embed="rId7"/>
          <a:stretch>
            <a:fillRect/>
          </a:stretch>
        </p:blipFill>
        <p:spPr>
          <a:xfrm>
            <a:off x="4782042" y="921770"/>
            <a:ext cx="4110438" cy="4042120"/>
          </a:xfrm>
          <a:prstGeom prst="rect">
            <a:avLst/>
          </a:prstGeom>
        </p:spPr>
      </p:pic>
      <p:sp>
        <p:nvSpPr>
          <p:cNvPr id="4" name="Rectangle 3">
            <a:extLst>
              <a:ext uri="{FF2B5EF4-FFF2-40B4-BE49-F238E27FC236}">
                <a16:creationId xmlns:a16="http://schemas.microsoft.com/office/drawing/2014/main" id="{A161FC28-A240-8E6D-4E18-9D8AAF0AB51E}"/>
              </a:ext>
            </a:extLst>
          </p:cNvPr>
          <p:cNvSpPr/>
          <p:nvPr/>
        </p:nvSpPr>
        <p:spPr>
          <a:xfrm>
            <a:off x="323528" y="6439288"/>
            <a:ext cx="3312368" cy="30208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dirty="0">
                <a:solidFill>
                  <a:srgbClr val="5F6368"/>
                </a:solidFill>
                <a:effectLst/>
                <a:latin typeface="Arial" panose="020B0604020202020204" pitchFamily="34" charset="0"/>
              </a:rPr>
              <a:t>LULUCF:</a:t>
            </a:r>
            <a:r>
              <a:rPr lang="en-US" sz="1100" b="0" i="0" dirty="0">
                <a:solidFill>
                  <a:srgbClr val="4D5156"/>
                </a:solidFill>
                <a:effectLst/>
                <a:latin typeface="Arial" panose="020B0604020202020204" pitchFamily="34" charset="0"/>
              </a:rPr>
              <a:t> land use, land use change, and forestry</a:t>
            </a:r>
            <a:endParaRPr lang="en-IE" sz="1100" dirty="0"/>
          </a:p>
        </p:txBody>
      </p:sp>
      <p:pic>
        <p:nvPicPr>
          <p:cNvPr id="18" name="Audio 17">
            <a:hlinkClick r:id="" action="ppaction://media"/>
            <a:extLst>
              <a:ext uri="{FF2B5EF4-FFF2-40B4-BE49-F238E27FC236}">
                <a16:creationId xmlns:a16="http://schemas.microsoft.com/office/drawing/2014/main" id="{519D9F53-22C8-CA50-38A7-F820C12CAC0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26564309"/>
      </p:ext>
    </p:extLst>
  </p:cSld>
  <p:clrMapOvr>
    <a:masterClrMapping/>
  </p:clrMapOvr>
  <mc:AlternateContent xmlns:mc="http://schemas.openxmlformats.org/markup-compatibility/2006">
    <mc:Choice xmlns:p14="http://schemas.microsoft.com/office/powerpoint/2010/main" Requires="p14">
      <p:transition spd="slow" p14:dur="2000" advTm="64215"/>
    </mc:Choice>
    <mc:Fallback>
      <p:transition spd="slow" advTm="6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7737"/>
          </a:xfrm>
          <a:solidFill>
            <a:schemeClr val="accent4">
              <a:lumMod val="40000"/>
              <a:lumOff val="60000"/>
            </a:schemeClr>
          </a:solidFill>
          <a:ln>
            <a:solidFill>
              <a:schemeClr val="accent4">
                <a:lumMod val="40000"/>
                <a:lumOff val="60000"/>
              </a:schemeClr>
            </a:solidFill>
          </a:ln>
        </p:spPr>
        <p:txBody>
          <a:bodyPr>
            <a:normAutofit/>
          </a:bodyPr>
          <a:lstStyle/>
          <a:p>
            <a:r>
              <a:rPr lang="en-US" sz="3200" b="1" dirty="0">
                <a:ln w="0"/>
                <a:latin typeface="Times New Roman" panose="02020603050405020304" pitchFamily="18" charset="0"/>
                <a:ea typeface="+mj-ea"/>
                <a:cs typeface="Times New Roman" panose="02020603050405020304" pitchFamily="18" charset="0"/>
              </a:rPr>
              <a:t>Ashbourne</a:t>
            </a:r>
            <a:r>
              <a:rPr lang="en-US" sz="3200" b="1" dirty="0">
                <a:latin typeface="Times New Roman" panose="02020603050405020304" pitchFamily="18" charset="0"/>
                <a:cs typeface="Times New Roman" panose="02020603050405020304" pitchFamily="18" charset="0"/>
              </a:rPr>
              <a:t> EMP Study Objective </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A8CE25-3247-EF2E-053A-D3BA5473172E}"/>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5" name="TextBox 4">
            <a:extLst>
              <a:ext uri="{FF2B5EF4-FFF2-40B4-BE49-F238E27FC236}">
                <a16:creationId xmlns:a16="http://schemas.microsoft.com/office/drawing/2014/main" id="{BC29AB18-1266-B609-1B11-4110CCF2C52D}"/>
              </a:ext>
            </a:extLst>
          </p:cNvPr>
          <p:cNvSpPr txBox="1"/>
          <p:nvPr/>
        </p:nvSpPr>
        <p:spPr>
          <a:xfrm>
            <a:off x="323905" y="708464"/>
            <a:ext cx="8226660" cy="1467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50000"/>
              </a:lnSpc>
              <a:spcAft>
                <a:spcPts val="1000"/>
              </a:spcAft>
            </a:pP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The Government’s </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Climate Action Plan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(2024) </a:t>
            </a:r>
            <a:r>
              <a:rPr lang="en-IE"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CAP 2024</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re-establishes the target to achieve a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51% reduction in (GHG)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emissions by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2030</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from the 2018 baseline.</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00"/>
              </a:spcAft>
            </a:pP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Ashbourne EMP presents a local energy model and local emissions reduction target &amp; plan. </a:t>
            </a:r>
          </a:p>
        </p:txBody>
      </p:sp>
      <p:graphicFrame>
        <p:nvGraphicFramePr>
          <p:cNvPr id="8" name="Diagram 7">
            <a:extLst>
              <a:ext uri="{FF2B5EF4-FFF2-40B4-BE49-F238E27FC236}">
                <a16:creationId xmlns:a16="http://schemas.microsoft.com/office/drawing/2014/main" id="{AAEADDED-77CB-D6CB-51D0-0559929C446F}"/>
              </a:ext>
            </a:extLst>
          </p:cNvPr>
          <p:cNvGraphicFramePr/>
          <p:nvPr>
            <p:extLst>
              <p:ext uri="{D42A27DB-BD31-4B8C-83A1-F6EECF244321}">
                <p14:modId xmlns:p14="http://schemas.microsoft.com/office/powerpoint/2010/main" val="2252806931"/>
              </p:ext>
            </p:extLst>
          </p:nvPr>
        </p:nvGraphicFramePr>
        <p:xfrm>
          <a:off x="323528" y="2200252"/>
          <a:ext cx="7344816" cy="42642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6" name="Audio 45">
            <a:hlinkClick r:id="" action="ppaction://media"/>
            <a:extLst>
              <a:ext uri="{FF2B5EF4-FFF2-40B4-BE49-F238E27FC236}">
                <a16:creationId xmlns:a16="http://schemas.microsoft.com/office/drawing/2014/main" id="{D01A652C-29DA-8DA6-E182-14C93D1CB60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48637335"/>
      </p:ext>
    </p:extLst>
  </p:cSld>
  <p:clrMapOvr>
    <a:masterClrMapping/>
  </p:clrMapOvr>
  <mc:AlternateContent xmlns:mc="http://schemas.openxmlformats.org/markup-compatibility/2006">
    <mc:Choice xmlns:p14="http://schemas.microsoft.com/office/powerpoint/2010/main" Requires="p14">
      <p:transition spd="slow" p14:dur="2000" advTm="34694"/>
    </mc:Choice>
    <mc:Fallback>
      <p:transition spd="slow" advTm="3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768FD-496A-06B4-87F1-FBC63B6A9F3D}"/>
              </a:ext>
            </a:extLst>
          </p:cNvPr>
          <p:cNvPicPr>
            <a:picLocks noChangeAspect="1"/>
          </p:cNvPicPr>
          <p:nvPr/>
        </p:nvPicPr>
        <p:blipFill>
          <a:blip r:embed="rId6"/>
          <a:stretch>
            <a:fillRect/>
          </a:stretch>
        </p:blipFill>
        <p:spPr>
          <a:xfrm>
            <a:off x="7596336" y="5762463"/>
            <a:ext cx="1547664" cy="1095537"/>
          </a:xfrm>
          <a:prstGeom prst="rect">
            <a:avLst/>
          </a:prstGeom>
        </p:spPr>
      </p:pic>
      <p:pic>
        <p:nvPicPr>
          <p:cNvPr id="9" name="Picture 8">
            <a:extLst>
              <a:ext uri="{FF2B5EF4-FFF2-40B4-BE49-F238E27FC236}">
                <a16:creationId xmlns:a16="http://schemas.microsoft.com/office/drawing/2014/main" id="{5E68E146-1DDB-5DD3-4DD9-962C0DB4667E}"/>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3293" y="642005"/>
            <a:ext cx="7160507" cy="546305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rgbClr val="5B9BD5"/>
          </a:solidFill>
        </p:spPr>
        <p:txBody>
          <a:bodyPr>
            <a:normAutofit/>
          </a:bodyPr>
          <a:lstStyle/>
          <a:p>
            <a:r>
              <a:rPr lang="en-US" sz="3200" b="1" dirty="0">
                <a:latin typeface="Times New Roman" panose="02020603050405020304" pitchFamily="18" charset="0"/>
                <a:cs typeface="Times New Roman" panose="02020603050405020304" pitchFamily="18" charset="0"/>
              </a:rPr>
              <a:t>Residential Emissions</a:t>
            </a:r>
            <a:endParaRPr lang="en-US" sz="32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349367A-6F6B-597B-3F18-B7D8B2564FC4}"/>
              </a:ext>
            </a:extLst>
          </p:cNvPr>
          <p:cNvGrpSpPr/>
          <p:nvPr/>
        </p:nvGrpSpPr>
        <p:grpSpPr>
          <a:xfrm>
            <a:off x="4504450" y="1052735"/>
            <a:ext cx="4228206" cy="4558221"/>
            <a:chOff x="4790791" y="1050283"/>
            <a:chExt cx="4228207" cy="4968952"/>
          </a:xfrm>
        </p:grpSpPr>
        <p:sp>
          <p:nvSpPr>
            <p:cNvPr id="13" name="Speech Bubble: Rectangle with Corners Rounded 12">
              <a:extLst>
                <a:ext uri="{FF2B5EF4-FFF2-40B4-BE49-F238E27FC236}">
                  <a16:creationId xmlns:a16="http://schemas.microsoft.com/office/drawing/2014/main" id="{9D290147-8337-AB81-AD9F-8C46043D6E7F}"/>
                </a:ext>
              </a:extLst>
            </p:cNvPr>
            <p:cNvSpPr/>
            <p:nvPr/>
          </p:nvSpPr>
          <p:spPr>
            <a:xfrm>
              <a:off x="4790791" y="1050283"/>
              <a:ext cx="4228207" cy="4968952"/>
            </a:xfrm>
            <a:prstGeom prst="wedgeRoundRectCallout">
              <a:avLst>
                <a:gd name="adj1" fmla="val -49297"/>
                <a:gd name="adj2" fmla="val 13028"/>
                <a:gd name="adj3" fmla="val 16667"/>
              </a:avLst>
            </a:prstGeom>
            <a:solidFill>
              <a:schemeClr val="bg1"/>
            </a:solidFill>
            <a:ln w="190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defRPr/>
              </a:pPr>
              <a:r>
                <a:rPr lang="en-US" sz="2800" b="1" dirty="0">
                  <a:ln w="0"/>
                  <a:solidFill>
                    <a:schemeClr val="tx1"/>
                  </a:solidFill>
                  <a:latin typeface="Times New Roman" panose="02020603050405020304" pitchFamily="18" charset="0"/>
                  <a:ea typeface="+mj-ea"/>
                  <a:cs typeface="Times New Roman" panose="02020603050405020304" pitchFamily="18" charset="0"/>
                </a:rPr>
                <a:t>Ashbourne</a:t>
              </a:r>
              <a:r>
                <a:rPr lang="en-US" sz="2800" b="1" dirty="0">
                  <a:ln w="0"/>
                  <a:latin typeface="Times New Roman" panose="02020603050405020304" pitchFamily="18" charset="0"/>
                  <a:ea typeface="+mj-ea"/>
                  <a:cs typeface="Times New Roman" panose="02020603050405020304" pitchFamily="18" charset="0"/>
                </a:rPr>
                <a:t> </a:t>
              </a:r>
              <a:endParaRPr lang="en-IE" sz="1600" dirty="0">
                <a:solidFill>
                  <a:schemeClr val="tx1"/>
                </a:solidFill>
                <a:latin typeface="Times New Roman" panose="02020603050405020304" pitchFamily="18" charset="0"/>
                <a:cs typeface="Times New Roman" panose="02020603050405020304" pitchFamily="18" charset="0"/>
              </a:endParaRPr>
            </a:p>
            <a:p>
              <a:pPr>
                <a:lnSpc>
                  <a:spcPct val="90000"/>
                </a:lnSpc>
                <a:defRPr/>
              </a:pPr>
              <a:endParaRPr lang="en-IE" sz="1600" dirty="0">
                <a:solidFill>
                  <a:schemeClr val="tx1"/>
                </a:solidFill>
                <a:latin typeface="Times New Roman" panose="02020603050405020304" pitchFamily="18" charset="0"/>
                <a:cs typeface="Times New Roman" panose="02020603050405020304" pitchFamily="18" charset="0"/>
              </a:endParaRPr>
            </a:p>
            <a:p>
              <a:pPr>
                <a:lnSpc>
                  <a:spcPct val="90000"/>
                </a:lnSpc>
                <a:defRPr/>
              </a:pPr>
              <a:r>
                <a:rPr lang="en-IE" sz="1600" dirty="0">
                  <a:solidFill>
                    <a:schemeClr val="tx1"/>
                  </a:solidFill>
                  <a:latin typeface="Times New Roman" panose="02020603050405020304" pitchFamily="18" charset="0"/>
                  <a:cs typeface="Times New Roman" panose="02020603050405020304" pitchFamily="18" charset="0"/>
                </a:rPr>
                <a:t>5986 dwellings &amp; 49.4% (2958) have BERs</a:t>
              </a:r>
            </a:p>
            <a:p>
              <a:pPr marL="285750" indent="-285750">
                <a:lnSpc>
                  <a:spcPct val="150000"/>
                </a:lnSpc>
                <a:buFont typeface="Arial" panose="020B0604020202020204" pitchFamily="34" charset="0"/>
                <a:buChar char="•"/>
                <a:defRPr/>
              </a:pPr>
              <a:r>
                <a:rPr lang="en-IE" sz="1600" dirty="0">
                  <a:solidFill>
                    <a:schemeClr val="tx1"/>
                  </a:solidFill>
                  <a:latin typeface="Times New Roman" panose="02020603050405020304" pitchFamily="18" charset="0"/>
                  <a:cs typeface="Times New Roman" panose="02020603050405020304" pitchFamily="18" charset="0"/>
                </a:rPr>
                <a:t>Average BER is </a:t>
              </a:r>
              <a:r>
                <a:rPr lang="en-IE" sz="1600" b="1" dirty="0">
                  <a:solidFill>
                    <a:srgbClr val="FF0000"/>
                  </a:solidFill>
                  <a:latin typeface="Times New Roman" panose="02020603050405020304" pitchFamily="18" charset="0"/>
                  <a:cs typeface="Times New Roman" panose="02020603050405020304" pitchFamily="18" charset="0"/>
                </a:rPr>
                <a:t>C1</a:t>
              </a: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algn="ctr"/>
              <a:endParaRPr lang="en-GB" dirty="0">
                <a:solidFill>
                  <a:schemeClr val="tx1"/>
                </a:solidFill>
                <a:latin typeface="Times New Roman" panose="02020603050405020304" pitchFamily="18" charset="0"/>
                <a:cs typeface="Times New Roman" panose="02020603050405020304" pitchFamily="18" charset="0"/>
              </a:endParaRPr>
            </a:p>
          </p:txBody>
        </p:sp>
        <p:grpSp>
          <p:nvGrpSpPr>
            <p:cNvPr id="3" name="Group">
              <a:extLst>
                <a:ext uri="{FF2B5EF4-FFF2-40B4-BE49-F238E27FC236}">
                  <a16:creationId xmlns:a16="http://schemas.microsoft.com/office/drawing/2014/main" id="{A2E6FF93-6FDB-8CAC-4399-562D0FCBAE67}"/>
                </a:ext>
              </a:extLst>
            </p:cNvPr>
            <p:cNvGrpSpPr/>
            <p:nvPr/>
          </p:nvGrpSpPr>
          <p:grpSpPr>
            <a:xfrm>
              <a:off x="5246168" y="2685150"/>
              <a:ext cx="3061401" cy="2783515"/>
              <a:chOff x="269957" y="-966240"/>
              <a:chExt cx="8424158" cy="10448208"/>
            </a:xfrm>
          </p:grpSpPr>
          <p:grpSp>
            <p:nvGrpSpPr>
              <p:cNvPr id="22" name="Group">
                <a:extLst>
                  <a:ext uri="{FF2B5EF4-FFF2-40B4-BE49-F238E27FC236}">
                    <a16:creationId xmlns:a16="http://schemas.microsoft.com/office/drawing/2014/main" id="{E97358B1-4E05-DDC7-89E2-D6BB95DD511B}"/>
                  </a:ext>
                </a:extLst>
              </p:cNvPr>
              <p:cNvGrpSpPr/>
              <p:nvPr/>
            </p:nvGrpSpPr>
            <p:grpSpPr>
              <a:xfrm>
                <a:off x="269957" y="-152665"/>
                <a:ext cx="7699509" cy="9634633"/>
                <a:chOff x="269957" y="-612944"/>
                <a:chExt cx="7699508" cy="9634631"/>
              </a:xfrm>
            </p:grpSpPr>
            <p:sp>
              <p:nvSpPr>
                <p:cNvPr id="38" name="Shape">
                  <a:extLst>
                    <a:ext uri="{FF2B5EF4-FFF2-40B4-BE49-F238E27FC236}">
                      <a16:creationId xmlns:a16="http://schemas.microsoft.com/office/drawing/2014/main" id="{E6134FD2-A699-A833-D310-198739065A28}"/>
                    </a:ext>
                  </a:extLst>
                </p:cNvPr>
                <p:cNvSpPr/>
                <p:nvPr/>
              </p:nvSpPr>
              <p:spPr>
                <a:xfrm>
                  <a:off x="573347" y="1194370"/>
                  <a:ext cx="6608275" cy="7827317"/>
                </a:xfrm>
                <a:custGeom>
                  <a:avLst/>
                  <a:gdLst/>
                  <a:ahLst/>
                  <a:cxnLst>
                    <a:cxn ang="0">
                      <a:pos x="wd2" y="hd2"/>
                    </a:cxn>
                    <a:cxn ang="5400000">
                      <a:pos x="wd2" y="hd2"/>
                    </a:cxn>
                    <a:cxn ang="10800000">
                      <a:pos x="wd2" y="hd2"/>
                    </a:cxn>
                    <a:cxn ang="16200000">
                      <a:pos x="wd2" y="hd2"/>
                    </a:cxn>
                  </a:cxnLst>
                  <a:rect l="0" t="0" r="r" b="b"/>
                  <a:pathLst>
                    <a:path w="21600" h="21600" extrusionOk="0">
                      <a:moveTo>
                        <a:pt x="5358" y="4237"/>
                      </a:moveTo>
                      <a:lnTo>
                        <a:pt x="0" y="8438"/>
                      </a:lnTo>
                      <a:lnTo>
                        <a:pt x="0" y="15038"/>
                      </a:lnTo>
                      <a:lnTo>
                        <a:pt x="0" y="21600"/>
                      </a:lnTo>
                      <a:lnTo>
                        <a:pt x="1584" y="21600"/>
                      </a:lnTo>
                      <a:lnTo>
                        <a:pt x="3168" y="21600"/>
                      </a:lnTo>
                      <a:lnTo>
                        <a:pt x="3168" y="16313"/>
                      </a:lnTo>
                      <a:lnTo>
                        <a:pt x="3168" y="10988"/>
                      </a:lnTo>
                      <a:lnTo>
                        <a:pt x="5661" y="10988"/>
                      </a:lnTo>
                      <a:lnTo>
                        <a:pt x="8121" y="10988"/>
                      </a:lnTo>
                      <a:lnTo>
                        <a:pt x="8121" y="16313"/>
                      </a:lnTo>
                      <a:lnTo>
                        <a:pt x="8121" y="21600"/>
                      </a:lnTo>
                      <a:lnTo>
                        <a:pt x="14861" y="21600"/>
                      </a:lnTo>
                      <a:lnTo>
                        <a:pt x="21600" y="21600"/>
                      </a:lnTo>
                      <a:lnTo>
                        <a:pt x="21499" y="15038"/>
                      </a:lnTo>
                      <a:lnTo>
                        <a:pt x="21398" y="8475"/>
                      </a:lnTo>
                      <a:lnTo>
                        <a:pt x="17118" y="5100"/>
                      </a:lnTo>
                      <a:cubicBezTo>
                        <a:pt x="14759" y="3263"/>
                        <a:pt x="12367" y="1350"/>
                        <a:pt x="11794" y="863"/>
                      </a:cubicBezTo>
                      <a:lnTo>
                        <a:pt x="10716" y="0"/>
                      </a:lnTo>
                      <a:lnTo>
                        <a:pt x="5358" y="4237"/>
                      </a:lnTo>
                      <a:close/>
                      <a:moveTo>
                        <a:pt x="18803" y="14325"/>
                      </a:moveTo>
                      <a:lnTo>
                        <a:pt x="18803" y="17475"/>
                      </a:lnTo>
                      <a:lnTo>
                        <a:pt x="15130" y="17475"/>
                      </a:lnTo>
                      <a:lnTo>
                        <a:pt x="11491" y="17475"/>
                      </a:lnTo>
                      <a:lnTo>
                        <a:pt x="11558" y="14325"/>
                      </a:lnTo>
                      <a:cubicBezTo>
                        <a:pt x="11592" y="12600"/>
                        <a:pt x="11626" y="11137"/>
                        <a:pt x="11659" y="11063"/>
                      </a:cubicBezTo>
                      <a:cubicBezTo>
                        <a:pt x="11659" y="11025"/>
                        <a:pt x="13277" y="11025"/>
                        <a:pt x="15231" y="11063"/>
                      </a:cubicBezTo>
                      <a:lnTo>
                        <a:pt x="18803" y="11175"/>
                      </a:lnTo>
                      <a:lnTo>
                        <a:pt x="18803" y="14325"/>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a:extLst>
                    <a:ext uri="{FF2B5EF4-FFF2-40B4-BE49-F238E27FC236}">
                      <a16:creationId xmlns:a16="http://schemas.microsoft.com/office/drawing/2014/main" id="{F6850731-B96A-B86D-3204-8B2686EC21A2}"/>
                    </a:ext>
                  </a:extLst>
                </p:cNvPr>
                <p:cNvSpPr/>
                <p:nvPr/>
              </p:nvSpPr>
              <p:spPr>
                <a:xfrm>
                  <a:off x="269957" y="-612944"/>
                  <a:ext cx="7699508" cy="4330464"/>
                </a:xfrm>
                <a:custGeom>
                  <a:avLst/>
                  <a:gdLst/>
                  <a:ahLst/>
                  <a:cxnLst>
                    <a:cxn ang="0">
                      <a:pos x="wd2" y="hd2"/>
                    </a:cxn>
                    <a:cxn ang="5400000">
                      <a:pos x="wd2" y="hd2"/>
                    </a:cxn>
                    <a:cxn ang="10800000">
                      <a:pos x="wd2" y="hd2"/>
                    </a:cxn>
                    <a:cxn ang="16200000">
                      <a:pos x="wd2" y="hd2"/>
                    </a:cxn>
                  </a:cxnLst>
                  <a:rect l="0" t="0" r="r" b="b"/>
                  <a:pathLst>
                    <a:path w="21129" h="21182" extrusionOk="0">
                      <a:moveTo>
                        <a:pt x="5133" y="9428"/>
                      </a:moveTo>
                      <a:cubicBezTo>
                        <a:pt x="519" y="17602"/>
                        <a:pt x="-191" y="19094"/>
                        <a:pt x="37" y="20049"/>
                      </a:cubicBezTo>
                      <a:cubicBezTo>
                        <a:pt x="189" y="20645"/>
                        <a:pt x="417" y="21182"/>
                        <a:pt x="544" y="21182"/>
                      </a:cubicBezTo>
                      <a:cubicBezTo>
                        <a:pt x="696" y="21182"/>
                        <a:pt x="2953" y="17364"/>
                        <a:pt x="5589" y="12650"/>
                      </a:cubicBezTo>
                      <a:cubicBezTo>
                        <a:pt x="8251" y="7996"/>
                        <a:pt x="10558" y="4296"/>
                        <a:pt x="10736" y="4475"/>
                      </a:cubicBezTo>
                      <a:cubicBezTo>
                        <a:pt x="10913" y="4654"/>
                        <a:pt x="13144" y="8592"/>
                        <a:pt x="15730" y="13246"/>
                      </a:cubicBezTo>
                      <a:cubicBezTo>
                        <a:pt x="20015" y="21063"/>
                        <a:pt x="20420" y="21600"/>
                        <a:pt x="20851" y="20705"/>
                      </a:cubicBezTo>
                      <a:cubicBezTo>
                        <a:pt x="21409" y="19512"/>
                        <a:pt x="21257" y="19034"/>
                        <a:pt x="19153" y="15454"/>
                      </a:cubicBezTo>
                      <a:lnTo>
                        <a:pt x="17581" y="12709"/>
                      </a:lnTo>
                      <a:lnTo>
                        <a:pt x="17581" y="7220"/>
                      </a:lnTo>
                      <a:lnTo>
                        <a:pt x="17581" y="1730"/>
                      </a:lnTo>
                      <a:lnTo>
                        <a:pt x="16389" y="1730"/>
                      </a:lnTo>
                      <a:lnTo>
                        <a:pt x="15198" y="1730"/>
                      </a:lnTo>
                      <a:lnTo>
                        <a:pt x="15198" y="4952"/>
                      </a:lnTo>
                      <a:lnTo>
                        <a:pt x="15198" y="8115"/>
                      </a:lnTo>
                      <a:lnTo>
                        <a:pt x="14463" y="6802"/>
                      </a:lnTo>
                      <a:cubicBezTo>
                        <a:pt x="14057" y="6146"/>
                        <a:pt x="12992" y="4296"/>
                        <a:pt x="12105" y="2745"/>
                      </a:cubicBezTo>
                      <a:lnTo>
                        <a:pt x="10508" y="0"/>
                      </a:lnTo>
                      <a:lnTo>
                        <a:pt x="5133" y="9428"/>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3" name="Rectangle">
                <a:extLst>
                  <a:ext uri="{FF2B5EF4-FFF2-40B4-BE49-F238E27FC236}">
                    <a16:creationId xmlns:a16="http://schemas.microsoft.com/office/drawing/2014/main" id="{AD66CCB6-C187-07B8-EA9B-767417F07A2A}"/>
                  </a:ext>
                </a:extLst>
              </p:cNvPr>
              <p:cNvSpPr/>
              <p:nvPr/>
            </p:nvSpPr>
            <p:spPr>
              <a:xfrm>
                <a:off x="3835282" y="-966240"/>
                <a:ext cx="4319036" cy="10448208"/>
              </a:xfrm>
              <a:prstGeom prst="rect">
                <a:avLst/>
              </a:prstGeom>
              <a:solidFill>
                <a:srgbClr val="FFFFFF"/>
              </a:solidFill>
              <a:ln w="12700" cap="flat">
                <a:noFill/>
                <a:miter lim="400000"/>
              </a:ln>
              <a:effec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 name="Shape">
                <a:extLst>
                  <a:ext uri="{FF2B5EF4-FFF2-40B4-BE49-F238E27FC236}">
                    <a16:creationId xmlns:a16="http://schemas.microsoft.com/office/drawing/2014/main" id="{81226D24-074D-3BEE-1634-FC21BDE11501}"/>
                  </a:ext>
                </a:extLst>
              </p:cNvPr>
              <p:cNvSpPr/>
              <p:nvPr/>
            </p:nvSpPr>
            <p:spPr>
              <a:xfrm>
                <a:off x="4001041" y="8406456"/>
                <a:ext cx="4693074" cy="876087"/>
              </a:xfrm>
              <a:custGeom>
                <a:avLst/>
                <a:gdLst/>
                <a:ahLst/>
                <a:cxnLst>
                  <a:cxn ang="0">
                    <a:pos x="wd2" y="hd2"/>
                  </a:cxn>
                  <a:cxn ang="5400000">
                    <a:pos x="wd2" y="hd2"/>
                  </a:cxn>
                  <a:cxn ang="10800000">
                    <a:pos x="wd2" y="hd2"/>
                  </a:cxn>
                  <a:cxn ang="16200000">
                    <a:pos x="wd2" y="hd2"/>
                  </a:cxn>
                </a:cxnLst>
                <a:rect l="0" t="0" r="r" b="b"/>
                <a:pathLst>
                  <a:path w="21600" h="21600" extrusionOk="0">
                    <a:moveTo>
                      <a:pt x="14" y="10730"/>
                    </a:moveTo>
                    <a:lnTo>
                      <a:pt x="28" y="21431"/>
                    </a:lnTo>
                    <a:lnTo>
                      <a:pt x="9910" y="21516"/>
                    </a:lnTo>
                    <a:lnTo>
                      <a:pt x="19792" y="21600"/>
                    </a:lnTo>
                    <a:lnTo>
                      <a:pt x="20696" y="16080"/>
                    </a:lnTo>
                    <a:lnTo>
                      <a:pt x="21600" y="10589"/>
                    </a:lnTo>
                    <a:lnTo>
                      <a:pt x="20701" y="5294"/>
                    </a:lnTo>
                    <a:lnTo>
                      <a:pt x="19806" y="0"/>
                    </a:lnTo>
                    <a:lnTo>
                      <a:pt x="9901" y="0"/>
                    </a:lnTo>
                    <a:lnTo>
                      <a:pt x="0" y="0"/>
                    </a:lnTo>
                    <a:lnTo>
                      <a:pt x="14" y="10730"/>
                    </a:lnTo>
                    <a:close/>
                    <a:moveTo>
                      <a:pt x="3196" y="3999"/>
                    </a:moveTo>
                    <a:cubicBezTo>
                      <a:pt x="3317" y="4309"/>
                      <a:pt x="3303" y="4816"/>
                      <a:pt x="3108" y="7322"/>
                    </a:cubicBezTo>
                    <a:cubicBezTo>
                      <a:pt x="3103" y="7378"/>
                      <a:pt x="3019" y="7209"/>
                      <a:pt x="2921" y="6956"/>
                    </a:cubicBezTo>
                    <a:cubicBezTo>
                      <a:pt x="2581" y="6083"/>
                      <a:pt x="2176" y="6674"/>
                      <a:pt x="2064" y="8195"/>
                    </a:cubicBezTo>
                    <a:cubicBezTo>
                      <a:pt x="1789" y="11800"/>
                      <a:pt x="2115" y="15517"/>
                      <a:pt x="2646" y="14898"/>
                    </a:cubicBezTo>
                    <a:cubicBezTo>
                      <a:pt x="2782" y="14729"/>
                      <a:pt x="2796" y="14616"/>
                      <a:pt x="2782" y="13630"/>
                    </a:cubicBezTo>
                    <a:cubicBezTo>
                      <a:pt x="2768" y="12616"/>
                      <a:pt x="2758" y="12560"/>
                      <a:pt x="2558" y="12476"/>
                    </a:cubicBezTo>
                    <a:lnTo>
                      <a:pt x="2344" y="12391"/>
                    </a:lnTo>
                    <a:lnTo>
                      <a:pt x="2362" y="10983"/>
                    </a:lnTo>
                    <a:lnTo>
                      <a:pt x="2376" y="9603"/>
                    </a:lnTo>
                    <a:lnTo>
                      <a:pt x="2865" y="9603"/>
                    </a:lnTo>
                    <a:lnTo>
                      <a:pt x="3355" y="9603"/>
                    </a:lnTo>
                    <a:lnTo>
                      <a:pt x="3355" y="13461"/>
                    </a:lnTo>
                    <a:lnTo>
                      <a:pt x="3355" y="17291"/>
                    </a:lnTo>
                    <a:lnTo>
                      <a:pt x="3108" y="17629"/>
                    </a:lnTo>
                    <a:cubicBezTo>
                      <a:pt x="2796" y="18080"/>
                      <a:pt x="2278" y="18108"/>
                      <a:pt x="2045" y="17742"/>
                    </a:cubicBezTo>
                    <a:cubicBezTo>
                      <a:pt x="1808" y="17319"/>
                      <a:pt x="1589" y="16193"/>
                      <a:pt x="1454" y="14672"/>
                    </a:cubicBezTo>
                    <a:cubicBezTo>
                      <a:pt x="1370" y="13687"/>
                      <a:pt x="1347" y="12954"/>
                      <a:pt x="1347" y="10786"/>
                    </a:cubicBezTo>
                    <a:cubicBezTo>
                      <a:pt x="1347" y="8505"/>
                      <a:pt x="1365" y="7942"/>
                      <a:pt x="1472" y="6815"/>
                    </a:cubicBezTo>
                    <a:cubicBezTo>
                      <a:pt x="1705" y="4309"/>
                      <a:pt x="2022" y="3492"/>
                      <a:pt x="2670" y="3661"/>
                    </a:cubicBezTo>
                    <a:cubicBezTo>
                      <a:pt x="2912" y="3717"/>
                      <a:pt x="3150" y="3886"/>
                      <a:pt x="3196" y="3999"/>
                    </a:cubicBez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B8D59A61-8374-D291-0198-C6D1DEF6F1E4}"/>
                  </a:ext>
                </a:extLst>
              </p:cNvPr>
              <p:cNvSpPr/>
              <p:nvPr/>
            </p:nvSpPr>
            <p:spPr>
              <a:xfrm>
                <a:off x="4021324" y="7344059"/>
                <a:ext cx="4234497"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995" y="21600"/>
                    </a:lnTo>
                    <a:lnTo>
                      <a:pt x="12822" y="21600"/>
                    </a:lnTo>
                    <a:lnTo>
                      <a:pt x="19653" y="21600"/>
                    </a:lnTo>
                    <a:lnTo>
                      <a:pt x="20624" y="16200"/>
                    </a:lnTo>
                    <a:lnTo>
                      <a:pt x="21600" y="10800"/>
                    </a:lnTo>
                    <a:lnTo>
                      <a:pt x="20629" y="5400"/>
                    </a:lnTo>
                    <a:lnTo>
                      <a:pt x="19653" y="0"/>
                    </a:lnTo>
                    <a:lnTo>
                      <a:pt x="9827" y="0"/>
                    </a:lnTo>
                    <a:lnTo>
                      <a:pt x="0" y="0"/>
                    </a:lnTo>
                    <a:lnTo>
                      <a:pt x="0" y="10800"/>
                    </a:lnTo>
                    <a:close/>
                    <a:moveTo>
                      <a:pt x="3362" y="5400"/>
                    </a:moveTo>
                    <a:lnTo>
                      <a:pt x="3362" y="6886"/>
                    </a:lnTo>
                    <a:lnTo>
                      <a:pt x="2938" y="6971"/>
                    </a:lnTo>
                    <a:lnTo>
                      <a:pt x="2520" y="7057"/>
                    </a:lnTo>
                    <a:lnTo>
                      <a:pt x="2504" y="8486"/>
                    </a:lnTo>
                    <a:lnTo>
                      <a:pt x="2484" y="9886"/>
                    </a:lnTo>
                    <a:lnTo>
                      <a:pt x="2897" y="9886"/>
                    </a:lnTo>
                    <a:lnTo>
                      <a:pt x="3305" y="9886"/>
                    </a:lnTo>
                    <a:lnTo>
                      <a:pt x="3305" y="11400"/>
                    </a:lnTo>
                    <a:lnTo>
                      <a:pt x="3305" y="12886"/>
                    </a:lnTo>
                    <a:lnTo>
                      <a:pt x="2897" y="12886"/>
                    </a:lnTo>
                    <a:lnTo>
                      <a:pt x="2494" y="12886"/>
                    </a:lnTo>
                    <a:lnTo>
                      <a:pt x="2494" y="15600"/>
                    </a:lnTo>
                    <a:lnTo>
                      <a:pt x="2494" y="18286"/>
                    </a:lnTo>
                    <a:lnTo>
                      <a:pt x="2169" y="18286"/>
                    </a:lnTo>
                    <a:lnTo>
                      <a:pt x="1843" y="18286"/>
                    </a:lnTo>
                    <a:lnTo>
                      <a:pt x="1843" y="11086"/>
                    </a:lnTo>
                    <a:lnTo>
                      <a:pt x="1843" y="3886"/>
                    </a:lnTo>
                    <a:lnTo>
                      <a:pt x="2603" y="3886"/>
                    </a:lnTo>
                    <a:lnTo>
                      <a:pt x="3362" y="3886"/>
                    </a:lnTo>
                    <a:lnTo>
                      <a:pt x="3362" y="5400"/>
                    </a:ln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26" name="Shape">
                <a:extLst>
                  <a:ext uri="{FF2B5EF4-FFF2-40B4-BE49-F238E27FC236}">
                    <a16:creationId xmlns:a16="http://schemas.microsoft.com/office/drawing/2014/main" id="{F37B05C5-B137-FB6C-8943-605CF0CE24FC}"/>
                  </a:ext>
                </a:extLst>
              </p:cNvPr>
              <p:cNvSpPr/>
              <p:nvPr/>
            </p:nvSpPr>
            <p:spPr>
              <a:xfrm>
                <a:off x="4001797" y="6247854"/>
                <a:ext cx="3772883"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14"/>
                    </a:moveTo>
                    <a:lnTo>
                      <a:pt x="0" y="21600"/>
                    </a:lnTo>
                    <a:lnTo>
                      <a:pt x="9719" y="21600"/>
                    </a:lnTo>
                    <a:lnTo>
                      <a:pt x="19438" y="21600"/>
                    </a:lnTo>
                    <a:lnTo>
                      <a:pt x="20522" y="16362"/>
                    </a:lnTo>
                    <a:cubicBezTo>
                      <a:pt x="21113" y="13461"/>
                      <a:pt x="21600" y="10983"/>
                      <a:pt x="21600" y="10814"/>
                    </a:cubicBezTo>
                    <a:cubicBezTo>
                      <a:pt x="21600" y="10645"/>
                      <a:pt x="21113" y="8139"/>
                      <a:pt x="20522" y="5266"/>
                    </a:cubicBezTo>
                    <a:lnTo>
                      <a:pt x="19438" y="0"/>
                    </a:lnTo>
                    <a:lnTo>
                      <a:pt x="9719" y="0"/>
                    </a:lnTo>
                    <a:lnTo>
                      <a:pt x="0" y="0"/>
                    </a:lnTo>
                    <a:lnTo>
                      <a:pt x="0" y="10814"/>
                    </a:lnTo>
                    <a:close/>
                    <a:moveTo>
                      <a:pt x="3773" y="5323"/>
                    </a:moveTo>
                    <a:lnTo>
                      <a:pt x="3773" y="6815"/>
                    </a:lnTo>
                    <a:lnTo>
                      <a:pt x="3280" y="6815"/>
                    </a:lnTo>
                    <a:lnTo>
                      <a:pt x="2788" y="6815"/>
                    </a:lnTo>
                    <a:lnTo>
                      <a:pt x="2805" y="7913"/>
                    </a:lnTo>
                    <a:lnTo>
                      <a:pt x="2828" y="9040"/>
                    </a:lnTo>
                    <a:lnTo>
                      <a:pt x="3269" y="9124"/>
                    </a:lnTo>
                    <a:lnTo>
                      <a:pt x="3709" y="9209"/>
                    </a:lnTo>
                    <a:lnTo>
                      <a:pt x="3709" y="10673"/>
                    </a:lnTo>
                    <a:lnTo>
                      <a:pt x="3709" y="12138"/>
                    </a:lnTo>
                    <a:lnTo>
                      <a:pt x="3251" y="12138"/>
                    </a:lnTo>
                    <a:lnTo>
                      <a:pt x="2799" y="12138"/>
                    </a:lnTo>
                    <a:lnTo>
                      <a:pt x="2799" y="13461"/>
                    </a:lnTo>
                    <a:lnTo>
                      <a:pt x="2799" y="14785"/>
                    </a:lnTo>
                    <a:lnTo>
                      <a:pt x="3286" y="14785"/>
                    </a:lnTo>
                    <a:lnTo>
                      <a:pt x="3779" y="14785"/>
                    </a:lnTo>
                    <a:lnTo>
                      <a:pt x="3756" y="16362"/>
                    </a:lnTo>
                    <a:lnTo>
                      <a:pt x="3738" y="17911"/>
                    </a:lnTo>
                    <a:lnTo>
                      <a:pt x="2904" y="17995"/>
                    </a:lnTo>
                    <a:lnTo>
                      <a:pt x="2069" y="18080"/>
                    </a:lnTo>
                    <a:lnTo>
                      <a:pt x="2052" y="10983"/>
                    </a:lnTo>
                    <a:lnTo>
                      <a:pt x="2034" y="3858"/>
                    </a:lnTo>
                    <a:lnTo>
                      <a:pt x="2904" y="3858"/>
                    </a:lnTo>
                    <a:lnTo>
                      <a:pt x="3773" y="3858"/>
                    </a:lnTo>
                    <a:lnTo>
                      <a:pt x="3773" y="5323"/>
                    </a:lnTo>
                    <a:close/>
                  </a:path>
                </a:pathLst>
              </a:custGeom>
              <a:solidFill>
                <a:srgbClr val="DA251C"/>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28" name="Shape">
                <a:extLst>
                  <a:ext uri="{FF2B5EF4-FFF2-40B4-BE49-F238E27FC236}">
                    <a16:creationId xmlns:a16="http://schemas.microsoft.com/office/drawing/2014/main" id="{0DEA4F2A-5A9B-1089-A094-74D65457CA42}"/>
                  </a:ext>
                </a:extLst>
              </p:cNvPr>
              <p:cNvSpPr/>
              <p:nvPr/>
            </p:nvSpPr>
            <p:spPr>
              <a:xfrm>
                <a:off x="4596578" y="3723379"/>
                <a:ext cx="156353" cy="293132"/>
              </a:xfrm>
              <a:custGeom>
                <a:avLst/>
                <a:gdLst/>
                <a:ahLst/>
                <a:cxnLst>
                  <a:cxn ang="0">
                    <a:pos x="wd2" y="hd2"/>
                  </a:cxn>
                  <a:cxn ang="5400000">
                    <a:pos x="wd2" y="hd2"/>
                  </a:cxn>
                  <a:cxn ang="10800000">
                    <a:pos x="wd2" y="hd2"/>
                  </a:cxn>
                  <a:cxn ang="16200000">
                    <a:pos x="wd2" y="hd2"/>
                  </a:cxn>
                </a:cxnLst>
                <a:rect l="0" t="0" r="r" b="b"/>
                <a:pathLst>
                  <a:path w="19624" h="20507" extrusionOk="0">
                    <a:moveTo>
                      <a:pt x="889" y="287"/>
                    </a:moveTo>
                    <a:cubicBezTo>
                      <a:pt x="381" y="570"/>
                      <a:pt x="0" y="5103"/>
                      <a:pt x="0" y="10414"/>
                    </a:cubicBezTo>
                    <a:cubicBezTo>
                      <a:pt x="0" y="17850"/>
                      <a:pt x="381" y="20046"/>
                      <a:pt x="1779" y="20329"/>
                    </a:cubicBezTo>
                    <a:cubicBezTo>
                      <a:pt x="5209" y="21108"/>
                      <a:pt x="14231" y="19196"/>
                      <a:pt x="16518" y="17284"/>
                    </a:cubicBezTo>
                    <a:cubicBezTo>
                      <a:pt x="21600" y="12893"/>
                      <a:pt x="20202" y="3899"/>
                      <a:pt x="14104" y="1703"/>
                    </a:cubicBezTo>
                    <a:cubicBezTo>
                      <a:pt x="10673" y="429"/>
                      <a:pt x="2287" y="-492"/>
                      <a:pt x="889" y="287"/>
                    </a:cubicBezTo>
                    <a:close/>
                  </a:path>
                </a:pathLst>
              </a:custGeom>
              <a:solidFill>
                <a:srgbClr val="E4671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43633C0B-4491-0D88-898D-E6E26E306FB5}"/>
                  </a:ext>
                </a:extLst>
              </p:cNvPr>
              <p:cNvSpPr/>
              <p:nvPr/>
            </p:nvSpPr>
            <p:spPr>
              <a:xfrm>
                <a:off x="3954484" y="2169581"/>
                <a:ext cx="3227137" cy="2817941"/>
              </a:xfrm>
              <a:custGeom>
                <a:avLst/>
                <a:gdLst/>
                <a:ahLst/>
                <a:cxnLst>
                  <a:cxn ang="0">
                    <a:pos x="wd2" y="hd2"/>
                  </a:cxn>
                  <a:cxn ang="5400000">
                    <a:pos x="wd2" y="hd2"/>
                  </a:cxn>
                  <a:cxn ang="10800000">
                    <a:pos x="wd2" y="hd2"/>
                  </a:cxn>
                  <a:cxn ang="16200000">
                    <a:pos x="wd2" y="hd2"/>
                  </a:cxn>
                </a:cxnLst>
                <a:rect l="0" t="0" r="r" b="b"/>
                <a:pathLst>
                  <a:path w="21600" h="21600" extrusionOk="0">
                    <a:moveTo>
                      <a:pt x="61" y="197"/>
                    </a:moveTo>
                    <a:cubicBezTo>
                      <a:pt x="30" y="282"/>
                      <a:pt x="8" y="5160"/>
                      <a:pt x="8" y="10997"/>
                    </a:cubicBezTo>
                    <a:lnTo>
                      <a:pt x="0" y="21600"/>
                    </a:lnTo>
                    <a:lnTo>
                      <a:pt x="9338" y="21600"/>
                    </a:lnTo>
                    <a:lnTo>
                      <a:pt x="18675" y="21600"/>
                    </a:lnTo>
                    <a:lnTo>
                      <a:pt x="20138" y="16214"/>
                    </a:lnTo>
                    <a:lnTo>
                      <a:pt x="21600" y="10800"/>
                    </a:lnTo>
                    <a:lnTo>
                      <a:pt x="20130" y="5386"/>
                    </a:lnTo>
                    <a:lnTo>
                      <a:pt x="18668" y="0"/>
                    </a:lnTo>
                    <a:lnTo>
                      <a:pt x="9391" y="0"/>
                    </a:lnTo>
                    <a:cubicBezTo>
                      <a:pt x="4288" y="0"/>
                      <a:pt x="91" y="85"/>
                      <a:pt x="61" y="197"/>
                    </a:cubicBezTo>
                    <a:close/>
                    <a:moveTo>
                      <a:pt x="5095" y="4145"/>
                    </a:moveTo>
                    <a:lnTo>
                      <a:pt x="5354" y="4484"/>
                    </a:lnTo>
                    <a:lnTo>
                      <a:pt x="5217" y="5865"/>
                    </a:lnTo>
                    <a:cubicBezTo>
                      <a:pt x="5103" y="6937"/>
                      <a:pt x="5034" y="7219"/>
                      <a:pt x="4920" y="7162"/>
                    </a:cubicBezTo>
                    <a:cubicBezTo>
                      <a:pt x="4829" y="7106"/>
                      <a:pt x="4555" y="6993"/>
                      <a:pt x="4311" y="6909"/>
                    </a:cubicBezTo>
                    <a:cubicBezTo>
                      <a:pt x="3892" y="6768"/>
                      <a:pt x="3839" y="6796"/>
                      <a:pt x="3656" y="7529"/>
                    </a:cubicBezTo>
                    <a:cubicBezTo>
                      <a:pt x="3191" y="9362"/>
                      <a:pt x="3290" y="13874"/>
                      <a:pt x="3808" y="14776"/>
                    </a:cubicBezTo>
                    <a:cubicBezTo>
                      <a:pt x="4075" y="15199"/>
                      <a:pt x="4448" y="15171"/>
                      <a:pt x="4844" y="14635"/>
                    </a:cubicBezTo>
                    <a:cubicBezTo>
                      <a:pt x="5019" y="14409"/>
                      <a:pt x="5172" y="14212"/>
                      <a:pt x="5179" y="14212"/>
                    </a:cubicBezTo>
                    <a:cubicBezTo>
                      <a:pt x="5194" y="14212"/>
                      <a:pt x="5202" y="14945"/>
                      <a:pt x="5202" y="15819"/>
                    </a:cubicBezTo>
                    <a:cubicBezTo>
                      <a:pt x="5202" y="17427"/>
                      <a:pt x="5202" y="17455"/>
                      <a:pt x="4905" y="17737"/>
                    </a:cubicBezTo>
                    <a:cubicBezTo>
                      <a:pt x="4737" y="17906"/>
                      <a:pt x="4357" y="18047"/>
                      <a:pt x="4060" y="18047"/>
                    </a:cubicBezTo>
                    <a:cubicBezTo>
                      <a:pt x="2849" y="18075"/>
                      <a:pt x="2239" y="15227"/>
                      <a:pt x="2338" y="10067"/>
                    </a:cubicBezTo>
                    <a:cubicBezTo>
                      <a:pt x="2422" y="5696"/>
                      <a:pt x="3153" y="3356"/>
                      <a:pt x="4326" y="3666"/>
                    </a:cubicBezTo>
                    <a:cubicBezTo>
                      <a:pt x="4608" y="3750"/>
                      <a:pt x="4958" y="3976"/>
                      <a:pt x="5095" y="4145"/>
                    </a:cubicBezTo>
                    <a:close/>
                  </a:path>
                </a:pathLst>
              </a:custGeom>
              <a:solidFill>
                <a:srgbClr val="FFFF00"/>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r>
                  <a:rPr lang="en-US" b="1" dirty="0"/>
                  <a:t>C1</a:t>
                </a:r>
                <a:endParaRPr lang="en-GB" b="1" dirty="0"/>
              </a:p>
            </p:txBody>
          </p:sp>
          <p:sp>
            <p:nvSpPr>
              <p:cNvPr id="30" name="Shape">
                <a:extLst>
                  <a:ext uri="{FF2B5EF4-FFF2-40B4-BE49-F238E27FC236}">
                    <a16:creationId xmlns:a16="http://schemas.microsoft.com/office/drawing/2014/main" id="{178DE562-2EDB-0C14-4D9B-E05404544317}"/>
                  </a:ext>
                </a:extLst>
              </p:cNvPr>
              <p:cNvSpPr/>
              <p:nvPr/>
            </p:nvSpPr>
            <p:spPr>
              <a:xfrm>
                <a:off x="3984852" y="1110671"/>
                <a:ext cx="2413353" cy="894168"/>
              </a:xfrm>
              <a:custGeom>
                <a:avLst/>
                <a:gdLst/>
                <a:ahLst/>
                <a:cxnLst>
                  <a:cxn ang="0">
                    <a:pos x="wd2" y="hd2"/>
                  </a:cxn>
                  <a:cxn ang="5400000">
                    <a:pos x="wd2" y="hd2"/>
                  </a:cxn>
                  <a:cxn ang="10800000">
                    <a:pos x="wd2" y="hd2"/>
                  </a:cxn>
                  <a:cxn ang="16200000">
                    <a:pos x="wd2" y="hd2"/>
                  </a:cxn>
                </a:cxnLst>
                <a:rect l="0" t="0" r="r" b="b"/>
                <a:pathLst>
                  <a:path w="21600" h="21600" extrusionOk="0">
                    <a:moveTo>
                      <a:pt x="27" y="10730"/>
                    </a:moveTo>
                    <a:lnTo>
                      <a:pt x="54" y="21431"/>
                    </a:lnTo>
                    <a:lnTo>
                      <a:pt x="9088" y="21516"/>
                    </a:lnTo>
                    <a:lnTo>
                      <a:pt x="18121" y="21600"/>
                    </a:lnTo>
                    <a:lnTo>
                      <a:pt x="19860" y="16193"/>
                    </a:lnTo>
                    <a:lnTo>
                      <a:pt x="21600" y="10786"/>
                    </a:lnTo>
                    <a:lnTo>
                      <a:pt x="19860" y="5407"/>
                    </a:lnTo>
                    <a:lnTo>
                      <a:pt x="18130" y="0"/>
                    </a:lnTo>
                    <a:lnTo>
                      <a:pt x="9069" y="0"/>
                    </a:lnTo>
                    <a:lnTo>
                      <a:pt x="0" y="0"/>
                    </a:lnTo>
                    <a:lnTo>
                      <a:pt x="27" y="10730"/>
                    </a:lnTo>
                    <a:close/>
                    <a:moveTo>
                      <a:pt x="5155" y="3886"/>
                    </a:moveTo>
                    <a:cubicBezTo>
                      <a:pt x="5853" y="4337"/>
                      <a:pt x="6188" y="5435"/>
                      <a:pt x="6188" y="7209"/>
                    </a:cubicBezTo>
                    <a:cubicBezTo>
                      <a:pt x="6188" y="8364"/>
                      <a:pt x="6134" y="8702"/>
                      <a:pt x="5853" y="9603"/>
                    </a:cubicBezTo>
                    <a:cubicBezTo>
                      <a:pt x="5627" y="10307"/>
                      <a:pt x="5563" y="10645"/>
                      <a:pt x="5663" y="10645"/>
                    </a:cubicBezTo>
                    <a:cubicBezTo>
                      <a:pt x="5962" y="10645"/>
                      <a:pt x="6288" y="12110"/>
                      <a:pt x="6288" y="13518"/>
                    </a:cubicBezTo>
                    <a:cubicBezTo>
                      <a:pt x="6288" y="15320"/>
                      <a:pt x="6080" y="16390"/>
                      <a:pt x="5590" y="17122"/>
                    </a:cubicBezTo>
                    <a:cubicBezTo>
                      <a:pt x="5237" y="17657"/>
                      <a:pt x="5001" y="17742"/>
                      <a:pt x="3968" y="17742"/>
                    </a:cubicBezTo>
                    <a:lnTo>
                      <a:pt x="2763" y="17742"/>
                    </a:lnTo>
                    <a:lnTo>
                      <a:pt x="2763" y="10842"/>
                    </a:lnTo>
                    <a:cubicBezTo>
                      <a:pt x="2763" y="7040"/>
                      <a:pt x="2791" y="3858"/>
                      <a:pt x="2827" y="3746"/>
                    </a:cubicBezTo>
                    <a:cubicBezTo>
                      <a:pt x="2927" y="3436"/>
                      <a:pt x="4621" y="3520"/>
                      <a:pt x="5155" y="3886"/>
                    </a:cubicBezTo>
                    <a:close/>
                  </a:path>
                </a:pathLst>
              </a:custGeom>
              <a:solidFill>
                <a:srgbClr val="92D050"/>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Shape">
                <a:extLst>
                  <a:ext uri="{FF2B5EF4-FFF2-40B4-BE49-F238E27FC236}">
                    <a16:creationId xmlns:a16="http://schemas.microsoft.com/office/drawing/2014/main" id="{0D0D1A38-E3F8-15DF-56D7-421062BB14BF}"/>
                  </a:ext>
                </a:extLst>
              </p:cNvPr>
              <p:cNvSpPr/>
              <p:nvPr/>
            </p:nvSpPr>
            <p:spPr>
              <a:xfrm>
                <a:off x="4617836" y="1905772"/>
                <a:ext cx="118441" cy="111355"/>
              </a:xfrm>
              <a:custGeom>
                <a:avLst/>
                <a:gdLst/>
                <a:ahLst/>
                <a:cxnLst>
                  <a:cxn ang="0">
                    <a:pos x="wd2" y="hd2"/>
                  </a:cxn>
                  <a:cxn ang="5400000">
                    <a:pos x="wd2" y="hd2"/>
                  </a:cxn>
                  <a:cxn ang="10800000">
                    <a:pos x="wd2" y="hd2"/>
                  </a:cxn>
                  <a:cxn ang="16200000">
                    <a:pos x="wd2" y="hd2"/>
                  </a:cxn>
                </a:cxnLst>
                <a:rect l="0" t="0" r="r" b="b"/>
                <a:pathLst>
                  <a:path w="21600" h="21600" extrusionOk="0">
                    <a:moveTo>
                      <a:pt x="738" y="10800"/>
                    </a:moveTo>
                    <a:lnTo>
                      <a:pt x="1292" y="21600"/>
                    </a:lnTo>
                    <a:lnTo>
                      <a:pt x="8492" y="21404"/>
                    </a:lnTo>
                    <a:cubicBezTo>
                      <a:pt x="17354" y="21011"/>
                      <a:pt x="21600" y="17673"/>
                      <a:pt x="21600" y="11193"/>
                    </a:cubicBezTo>
                    <a:cubicBezTo>
                      <a:pt x="21600" y="5105"/>
                      <a:pt x="14769" y="0"/>
                      <a:pt x="6462" y="0"/>
                    </a:cubicBezTo>
                    <a:lnTo>
                      <a:pt x="0" y="0"/>
                    </a:lnTo>
                    <a:lnTo>
                      <a:pt x="738" y="10800"/>
                    </a:ln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a:extLst>
                  <a:ext uri="{FF2B5EF4-FFF2-40B4-BE49-F238E27FC236}">
                    <a16:creationId xmlns:a16="http://schemas.microsoft.com/office/drawing/2014/main" id="{2D6F539F-39D3-1FB9-77FB-F7B9C4522AD9}"/>
                  </a:ext>
                </a:extLst>
              </p:cNvPr>
              <p:cNvSpPr/>
              <p:nvPr/>
            </p:nvSpPr>
            <p:spPr>
              <a:xfrm>
                <a:off x="4617836" y="1714445"/>
                <a:ext cx="106294" cy="951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21600"/>
                      <a:pt x="0" y="21600"/>
                      <a:pt x="7406" y="21600"/>
                    </a:cubicBezTo>
                    <a:cubicBezTo>
                      <a:pt x="15429" y="21600"/>
                      <a:pt x="21600" y="16545"/>
                      <a:pt x="21600" y="9651"/>
                    </a:cubicBezTo>
                    <a:cubicBezTo>
                      <a:pt x="21600" y="3906"/>
                      <a:pt x="15223" y="0"/>
                      <a:pt x="6583" y="0"/>
                    </a:cubicBezTo>
                    <a:cubicBezTo>
                      <a:pt x="206" y="0"/>
                      <a:pt x="0" y="460"/>
                      <a:pt x="0" y="10800"/>
                    </a:cubicBez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a:extLst>
                  <a:ext uri="{FF2B5EF4-FFF2-40B4-BE49-F238E27FC236}">
                    <a16:creationId xmlns:a16="http://schemas.microsoft.com/office/drawing/2014/main" id="{45A7449D-E968-BA85-7DF8-2911A58494B2}"/>
                  </a:ext>
                </a:extLst>
              </p:cNvPr>
              <p:cNvSpPr/>
              <p:nvPr/>
            </p:nvSpPr>
            <p:spPr>
              <a:xfrm>
                <a:off x="4003239" y="10727"/>
                <a:ext cx="1959837" cy="895515"/>
              </a:xfrm>
              <a:custGeom>
                <a:avLst/>
                <a:gdLst/>
                <a:ahLst/>
                <a:cxnLst>
                  <a:cxn ang="0">
                    <a:pos x="wd2" y="hd2"/>
                  </a:cxn>
                  <a:cxn ang="5400000">
                    <a:pos x="wd2" y="hd2"/>
                  </a:cxn>
                  <a:cxn ang="10800000">
                    <a:pos x="wd2" y="hd2"/>
                  </a:cxn>
                  <a:cxn ang="16200000">
                    <a:pos x="wd2" y="hd2"/>
                  </a:cxn>
                </a:cxnLst>
                <a:rect l="0" t="0" r="r" b="b"/>
                <a:pathLst>
                  <a:path w="21600" h="21600" extrusionOk="0">
                    <a:moveTo>
                      <a:pt x="201" y="253"/>
                    </a:moveTo>
                    <a:cubicBezTo>
                      <a:pt x="11" y="338"/>
                      <a:pt x="0" y="1098"/>
                      <a:pt x="0" y="10983"/>
                    </a:cubicBezTo>
                    <a:lnTo>
                      <a:pt x="0" y="21600"/>
                    </a:lnTo>
                    <a:lnTo>
                      <a:pt x="8691" y="21600"/>
                    </a:lnTo>
                    <a:lnTo>
                      <a:pt x="17394" y="21600"/>
                    </a:lnTo>
                    <a:lnTo>
                      <a:pt x="19502" y="16277"/>
                    </a:lnTo>
                    <a:lnTo>
                      <a:pt x="21600" y="10927"/>
                    </a:lnTo>
                    <a:lnTo>
                      <a:pt x="19436" y="5463"/>
                    </a:lnTo>
                    <a:lnTo>
                      <a:pt x="17271" y="0"/>
                    </a:lnTo>
                    <a:lnTo>
                      <a:pt x="8836" y="56"/>
                    </a:lnTo>
                    <a:cubicBezTo>
                      <a:pt x="4195" y="113"/>
                      <a:pt x="312" y="169"/>
                      <a:pt x="201" y="253"/>
                    </a:cubicBezTo>
                    <a:close/>
                    <a:moveTo>
                      <a:pt x="7475" y="10589"/>
                    </a:moveTo>
                    <a:cubicBezTo>
                      <a:pt x="7955" y="14278"/>
                      <a:pt x="8368" y="17488"/>
                      <a:pt x="8401" y="17686"/>
                    </a:cubicBezTo>
                    <a:cubicBezTo>
                      <a:pt x="8435" y="17967"/>
                      <a:pt x="8234" y="18052"/>
                      <a:pt x="7620" y="18052"/>
                    </a:cubicBezTo>
                    <a:lnTo>
                      <a:pt x="6795" y="18052"/>
                    </a:lnTo>
                    <a:lnTo>
                      <a:pt x="6661" y="16728"/>
                    </a:lnTo>
                    <a:lnTo>
                      <a:pt x="6527" y="15376"/>
                    </a:lnTo>
                    <a:lnTo>
                      <a:pt x="5601" y="15376"/>
                    </a:lnTo>
                    <a:lnTo>
                      <a:pt x="4675" y="15376"/>
                    </a:lnTo>
                    <a:lnTo>
                      <a:pt x="4541" y="16728"/>
                    </a:lnTo>
                    <a:lnTo>
                      <a:pt x="4396" y="18052"/>
                    </a:lnTo>
                    <a:lnTo>
                      <a:pt x="3604" y="18052"/>
                    </a:lnTo>
                    <a:cubicBezTo>
                      <a:pt x="3169" y="18052"/>
                      <a:pt x="2812" y="17967"/>
                      <a:pt x="2812" y="17854"/>
                    </a:cubicBezTo>
                    <a:cubicBezTo>
                      <a:pt x="2812" y="17742"/>
                      <a:pt x="3202" y="14531"/>
                      <a:pt x="3693" y="10758"/>
                    </a:cubicBezTo>
                    <a:lnTo>
                      <a:pt x="4574" y="3858"/>
                    </a:lnTo>
                    <a:lnTo>
                      <a:pt x="5590" y="3858"/>
                    </a:lnTo>
                    <a:lnTo>
                      <a:pt x="6616" y="3858"/>
                    </a:lnTo>
                    <a:lnTo>
                      <a:pt x="7475" y="10589"/>
                    </a:lnTo>
                    <a:close/>
                  </a:path>
                </a:pathLst>
              </a:custGeom>
              <a:solidFill>
                <a:srgbClr val="00923F"/>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E">
                <a:extLst>
                  <a:ext uri="{FF2B5EF4-FFF2-40B4-BE49-F238E27FC236}">
                    <a16:creationId xmlns:a16="http://schemas.microsoft.com/office/drawing/2014/main" id="{CE1C62AF-BB01-FD3B-4E33-D5AF43B14BD9}"/>
                  </a:ext>
                </a:extLst>
              </p:cNvPr>
              <p:cNvSpPr/>
              <p:nvPr/>
            </p:nvSpPr>
            <p:spPr>
              <a:xfrm>
                <a:off x="3984852" y="5170851"/>
                <a:ext cx="3451475" cy="904858"/>
              </a:xfrm>
              <a:prstGeom prst="rightArrow">
                <a:avLst>
                  <a:gd name="adj1" fmla="val 100000"/>
                  <a:gd name="adj2" fmla="val 33441"/>
                </a:avLst>
              </a:prstGeom>
              <a:solidFill>
                <a:srgbClr val="FFC000"/>
              </a:solid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l"/>
                <a:r>
                  <a:rPr lang="en-US" sz="1800" b="1" dirty="0">
                    <a:solidFill>
                      <a:srgbClr val="FFFFFF"/>
                    </a:solidFill>
                  </a:rPr>
                  <a:t> D</a:t>
                </a:r>
                <a:endParaRPr sz="1800" b="1" dirty="0">
                  <a:solidFill>
                    <a:srgbClr val="FFFFFF"/>
                  </a:solidFill>
                </a:endParaRPr>
              </a:p>
            </p:txBody>
          </p:sp>
        </p:grpSp>
      </p:grpSp>
      <p:sp>
        <p:nvSpPr>
          <p:cNvPr id="7" name="Google Shape;3241;p86">
            <a:extLst>
              <a:ext uri="{FF2B5EF4-FFF2-40B4-BE49-F238E27FC236}">
                <a16:creationId xmlns:a16="http://schemas.microsoft.com/office/drawing/2014/main" id="{13EA3F8B-D853-0541-71EC-4F4988A4E6DD}"/>
              </a:ext>
            </a:extLst>
          </p:cNvPr>
          <p:cNvSpPr/>
          <p:nvPr/>
        </p:nvSpPr>
        <p:spPr>
          <a:xfrm flipH="1">
            <a:off x="3666609" y="3003710"/>
            <a:ext cx="178588"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FFFF00"/>
          </a:solid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C043BDBE-C7BE-8538-BBCA-762D9EAEF65F}"/>
              </a:ext>
            </a:extLst>
          </p:cNvPr>
          <p:cNvSpPr/>
          <p:nvPr/>
        </p:nvSpPr>
        <p:spPr>
          <a:xfrm>
            <a:off x="6340937" y="3315822"/>
            <a:ext cx="318379" cy="68970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9892C10-686F-EC8A-04E1-88A7C3AB80EB}"/>
              </a:ext>
            </a:extLst>
          </p:cNvPr>
          <p:cNvPicPr>
            <a:picLocks noChangeAspect="1"/>
          </p:cNvPicPr>
          <p:nvPr/>
        </p:nvPicPr>
        <p:blipFill>
          <a:blip r:embed="rId9"/>
          <a:srcRect l="13112" t="13465" r="14678" b="11888"/>
          <a:stretch/>
        </p:blipFill>
        <p:spPr>
          <a:xfrm>
            <a:off x="611560" y="1355474"/>
            <a:ext cx="2473048" cy="2170763"/>
          </a:xfrm>
          <a:prstGeom prst="wedgeEllipseCallout">
            <a:avLst>
              <a:gd name="adj1" fmla="val 76366"/>
              <a:gd name="adj2" fmla="val 39536"/>
            </a:avLst>
          </a:prstGeom>
        </p:spPr>
      </p:pic>
      <p:pic>
        <p:nvPicPr>
          <p:cNvPr id="47" name="Audio 46">
            <a:hlinkClick r:id="" action="ppaction://media"/>
            <a:extLst>
              <a:ext uri="{FF2B5EF4-FFF2-40B4-BE49-F238E27FC236}">
                <a16:creationId xmlns:a16="http://schemas.microsoft.com/office/drawing/2014/main" id="{4C45CDB3-B74F-7E2C-5282-F1CF31C2EDDA}"/>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40817325"/>
      </p:ext>
    </p:extLst>
  </p:cSld>
  <p:clrMapOvr>
    <a:masterClrMapping/>
  </p:clrMapOvr>
  <mc:AlternateContent xmlns:mc="http://schemas.openxmlformats.org/markup-compatibility/2006">
    <mc:Choice xmlns:p14="http://schemas.microsoft.com/office/powerpoint/2010/main" Requires="p14">
      <p:transition spd="slow" p14:dur="2000" advTm="21234"/>
    </mc:Choice>
    <mc:Fallback>
      <p:transition spd="slow" advTm="2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A0394-ED8E-1018-210E-29CB0D5DAA16}"/>
              </a:ext>
            </a:extLst>
          </p:cNvPr>
          <p:cNvPicPr>
            <a:picLocks noChangeAspect="1"/>
          </p:cNvPicPr>
          <p:nvPr/>
        </p:nvPicPr>
        <p:blipFill>
          <a:blip r:embed="rId5"/>
          <a:stretch>
            <a:fillRect/>
          </a:stretch>
        </p:blipFill>
        <p:spPr>
          <a:xfrm>
            <a:off x="412556" y="1268760"/>
            <a:ext cx="8318888" cy="5041471"/>
          </a:xfrm>
          <a:prstGeom prst="rect">
            <a:avLst/>
          </a:prstGeom>
        </p:spPr>
      </p:pic>
      <p:pic>
        <p:nvPicPr>
          <p:cNvPr id="2" name="Picture 1">
            <a:extLst>
              <a:ext uri="{FF2B5EF4-FFF2-40B4-BE49-F238E27FC236}">
                <a16:creationId xmlns:a16="http://schemas.microsoft.com/office/drawing/2014/main" id="{6889EDD6-E516-7C55-80EB-635167B73515}"/>
              </a:ext>
            </a:extLst>
          </p:cNvPr>
          <p:cNvPicPr>
            <a:picLocks noChangeAspect="1"/>
          </p:cNvPicPr>
          <p:nvPr/>
        </p:nvPicPr>
        <p:blipFill>
          <a:blip r:embed="rId6"/>
          <a:stretch>
            <a:fillRect/>
          </a:stretch>
        </p:blipFill>
        <p:spPr>
          <a:xfrm>
            <a:off x="7596336" y="5762463"/>
            <a:ext cx="1547664" cy="1095537"/>
          </a:xfrm>
          <a:prstGeom prst="rect">
            <a:avLst/>
          </a:prstGeom>
        </p:spPr>
      </p:pic>
      <p:sp>
        <p:nvSpPr>
          <p:cNvPr id="38914" name="Title 2"/>
          <p:cNvSpPr>
            <a:spLocks noGrp="1"/>
          </p:cNvSpPr>
          <p:nvPr>
            <p:ph type="title"/>
          </p:nvPr>
        </p:nvSpPr>
        <p:spPr>
          <a:xfrm>
            <a:off x="0" y="0"/>
            <a:ext cx="9144000" cy="692696"/>
          </a:xfrm>
          <a:solidFill>
            <a:srgbClr val="5B9BD5"/>
          </a:solidFill>
        </p:spPr>
        <p:txBody>
          <a:bodyPr anchor="ctr">
            <a:noAutofit/>
          </a:bodyPr>
          <a:lstStyle/>
          <a:p>
            <a:r>
              <a:rPr lang="en-IE" sz="3200" b="1" dirty="0">
                <a:latin typeface="Times New Roman" panose="02020603050405020304" pitchFamily="18" charset="0"/>
                <a:cs typeface="Times New Roman" panose="02020603050405020304" pitchFamily="18" charset="0"/>
              </a:rPr>
              <a:t>Residential Baseline – Total Stock BER Scores</a:t>
            </a:r>
          </a:p>
        </p:txBody>
      </p:sp>
      <p:pic>
        <p:nvPicPr>
          <p:cNvPr id="10" name="Audio 9">
            <a:hlinkClick r:id="" action="ppaction://media"/>
            <a:extLst>
              <a:ext uri="{FF2B5EF4-FFF2-40B4-BE49-F238E27FC236}">
                <a16:creationId xmlns:a16="http://schemas.microsoft.com/office/drawing/2014/main" id="{DCB4CF13-7653-F5F2-7372-D0BB959B7C3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719"/>
    </mc:Choice>
    <mc:Fallback>
      <p:transition spd="slow" advTm="4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66788-3253-43C0-3C1B-AFC028CC2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93C3ED-F670-B9A9-FDCF-9EEDC989CE9C}"/>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8914" name="Title 2">
            <a:extLst>
              <a:ext uri="{FF2B5EF4-FFF2-40B4-BE49-F238E27FC236}">
                <a16:creationId xmlns:a16="http://schemas.microsoft.com/office/drawing/2014/main" id="{61603621-A32A-CBED-E1D0-CC1E6AFF1548}"/>
              </a:ext>
            </a:extLst>
          </p:cNvPr>
          <p:cNvSpPr>
            <a:spLocks noGrp="1"/>
          </p:cNvSpPr>
          <p:nvPr>
            <p:ph type="title"/>
          </p:nvPr>
        </p:nvSpPr>
        <p:spPr>
          <a:xfrm>
            <a:off x="0" y="0"/>
            <a:ext cx="9144000" cy="692696"/>
          </a:xfrm>
          <a:solidFill>
            <a:srgbClr val="5B9BD5"/>
          </a:solidFill>
        </p:spPr>
        <p:txBody>
          <a:bodyPr anchor="ctr">
            <a:noAutofit/>
          </a:bodyPr>
          <a:lstStyle/>
          <a:p>
            <a:r>
              <a:rPr lang="en-IE" sz="3200" b="1" dirty="0">
                <a:latin typeface="Times New Roman" panose="02020603050405020304" pitchFamily="18" charset="0"/>
                <a:cs typeface="Times New Roman" panose="02020603050405020304" pitchFamily="18" charset="0"/>
              </a:rPr>
              <a:t>Residential Baseline – Total Stock BER Scores</a:t>
            </a:r>
          </a:p>
        </p:txBody>
      </p:sp>
      <p:pic>
        <p:nvPicPr>
          <p:cNvPr id="5" name="Picture 4">
            <a:extLst>
              <a:ext uri="{FF2B5EF4-FFF2-40B4-BE49-F238E27FC236}">
                <a16:creationId xmlns:a16="http://schemas.microsoft.com/office/drawing/2014/main" id="{E2D5D884-33CA-9782-BE85-D46937902FFB}"/>
              </a:ext>
            </a:extLst>
          </p:cNvPr>
          <p:cNvPicPr>
            <a:picLocks noChangeAspect="1"/>
          </p:cNvPicPr>
          <p:nvPr/>
        </p:nvPicPr>
        <p:blipFill>
          <a:blip r:embed="rId6"/>
          <a:stretch>
            <a:fillRect/>
          </a:stretch>
        </p:blipFill>
        <p:spPr>
          <a:xfrm>
            <a:off x="323528" y="914554"/>
            <a:ext cx="2857835" cy="1734362"/>
          </a:xfrm>
          <a:prstGeom prst="rect">
            <a:avLst/>
          </a:prstGeom>
        </p:spPr>
      </p:pic>
      <p:sp>
        <p:nvSpPr>
          <p:cNvPr id="7" name="Arrow: Down 6">
            <a:extLst>
              <a:ext uri="{FF2B5EF4-FFF2-40B4-BE49-F238E27FC236}">
                <a16:creationId xmlns:a16="http://schemas.microsoft.com/office/drawing/2014/main" id="{F01BB9AA-0EA8-1DF9-715F-8535D71CE704}"/>
              </a:ext>
            </a:extLst>
          </p:cNvPr>
          <p:cNvSpPr/>
          <p:nvPr/>
        </p:nvSpPr>
        <p:spPr>
          <a:xfrm rot="16200000">
            <a:off x="3235540" y="1300055"/>
            <a:ext cx="545648" cy="644492"/>
          </a:xfrm>
          <a:prstGeom prst="downArrow">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470885D-588D-3903-D6C8-09608CB6B981}"/>
              </a:ext>
            </a:extLst>
          </p:cNvPr>
          <p:cNvSpPr txBox="1"/>
          <p:nvPr/>
        </p:nvSpPr>
        <p:spPr>
          <a:xfrm>
            <a:off x="3923928" y="1248794"/>
            <a:ext cx="4752527" cy="646331"/>
          </a:xfrm>
          <a:prstGeom prst="rect">
            <a:avLst/>
          </a:prstGeom>
          <a:solidFill>
            <a:schemeClr val="bg1"/>
          </a:solidFill>
        </p:spPr>
        <p:txBody>
          <a:bodyPr wrap="square" rtlCol="0">
            <a:spAutoFit/>
          </a:bodyPr>
          <a:lstStyle/>
          <a:p>
            <a:r>
              <a:rPr lang="en-GB" b="1" dirty="0">
                <a:latin typeface="Times New Roman" panose="02020603050405020304" pitchFamily="18" charset="0"/>
                <a:cs typeface="Times New Roman" panose="02020603050405020304" pitchFamily="18" charset="0"/>
              </a:rPr>
              <a:t>73% (2,152) of dwellings with published BERs were built from 2000 onwards</a:t>
            </a:r>
          </a:p>
        </p:txBody>
      </p:sp>
      <p:pic>
        <p:nvPicPr>
          <p:cNvPr id="17" name="Picture 16">
            <a:extLst>
              <a:ext uri="{FF2B5EF4-FFF2-40B4-BE49-F238E27FC236}">
                <a16:creationId xmlns:a16="http://schemas.microsoft.com/office/drawing/2014/main" id="{C1C25B6E-D93C-77CB-1CB8-DBC3ACE0B9E0}"/>
              </a:ext>
            </a:extLst>
          </p:cNvPr>
          <p:cNvPicPr>
            <a:picLocks noChangeAspect="1"/>
          </p:cNvPicPr>
          <p:nvPr/>
        </p:nvPicPr>
        <p:blipFill>
          <a:blip r:embed="rId7"/>
          <a:stretch>
            <a:fillRect/>
          </a:stretch>
        </p:blipFill>
        <p:spPr>
          <a:xfrm>
            <a:off x="2618186" y="3026524"/>
            <a:ext cx="4682134" cy="3218967"/>
          </a:xfrm>
          <a:prstGeom prst="rect">
            <a:avLst/>
          </a:prstGeom>
        </p:spPr>
      </p:pic>
      <p:sp>
        <p:nvSpPr>
          <p:cNvPr id="18" name="TextBox 17">
            <a:extLst>
              <a:ext uri="{FF2B5EF4-FFF2-40B4-BE49-F238E27FC236}">
                <a16:creationId xmlns:a16="http://schemas.microsoft.com/office/drawing/2014/main" id="{D461286B-BF78-68C3-F7F7-77FED8B3A63B}"/>
              </a:ext>
            </a:extLst>
          </p:cNvPr>
          <p:cNvSpPr txBox="1"/>
          <p:nvPr/>
        </p:nvSpPr>
        <p:spPr>
          <a:xfrm>
            <a:off x="467544" y="3429000"/>
            <a:ext cx="2016224" cy="2031325"/>
          </a:xfrm>
          <a:prstGeom prst="rect">
            <a:avLst/>
          </a:prstGeom>
          <a:solidFill>
            <a:schemeClr val="bg1"/>
          </a:solidFill>
        </p:spPr>
        <p:txBody>
          <a:bodyPr wrap="square" rtlCol="0">
            <a:spAutoFit/>
          </a:bodyPr>
          <a:lstStyle/>
          <a:p>
            <a:r>
              <a:rPr lang="en-GB" b="1" dirty="0">
                <a:latin typeface="Times New Roman" panose="02020603050405020304" pitchFamily="18" charset="0"/>
                <a:cs typeface="Times New Roman" panose="02020603050405020304" pitchFamily="18" charset="0"/>
              </a:rPr>
              <a:t>2022 Census records 56% of dwellings built from 2000 onwards. 21% were built pre- 1980. </a:t>
            </a:r>
          </a:p>
        </p:txBody>
      </p:sp>
      <p:pic>
        <p:nvPicPr>
          <p:cNvPr id="20" name="Audio 19">
            <a:hlinkClick r:id="" action="ppaction://media"/>
            <a:extLst>
              <a:ext uri="{FF2B5EF4-FFF2-40B4-BE49-F238E27FC236}">
                <a16:creationId xmlns:a16="http://schemas.microsoft.com/office/drawing/2014/main" id="{7ADF068B-D3D4-AA4D-E2FA-225A91F2DAC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312258"/>
      </p:ext>
    </p:extLst>
  </p:cSld>
  <p:clrMapOvr>
    <a:masterClrMapping/>
  </p:clrMapOvr>
  <mc:AlternateContent xmlns:mc="http://schemas.openxmlformats.org/markup-compatibility/2006">
    <mc:Choice xmlns:p14="http://schemas.microsoft.com/office/powerpoint/2010/main" Requires="p14">
      <p:transition spd="slow" p14:dur="2000" advTm="52219"/>
    </mc:Choice>
    <mc:Fallback>
      <p:transition spd="slow" advTm="5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992FC61-465F-86F8-C603-1B7137797479}"/>
              </a:ext>
            </a:extLst>
          </p:cNvPr>
          <p:cNvSpPr/>
          <p:nvPr/>
        </p:nvSpPr>
        <p:spPr>
          <a:xfrm>
            <a:off x="1907704" y="4665358"/>
            <a:ext cx="2537923" cy="727587"/>
          </a:xfrm>
          <a:prstGeom prst="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7E58EE7-9F14-1F2C-5303-822169B7E095}"/>
              </a:ext>
            </a:extLst>
          </p:cNvPr>
          <p:cNvSpPr/>
          <p:nvPr/>
        </p:nvSpPr>
        <p:spPr>
          <a:xfrm>
            <a:off x="643557" y="3586028"/>
            <a:ext cx="3783575" cy="7566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A90B65B-1640-6BA6-2C0B-ABE0048B2351}"/>
              </a:ext>
            </a:extLst>
          </p:cNvPr>
          <p:cNvSpPr/>
          <p:nvPr/>
        </p:nvSpPr>
        <p:spPr>
          <a:xfrm>
            <a:off x="2821349" y="2392668"/>
            <a:ext cx="1613345" cy="700856"/>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9BCB12-EA79-9D34-CBC2-F000CA036B8F}"/>
              </a:ext>
            </a:extLst>
          </p:cNvPr>
          <p:cNvSpPr/>
          <p:nvPr/>
        </p:nvSpPr>
        <p:spPr>
          <a:xfrm>
            <a:off x="2821349" y="1274087"/>
            <a:ext cx="1610691" cy="768334"/>
          </a:xfrm>
          <a:prstGeom prst="rect">
            <a:avLst/>
          </a:prstGeom>
          <a:solidFill>
            <a:srgbClr val="4DC5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2">
            <a:extLst>
              <a:ext uri="{FF2B5EF4-FFF2-40B4-BE49-F238E27FC236}">
                <a16:creationId xmlns:a16="http://schemas.microsoft.com/office/drawing/2014/main" id="{6574E335-5D8C-4533-F705-CB159ED2A9F4}"/>
              </a:ext>
            </a:extLst>
          </p:cNvPr>
          <p:cNvSpPr txBox="1">
            <a:spLocks/>
          </p:cNvSpPr>
          <p:nvPr/>
        </p:nvSpPr>
        <p:spPr>
          <a:xfrm>
            <a:off x="0" y="-5228"/>
            <a:ext cx="9144000" cy="692696"/>
          </a:xfrm>
          <a:prstGeom prst="rect">
            <a:avLst/>
          </a:prstGeom>
          <a:solidFill>
            <a:srgbClr val="5B9BD5"/>
          </a:solidFill>
          <a:ln>
            <a:solidFill>
              <a:schemeClr val="accent5">
                <a:lumMod val="75000"/>
              </a:schemeClr>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Residential Main Heating</a:t>
            </a:r>
          </a:p>
        </p:txBody>
      </p:sp>
      <p:pic>
        <p:nvPicPr>
          <p:cNvPr id="4" name="Picture 3">
            <a:extLst>
              <a:ext uri="{FF2B5EF4-FFF2-40B4-BE49-F238E27FC236}">
                <a16:creationId xmlns:a16="http://schemas.microsoft.com/office/drawing/2014/main" id="{D7F94675-8EE4-175D-855E-82D1D41DF20E}"/>
              </a:ext>
            </a:extLst>
          </p:cNvPr>
          <p:cNvPicPr>
            <a:picLocks noChangeAspect="1"/>
          </p:cNvPicPr>
          <p:nvPr/>
        </p:nvPicPr>
        <p:blipFill>
          <a:blip r:embed="rId5"/>
          <a:stretch>
            <a:fillRect/>
          </a:stretch>
        </p:blipFill>
        <p:spPr>
          <a:xfrm>
            <a:off x="7596336" y="5762463"/>
            <a:ext cx="1547664" cy="1095537"/>
          </a:xfrm>
          <a:prstGeom prst="rect">
            <a:avLst/>
          </a:prstGeom>
        </p:spPr>
      </p:pic>
      <p:grpSp>
        <p:nvGrpSpPr>
          <p:cNvPr id="24" name="Group 23">
            <a:extLst>
              <a:ext uri="{FF2B5EF4-FFF2-40B4-BE49-F238E27FC236}">
                <a16:creationId xmlns:a16="http://schemas.microsoft.com/office/drawing/2014/main" id="{FBA9A7D7-8B1E-A08C-F871-4097B39F1FB0}"/>
              </a:ext>
            </a:extLst>
          </p:cNvPr>
          <p:cNvGrpSpPr/>
          <p:nvPr/>
        </p:nvGrpSpPr>
        <p:grpSpPr>
          <a:xfrm>
            <a:off x="7128224" y="3474439"/>
            <a:ext cx="1547663" cy="1966085"/>
            <a:chOff x="5062108" y="1148107"/>
            <a:chExt cx="2060952" cy="2558600"/>
          </a:xfrm>
        </p:grpSpPr>
        <p:grpSp>
          <p:nvGrpSpPr>
            <p:cNvPr id="8" name="Group 7">
              <a:extLst>
                <a:ext uri="{FF2B5EF4-FFF2-40B4-BE49-F238E27FC236}">
                  <a16:creationId xmlns:a16="http://schemas.microsoft.com/office/drawing/2014/main" id="{69101F0C-5BF2-BE4F-56B2-80C857F64973}"/>
                </a:ext>
              </a:extLst>
            </p:cNvPr>
            <p:cNvGrpSpPr/>
            <p:nvPr/>
          </p:nvGrpSpPr>
          <p:grpSpPr>
            <a:xfrm>
              <a:off x="5062108" y="1148107"/>
              <a:ext cx="2060952" cy="2079472"/>
              <a:chOff x="458039" y="3393124"/>
              <a:chExt cx="2060952" cy="2079472"/>
            </a:xfrm>
          </p:grpSpPr>
          <p:sp>
            <p:nvSpPr>
              <p:cNvPr id="9" name="Google Shape;697;p68">
                <a:extLst>
                  <a:ext uri="{FF2B5EF4-FFF2-40B4-BE49-F238E27FC236}">
                    <a16:creationId xmlns:a16="http://schemas.microsoft.com/office/drawing/2014/main" id="{E7CA479B-AAF6-927A-1FA4-47590D6A7693}"/>
                  </a:ext>
                </a:extLst>
              </p:cNvPr>
              <p:cNvSpPr/>
              <p:nvPr/>
            </p:nvSpPr>
            <p:spPr>
              <a:xfrm>
                <a:off x="673322" y="3629203"/>
                <a:ext cx="1612038" cy="1594672"/>
              </a:xfrm>
              <a:prstGeom prst="ellipse">
                <a:avLst/>
              </a:prstGeom>
              <a:solidFill>
                <a:srgbClr val="4DC58D"/>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11%</a:t>
                </a:r>
                <a:endParaRPr sz="2000" b="1" dirty="0">
                  <a:latin typeface="Times New Roman" panose="02020603050405020304" pitchFamily="18" charset="0"/>
                  <a:cs typeface="Times New Roman" panose="02020603050405020304" pitchFamily="18" charset="0"/>
                </a:endParaRPr>
              </a:p>
            </p:txBody>
          </p:sp>
          <p:sp>
            <p:nvSpPr>
              <p:cNvPr id="10" name="Google Shape;701;p68">
                <a:extLst>
                  <a:ext uri="{FF2B5EF4-FFF2-40B4-BE49-F238E27FC236}">
                    <a16:creationId xmlns:a16="http://schemas.microsoft.com/office/drawing/2014/main" id="{FB27CE93-42F4-C76F-1161-3A29C7164425}"/>
                  </a:ext>
                </a:extLst>
              </p:cNvPr>
              <p:cNvSpPr/>
              <p:nvPr/>
            </p:nvSpPr>
            <p:spPr>
              <a:xfrm>
                <a:off x="458039" y="3393124"/>
                <a:ext cx="2060952" cy="2079472"/>
              </a:xfrm>
              <a:prstGeom prst="blockArc">
                <a:avLst>
                  <a:gd name="adj1" fmla="val 16212077"/>
                  <a:gd name="adj2" fmla="val 17679999"/>
                  <a:gd name="adj3" fmla="val 2288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grpSp>
        <p:sp>
          <p:nvSpPr>
            <p:cNvPr id="11" name="TextBox 1">
              <a:extLst>
                <a:ext uri="{FF2B5EF4-FFF2-40B4-BE49-F238E27FC236}">
                  <a16:creationId xmlns:a16="http://schemas.microsoft.com/office/drawing/2014/main" id="{3BD73636-3F44-B6D3-301C-A224C4B5EC7F}"/>
                </a:ext>
              </a:extLst>
            </p:cNvPr>
            <p:cNvSpPr txBox="1"/>
            <p:nvPr/>
          </p:nvSpPr>
          <p:spPr>
            <a:xfrm>
              <a:off x="5579874" y="3233035"/>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Heating Oil</a:t>
              </a:r>
            </a:p>
            <a:p>
              <a:pPr algn="ctr"/>
              <a:endParaRPr lang="en-GB" sz="2000" b="1"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46B631B-A0C6-A9F8-BBC1-015915F67959}"/>
              </a:ext>
            </a:extLst>
          </p:cNvPr>
          <p:cNvGrpSpPr/>
          <p:nvPr/>
        </p:nvGrpSpPr>
        <p:grpSpPr>
          <a:xfrm>
            <a:off x="7198965" y="1127021"/>
            <a:ext cx="1379084" cy="1913886"/>
            <a:chOff x="2918338" y="3574221"/>
            <a:chExt cx="2007982" cy="2764893"/>
          </a:xfrm>
        </p:grpSpPr>
        <p:sp>
          <p:nvSpPr>
            <p:cNvPr id="13" name="Google Shape;697;p68">
              <a:extLst>
                <a:ext uri="{FF2B5EF4-FFF2-40B4-BE49-F238E27FC236}">
                  <a16:creationId xmlns:a16="http://schemas.microsoft.com/office/drawing/2014/main" id="{78AC5DD5-2BAD-75EC-CF72-0119319F9FC1}"/>
                </a:ext>
              </a:extLst>
            </p:cNvPr>
            <p:cNvSpPr/>
            <p:nvPr/>
          </p:nvSpPr>
          <p:spPr>
            <a:xfrm>
              <a:off x="3136038" y="3825663"/>
              <a:ext cx="1612038" cy="1594673"/>
            </a:xfrm>
            <a:prstGeom prst="ellipse">
              <a:avLst/>
            </a:prstGeom>
            <a:solidFill>
              <a:srgbClr val="5B9BD5"/>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solidFill>
                    <a:schemeClr val="bg1"/>
                  </a:solidFill>
                  <a:latin typeface="Times New Roman" panose="02020603050405020304" pitchFamily="18" charset="0"/>
                  <a:cs typeface="Times New Roman" panose="02020603050405020304" pitchFamily="18" charset="0"/>
                </a:rPr>
                <a:t>0.4%</a:t>
              </a:r>
              <a:endParaRPr sz="2000" b="1" dirty="0">
                <a:solidFill>
                  <a:schemeClr val="bg1"/>
                </a:solidFill>
                <a:latin typeface="Times New Roman" panose="02020603050405020304" pitchFamily="18" charset="0"/>
                <a:cs typeface="Times New Roman" panose="02020603050405020304" pitchFamily="18" charset="0"/>
              </a:endParaRPr>
            </a:p>
          </p:txBody>
        </p:sp>
        <p:sp>
          <p:nvSpPr>
            <p:cNvPr id="14" name="Google Shape;701;p68">
              <a:extLst>
                <a:ext uri="{FF2B5EF4-FFF2-40B4-BE49-F238E27FC236}">
                  <a16:creationId xmlns:a16="http://schemas.microsoft.com/office/drawing/2014/main" id="{232267F7-D8AF-C20A-60A3-1E663A852135}"/>
                </a:ext>
              </a:extLst>
            </p:cNvPr>
            <p:cNvSpPr/>
            <p:nvPr/>
          </p:nvSpPr>
          <p:spPr>
            <a:xfrm>
              <a:off x="2918338" y="3574221"/>
              <a:ext cx="2007982" cy="2105663"/>
            </a:xfrm>
            <a:prstGeom prst="blockArc">
              <a:avLst>
                <a:gd name="adj1" fmla="val 16212077"/>
                <a:gd name="adj2" fmla="val 16872506"/>
                <a:gd name="adj3" fmla="val 2282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5" name="TextBox 1">
              <a:extLst>
                <a:ext uri="{FF2B5EF4-FFF2-40B4-BE49-F238E27FC236}">
                  <a16:creationId xmlns:a16="http://schemas.microsoft.com/office/drawing/2014/main" id="{66449241-E30E-254E-5FF5-C20D292F70B1}"/>
                </a:ext>
              </a:extLst>
            </p:cNvPr>
            <p:cNvSpPr txBox="1"/>
            <p:nvPr/>
          </p:nvSpPr>
          <p:spPr>
            <a:xfrm>
              <a:off x="3310293" y="5865442"/>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Solid Fuels</a:t>
              </a:r>
              <a:endParaRPr lang="en-GB"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28F5FBF5-8348-CD6C-F3F7-9E5D6D3FDBBB}"/>
              </a:ext>
            </a:extLst>
          </p:cNvPr>
          <p:cNvGrpSpPr/>
          <p:nvPr/>
        </p:nvGrpSpPr>
        <p:grpSpPr>
          <a:xfrm>
            <a:off x="5267539" y="1127021"/>
            <a:ext cx="1270800" cy="1913886"/>
            <a:chOff x="478268" y="425008"/>
            <a:chExt cx="1843992" cy="2836134"/>
          </a:xfrm>
        </p:grpSpPr>
        <p:sp>
          <p:nvSpPr>
            <p:cNvPr id="17" name="Google Shape;697;p68">
              <a:extLst>
                <a:ext uri="{FF2B5EF4-FFF2-40B4-BE49-F238E27FC236}">
                  <a16:creationId xmlns:a16="http://schemas.microsoft.com/office/drawing/2014/main" id="{C0EC4805-AE5F-0110-9047-E9E6A7926E1A}"/>
                </a:ext>
              </a:extLst>
            </p:cNvPr>
            <p:cNvSpPr/>
            <p:nvPr/>
          </p:nvSpPr>
          <p:spPr>
            <a:xfrm>
              <a:off x="526347" y="663382"/>
              <a:ext cx="1639707" cy="1627794"/>
            </a:xfrm>
            <a:prstGeom prst="ellipse">
              <a:avLst/>
            </a:prstGeom>
            <a:solidFill>
              <a:schemeClr val="accent4">
                <a:lumMod val="40000"/>
                <a:lumOff val="60000"/>
              </a:schemeClr>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15%</a:t>
              </a:r>
              <a:endParaRPr sz="2000" b="1" dirty="0">
                <a:latin typeface="Times New Roman" panose="02020603050405020304" pitchFamily="18" charset="0"/>
                <a:cs typeface="Times New Roman" panose="02020603050405020304" pitchFamily="18" charset="0"/>
              </a:endParaRPr>
            </a:p>
          </p:txBody>
        </p:sp>
        <p:sp>
          <p:nvSpPr>
            <p:cNvPr id="18" name="Google Shape;701;p68">
              <a:extLst>
                <a:ext uri="{FF2B5EF4-FFF2-40B4-BE49-F238E27FC236}">
                  <a16:creationId xmlns:a16="http://schemas.microsoft.com/office/drawing/2014/main" id="{B2F280F7-575E-9C6A-6DF9-A5B960CE8107}"/>
                </a:ext>
              </a:extLst>
            </p:cNvPr>
            <p:cNvSpPr/>
            <p:nvPr/>
          </p:nvSpPr>
          <p:spPr>
            <a:xfrm>
              <a:off x="478268" y="425008"/>
              <a:ext cx="1843992" cy="1924566"/>
            </a:xfrm>
            <a:prstGeom prst="blockArc">
              <a:avLst>
                <a:gd name="adj1" fmla="val 16212077"/>
                <a:gd name="adj2" fmla="val 1458347"/>
                <a:gd name="adj3" fmla="val 2437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9" name="TextBox 1">
              <a:extLst>
                <a:ext uri="{FF2B5EF4-FFF2-40B4-BE49-F238E27FC236}">
                  <a16:creationId xmlns:a16="http://schemas.microsoft.com/office/drawing/2014/main" id="{421131EC-007A-D6CF-1782-D0019081FB9A}"/>
                </a:ext>
              </a:extLst>
            </p:cNvPr>
            <p:cNvSpPr txBox="1"/>
            <p:nvPr/>
          </p:nvSpPr>
          <p:spPr>
            <a:xfrm>
              <a:off x="828780" y="2787530"/>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Electricity</a:t>
              </a:r>
              <a:endParaRPr lang="en-GB" sz="2000" b="1"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79DBE207-91F7-E1CC-5768-83585230DE6D}"/>
              </a:ext>
            </a:extLst>
          </p:cNvPr>
          <p:cNvGrpSpPr/>
          <p:nvPr/>
        </p:nvGrpSpPr>
        <p:grpSpPr>
          <a:xfrm>
            <a:off x="5067963" y="3437294"/>
            <a:ext cx="1582681" cy="1966085"/>
            <a:chOff x="2887167" y="487523"/>
            <a:chExt cx="2007982" cy="2573265"/>
          </a:xfrm>
        </p:grpSpPr>
        <p:sp>
          <p:nvSpPr>
            <p:cNvPr id="21" name="Google Shape;697;p68">
              <a:extLst>
                <a:ext uri="{FF2B5EF4-FFF2-40B4-BE49-F238E27FC236}">
                  <a16:creationId xmlns:a16="http://schemas.microsoft.com/office/drawing/2014/main" id="{C3699E6B-C42E-4507-9E9A-F21A1CF3866D}"/>
                </a:ext>
              </a:extLst>
            </p:cNvPr>
            <p:cNvSpPr/>
            <p:nvPr/>
          </p:nvSpPr>
          <p:spPr>
            <a:xfrm>
              <a:off x="3098653" y="689126"/>
              <a:ext cx="1611989" cy="1611138"/>
            </a:xfrm>
            <a:prstGeom prst="ellipse">
              <a:avLst/>
            </a:prstGeom>
            <a:solidFill>
              <a:srgbClr val="FF9933"/>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74%</a:t>
              </a:r>
              <a:endParaRPr sz="2000" b="1" dirty="0">
                <a:latin typeface="Times New Roman" panose="02020603050405020304" pitchFamily="18" charset="0"/>
                <a:cs typeface="Times New Roman" panose="02020603050405020304" pitchFamily="18" charset="0"/>
              </a:endParaRPr>
            </a:p>
          </p:txBody>
        </p:sp>
        <p:sp>
          <p:nvSpPr>
            <p:cNvPr id="22" name="TextBox 3">
              <a:extLst>
                <a:ext uri="{FF2B5EF4-FFF2-40B4-BE49-F238E27FC236}">
                  <a16:creationId xmlns:a16="http://schemas.microsoft.com/office/drawing/2014/main" id="{C026926F-3350-DAAC-0C7A-45491D877ED8}"/>
                </a:ext>
              </a:extLst>
            </p:cNvPr>
            <p:cNvSpPr txBox="1"/>
            <p:nvPr/>
          </p:nvSpPr>
          <p:spPr>
            <a:xfrm>
              <a:off x="3407240" y="2587176"/>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0000"/>
                  </a:solidFill>
                  <a:latin typeface="Times New Roman" panose="02020603050405020304" pitchFamily="18" charset="0"/>
                  <a:cs typeface="Times New Roman" panose="02020603050405020304" pitchFamily="18" charset="0"/>
                </a:rPr>
                <a:t>Natural Gas</a:t>
              </a:r>
              <a:endParaRPr lang="en-GB" sz="2000" b="1" dirty="0">
                <a:solidFill>
                  <a:srgbClr val="FF0000"/>
                </a:solidFill>
                <a:latin typeface="Times New Roman" panose="02020603050405020304" pitchFamily="18" charset="0"/>
                <a:cs typeface="Times New Roman" panose="02020603050405020304" pitchFamily="18" charset="0"/>
              </a:endParaRPr>
            </a:p>
          </p:txBody>
        </p:sp>
        <p:sp>
          <p:nvSpPr>
            <p:cNvPr id="23" name="Google Shape;701;p68">
              <a:extLst>
                <a:ext uri="{FF2B5EF4-FFF2-40B4-BE49-F238E27FC236}">
                  <a16:creationId xmlns:a16="http://schemas.microsoft.com/office/drawing/2014/main" id="{97F5B2BC-F3E0-FE8E-3313-FA275E17C86A}"/>
                </a:ext>
              </a:extLst>
            </p:cNvPr>
            <p:cNvSpPr/>
            <p:nvPr/>
          </p:nvSpPr>
          <p:spPr>
            <a:xfrm>
              <a:off x="2887167" y="487523"/>
              <a:ext cx="2007982" cy="2078566"/>
            </a:xfrm>
            <a:prstGeom prst="blockArc">
              <a:avLst>
                <a:gd name="adj1" fmla="val 16212077"/>
                <a:gd name="adj2" fmla="val 7847014"/>
                <a:gd name="adj3" fmla="val 25568"/>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dirty="0"/>
            </a:p>
          </p:txBody>
        </p:sp>
      </p:grpSp>
      <p:sp>
        <p:nvSpPr>
          <p:cNvPr id="27" name="TextBox 26">
            <a:extLst>
              <a:ext uri="{FF2B5EF4-FFF2-40B4-BE49-F238E27FC236}">
                <a16:creationId xmlns:a16="http://schemas.microsoft.com/office/drawing/2014/main" id="{F1C6C019-3393-5748-863C-3D300FD7FF1A}"/>
              </a:ext>
            </a:extLst>
          </p:cNvPr>
          <p:cNvSpPr txBox="1"/>
          <p:nvPr/>
        </p:nvSpPr>
        <p:spPr>
          <a:xfrm>
            <a:off x="2824002" y="1439122"/>
            <a:ext cx="5357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10</a:t>
            </a:r>
          </a:p>
        </p:txBody>
      </p:sp>
      <p:sp>
        <p:nvSpPr>
          <p:cNvPr id="28" name="TextBox 27">
            <a:extLst>
              <a:ext uri="{FF2B5EF4-FFF2-40B4-BE49-F238E27FC236}">
                <a16:creationId xmlns:a16="http://schemas.microsoft.com/office/drawing/2014/main" id="{4F6543F6-5D32-A3E5-315F-5F3EBD157101}"/>
              </a:ext>
            </a:extLst>
          </p:cNvPr>
          <p:cNvSpPr txBox="1"/>
          <p:nvPr/>
        </p:nvSpPr>
        <p:spPr>
          <a:xfrm>
            <a:off x="2051720" y="4844083"/>
            <a:ext cx="58862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844 </a:t>
            </a:r>
          </a:p>
        </p:txBody>
      </p:sp>
      <p:sp>
        <p:nvSpPr>
          <p:cNvPr id="29" name="TextBox 28">
            <a:extLst>
              <a:ext uri="{FF2B5EF4-FFF2-40B4-BE49-F238E27FC236}">
                <a16:creationId xmlns:a16="http://schemas.microsoft.com/office/drawing/2014/main" id="{F69A4B5C-4CC6-295F-24CF-FFCF71CBC049}"/>
              </a:ext>
            </a:extLst>
          </p:cNvPr>
          <p:cNvSpPr txBox="1"/>
          <p:nvPr/>
        </p:nvSpPr>
        <p:spPr>
          <a:xfrm>
            <a:off x="2753495" y="2615242"/>
            <a:ext cx="5357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236</a:t>
            </a:r>
            <a:endParaRPr lang="en-GB"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8C5A6FD-D87F-7A46-0DD5-DFFA9BD3AB06}"/>
              </a:ext>
            </a:extLst>
          </p:cNvPr>
          <p:cNvSpPr txBox="1"/>
          <p:nvPr/>
        </p:nvSpPr>
        <p:spPr>
          <a:xfrm>
            <a:off x="590759" y="3765274"/>
            <a:ext cx="70403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1668 </a:t>
            </a:r>
            <a:endParaRPr lang="en-GB"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B9A208A-1A4A-C5F4-E458-E04EC4C12577}"/>
              </a:ext>
            </a:extLst>
          </p:cNvPr>
          <p:cNvSpPr txBox="1"/>
          <p:nvPr/>
        </p:nvSpPr>
        <p:spPr>
          <a:xfrm>
            <a:off x="3752490" y="1335089"/>
            <a:ext cx="985229" cy="646331"/>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Heat Pump</a:t>
            </a:r>
          </a:p>
        </p:txBody>
      </p:sp>
      <p:sp>
        <p:nvSpPr>
          <p:cNvPr id="26" name="TextBox 25">
            <a:extLst>
              <a:ext uri="{FF2B5EF4-FFF2-40B4-BE49-F238E27FC236}">
                <a16:creationId xmlns:a16="http://schemas.microsoft.com/office/drawing/2014/main" id="{9D9ACCDC-1B3C-59C5-BE9C-CF2D82FC3D98}"/>
              </a:ext>
            </a:extLst>
          </p:cNvPr>
          <p:cNvSpPr txBox="1"/>
          <p:nvPr/>
        </p:nvSpPr>
        <p:spPr>
          <a:xfrm>
            <a:off x="2989325" y="2447193"/>
            <a:ext cx="1456302" cy="646331"/>
          </a:xfrm>
          <a:prstGeom prst="rect">
            <a:avLst/>
          </a:prstGeom>
          <a:noFill/>
        </p:spPr>
        <p:txBody>
          <a:bodyPr wrap="square">
            <a:spAutoFit/>
          </a:bodyPr>
          <a:lstStyle/>
          <a:p>
            <a:pPr algn="r"/>
            <a:r>
              <a:rPr lang="en-US" altLang="zh-CN" dirty="0">
                <a:latin typeface="Times New Roman" panose="02020603050405020304" pitchFamily="18" charset="0"/>
                <a:cs typeface="Times New Roman" panose="02020603050405020304" pitchFamily="18" charset="0"/>
              </a:rPr>
              <a:t>Electric Heating</a:t>
            </a:r>
            <a:endParaRPr lang="en-GB"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3274C22-488A-2E44-F2AE-7C89412FA291}"/>
              </a:ext>
            </a:extLst>
          </p:cNvPr>
          <p:cNvSpPr txBox="1"/>
          <p:nvPr/>
        </p:nvSpPr>
        <p:spPr>
          <a:xfrm>
            <a:off x="3016672" y="3626775"/>
            <a:ext cx="1456302" cy="646331"/>
          </a:xfrm>
          <a:prstGeom prst="rect">
            <a:avLst/>
          </a:prstGeom>
          <a:noFill/>
        </p:spPr>
        <p:txBody>
          <a:bodyPr wrap="square">
            <a:spAutoFit/>
          </a:bodyPr>
          <a:lstStyle/>
          <a:p>
            <a:pPr algn="r"/>
            <a:r>
              <a:rPr lang="en-US" altLang="zh-CN" b="1" dirty="0">
                <a:latin typeface="Times New Roman" panose="02020603050405020304" pitchFamily="18" charset="0"/>
                <a:cs typeface="Times New Roman" panose="02020603050405020304" pitchFamily="18" charset="0"/>
              </a:rPr>
              <a:t>Condensing Boiler</a:t>
            </a:r>
            <a:endParaRPr lang="en-GB"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140A8A5-4BA8-321B-DA1B-A29BC7DAB1EE}"/>
              </a:ext>
            </a:extLst>
          </p:cNvPr>
          <p:cNvSpPr txBox="1"/>
          <p:nvPr/>
        </p:nvSpPr>
        <p:spPr>
          <a:xfrm>
            <a:off x="2504675" y="4746614"/>
            <a:ext cx="1930019" cy="646331"/>
          </a:xfrm>
          <a:prstGeom prst="rect">
            <a:avLst/>
          </a:prstGeom>
          <a:noFill/>
          <a:ln>
            <a:noFill/>
          </a:ln>
        </p:spPr>
        <p:txBody>
          <a:bodyPr wrap="square">
            <a:spAutoFit/>
          </a:bodyPr>
          <a:lstStyle/>
          <a:p>
            <a:pPr algn="r"/>
            <a:r>
              <a:rPr lang="en-US" altLang="zh-CN" dirty="0">
                <a:latin typeface="Times New Roman" panose="02020603050405020304" pitchFamily="18" charset="0"/>
                <a:cs typeface="Times New Roman" panose="02020603050405020304" pitchFamily="18" charset="0"/>
              </a:rPr>
              <a:t>Non-Condensing Boiler</a:t>
            </a:r>
            <a:endParaRPr lang="en-GB"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594A993-BCDD-788B-014A-046F03E28171}"/>
              </a:ext>
            </a:extLst>
          </p:cNvPr>
          <p:cNvSpPr txBox="1"/>
          <p:nvPr/>
        </p:nvSpPr>
        <p:spPr>
          <a:xfrm>
            <a:off x="82296" y="6395140"/>
            <a:ext cx="226857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(BER Database, 2023)</a:t>
            </a:r>
          </a:p>
        </p:txBody>
      </p:sp>
      <p:pic>
        <p:nvPicPr>
          <p:cNvPr id="41" name="Audio 40">
            <a:hlinkClick r:id="" action="ppaction://media"/>
            <a:extLst>
              <a:ext uri="{FF2B5EF4-FFF2-40B4-BE49-F238E27FC236}">
                <a16:creationId xmlns:a16="http://schemas.microsoft.com/office/drawing/2014/main" id="{441DC05A-0260-92BA-71BE-DA95897346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3852099"/>
      </p:ext>
    </p:extLst>
  </p:cSld>
  <p:clrMapOvr>
    <a:masterClrMapping/>
  </p:clrMapOvr>
  <mc:AlternateContent xmlns:mc="http://schemas.openxmlformats.org/markup-compatibility/2006">
    <mc:Choice xmlns:p14="http://schemas.microsoft.com/office/powerpoint/2010/main" Requires="p14">
      <p:transition spd="slow" p14:dur="2000" advTm="59877"/>
    </mc:Choice>
    <mc:Fallback>
      <p:transition spd="slow" advTm="5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9EDD6-E516-7C55-80EB-635167B73515}"/>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8914" name="Title 2"/>
          <p:cNvSpPr>
            <a:spLocks noGrp="1"/>
          </p:cNvSpPr>
          <p:nvPr>
            <p:ph type="title"/>
          </p:nvPr>
        </p:nvSpPr>
        <p:spPr>
          <a:xfrm>
            <a:off x="0" y="0"/>
            <a:ext cx="9144000" cy="692696"/>
          </a:xfrm>
          <a:solidFill>
            <a:srgbClr val="5B9BD5"/>
          </a:solidFill>
        </p:spPr>
        <p:txBody>
          <a:bodyPr anchor="ctr">
            <a:noAutofit/>
          </a:bodyPr>
          <a:lstStyle/>
          <a:p>
            <a:r>
              <a:rPr lang="en-IE" sz="2400" b="1" dirty="0">
                <a:latin typeface="Times New Roman" panose="02020603050405020304" pitchFamily="18" charset="0"/>
                <a:cs typeface="Times New Roman" panose="02020603050405020304" pitchFamily="18" charset="0"/>
              </a:rPr>
              <a:t>SEAI Advisory Reports – Energy Performance Ranking System</a:t>
            </a:r>
          </a:p>
        </p:txBody>
      </p:sp>
      <p:pic>
        <p:nvPicPr>
          <p:cNvPr id="5" name="Picture 4">
            <a:extLst>
              <a:ext uri="{FF2B5EF4-FFF2-40B4-BE49-F238E27FC236}">
                <a16:creationId xmlns:a16="http://schemas.microsoft.com/office/drawing/2014/main" id="{64539E42-6BE6-65DC-DF1E-18D5356BBE33}"/>
              </a:ext>
            </a:extLst>
          </p:cNvPr>
          <p:cNvPicPr>
            <a:picLocks noChangeAspect="1"/>
          </p:cNvPicPr>
          <p:nvPr/>
        </p:nvPicPr>
        <p:blipFill>
          <a:blip r:embed="rId6"/>
          <a:stretch>
            <a:fillRect/>
          </a:stretch>
        </p:blipFill>
        <p:spPr>
          <a:xfrm>
            <a:off x="611560" y="692696"/>
            <a:ext cx="8145611" cy="6145215"/>
          </a:xfrm>
          <a:prstGeom prst="rect">
            <a:avLst/>
          </a:prstGeom>
        </p:spPr>
      </p:pic>
      <p:pic>
        <p:nvPicPr>
          <p:cNvPr id="8" name="Audio 7">
            <a:hlinkClick r:id="" action="ppaction://media"/>
            <a:extLst>
              <a:ext uri="{FF2B5EF4-FFF2-40B4-BE49-F238E27FC236}">
                <a16:creationId xmlns:a16="http://schemas.microsoft.com/office/drawing/2014/main" id="{ABECDA87-E916-F2CF-627E-3F41B155C6B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34969636"/>
      </p:ext>
    </p:extLst>
  </p:cSld>
  <p:clrMapOvr>
    <a:masterClrMapping/>
  </p:clrMapOvr>
  <mc:AlternateContent xmlns:mc="http://schemas.openxmlformats.org/markup-compatibility/2006">
    <mc:Choice xmlns:p14="http://schemas.microsoft.com/office/powerpoint/2010/main" Requires="p14">
      <p:transition spd="slow" p14:dur="2000" advTm="54288"/>
    </mc:Choice>
    <mc:Fallback>
      <p:transition spd="slow" advTm="5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1464</TotalTime>
  <Words>2214</Words>
  <Application>Microsoft Office PowerPoint</Application>
  <PresentationFormat>On-screen Show (4:3)</PresentationFormat>
  <Paragraphs>290</Paragraphs>
  <Slides>29</Slides>
  <Notes>26</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 3</vt:lpstr>
      <vt:lpstr>Office Theme</vt:lpstr>
      <vt:lpstr>PowerPoint Presentation</vt:lpstr>
      <vt:lpstr>Total Greenhouse Gas Emissions With Existing Measures (WEM) and With Additional Measures (WAM) scenarios out to the year 2030</vt:lpstr>
      <vt:lpstr>Progress from 2018 - 2023</vt:lpstr>
      <vt:lpstr>Ashbourne EMP Study Objective </vt:lpstr>
      <vt:lpstr>Residential Emissions</vt:lpstr>
      <vt:lpstr>Residential Baseline – Total Stock BER Scores</vt:lpstr>
      <vt:lpstr>Residential Baseline – Total Stock BER Scores</vt:lpstr>
      <vt:lpstr>PowerPoint Presentation</vt:lpstr>
      <vt:lpstr>SEAI Advisory Reports – Energy Performance Ranking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RIAI DEAP FAMILIARISATION COURSE</dc:title>
  <dc:creator>mhanratty</dc:creator>
  <cp:lastModifiedBy>Michael Hanratty</cp:lastModifiedBy>
  <cp:revision>265</cp:revision>
  <cp:lastPrinted>2025-04-25T12:16:56Z</cp:lastPrinted>
  <dcterms:created xsi:type="dcterms:W3CDTF">2019-01-04T12:46:03Z</dcterms:created>
  <dcterms:modified xsi:type="dcterms:W3CDTF">2025-04-26T11:37:25Z</dcterms:modified>
</cp:coreProperties>
</file>