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0"/>
  </p:notesMasterIdLst>
  <p:sldIdLst>
    <p:sldId id="267" r:id="rId2"/>
    <p:sldId id="257" r:id="rId3"/>
    <p:sldId id="258" r:id="rId4"/>
    <p:sldId id="259" r:id="rId5"/>
    <p:sldId id="279" r:id="rId6"/>
    <p:sldId id="273" r:id="rId7"/>
    <p:sldId id="270" r:id="rId8"/>
    <p:sldId id="275" r:id="rId9"/>
    <p:sldId id="271" r:id="rId10"/>
    <p:sldId id="274" r:id="rId11"/>
    <p:sldId id="286" r:id="rId12"/>
    <p:sldId id="280" r:id="rId13"/>
    <p:sldId id="281" r:id="rId14"/>
    <p:sldId id="284" r:id="rId15"/>
    <p:sldId id="285" r:id="rId16"/>
    <p:sldId id="282" r:id="rId17"/>
    <p:sldId id="265" r:id="rId18"/>
    <p:sldId id="268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7798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O'Reilly" userId="4fe58d2a-65cd-41d7-86a5-06509daffdfc" providerId="ADAL" clId="{7F975345-DAFD-44CC-96D0-3489ED583409}"/>
    <pc:docChg chg="delSld modSld">
      <pc:chgData name="Stephen O'Reilly" userId="4fe58d2a-65cd-41d7-86a5-06509daffdfc" providerId="ADAL" clId="{7F975345-DAFD-44CC-96D0-3489ED583409}" dt="2025-07-23T16:33:30.936" v="11" actId="14100"/>
      <pc:docMkLst>
        <pc:docMk/>
      </pc:docMkLst>
      <pc:sldChg chg="del">
        <pc:chgData name="Stephen O'Reilly" userId="4fe58d2a-65cd-41d7-86a5-06509daffdfc" providerId="ADAL" clId="{7F975345-DAFD-44CC-96D0-3489ED583409}" dt="2025-07-23T16:32:22.931" v="4" actId="47"/>
        <pc:sldMkLst>
          <pc:docMk/>
          <pc:sldMk cId="1793540598" sldId="276"/>
        </pc:sldMkLst>
      </pc:sldChg>
      <pc:sldChg chg="del">
        <pc:chgData name="Stephen O'Reilly" userId="4fe58d2a-65cd-41d7-86a5-06509daffdfc" providerId="ADAL" clId="{7F975345-DAFD-44CC-96D0-3489ED583409}" dt="2025-07-23T16:32:19.412" v="1" actId="47"/>
        <pc:sldMkLst>
          <pc:docMk/>
          <pc:sldMk cId="1351188674" sldId="277"/>
        </pc:sldMkLst>
      </pc:sldChg>
      <pc:sldChg chg="del">
        <pc:chgData name="Stephen O'Reilly" userId="4fe58d2a-65cd-41d7-86a5-06509daffdfc" providerId="ADAL" clId="{7F975345-DAFD-44CC-96D0-3489ED583409}" dt="2025-07-23T16:32:15.730" v="0" actId="47"/>
        <pc:sldMkLst>
          <pc:docMk/>
          <pc:sldMk cId="234173061" sldId="278"/>
        </pc:sldMkLst>
      </pc:sldChg>
      <pc:sldChg chg="modSp mod">
        <pc:chgData name="Stephen O'Reilly" userId="4fe58d2a-65cd-41d7-86a5-06509daffdfc" providerId="ADAL" clId="{7F975345-DAFD-44CC-96D0-3489ED583409}" dt="2025-07-23T16:33:30.936" v="11" actId="14100"/>
        <pc:sldMkLst>
          <pc:docMk/>
          <pc:sldMk cId="873085094" sldId="280"/>
        </pc:sldMkLst>
        <pc:picChg chg="mod">
          <ac:chgData name="Stephen O'Reilly" userId="4fe58d2a-65cd-41d7-86a5-06509daffdfc" providerId="ADAL" clId="{7F975345-DAFD-44CC-96D0-3489ED583409}" dt="2025-07-23T16:33:30.936" v="11" actId="14100"/>
          <ac:picMkLst>
            <pc:docMk/>
            <pc:sldMk cId="873085094" sldId="280"/>
            <ac:picMk id="2" creationId="{267B97E1-E404-7A0C-C57D-EDA444E1C524}"/>
          </ac:picMkLst>
        </pc:picChg>
      </pc:sldChg>
      <pc:sldChg chg="modSp mod">
        <pc:chgData name="Stephen O'Reilly" userId="4fe58d2a-65cd-41d7-86a5-06509daffdfc" providerId="ADAL" clId="{7F975345-DAFD-44CC-96D0-3489ED583409}" dt="2025-07-23T16:33:26.814" v="10" actId="1076"/>
        <pc:sldMkLst>
          <pc:docMk/>
          <pc:sldMk cId="2950296175" sldId="281"/>
        </pc:sldMkLst>
        <pc:picChg chg="mod">
          <ac:chgData name="Stephen O'Reilly" userId="4fe58d2a-65cd-41d7-86a5-06509daffdfc" providerId="ADAL" clId="{7F975345-DAFD-44CC-96D0-3489ED583409}" dt="2025-07-23T16:33:26.814" v="10" actId="1076"/>
          <ac:picMkLst>
            <pc:docMk/>
            <pc:sldMk cId="2950296175" sldId="281"/>
            <ac:picMk id="2" creationId="{01EC9E7F-3F8E-D5D4-4AC4-A7244694A04B}"/>
          </ac:picMkLst>
        </pc:picChg>
      </pc:sldChg>
      <pc:sldChg chg="modSp mod">
        <pc:chgData name="Stephen O'Reilly" userId="4fe58d2a-65cd-41d7-86a5-06509daffdfc" providerId="ADAL" clId="{7F975345-DAFD-44CC-96D0-3489ED583409}" dt="2025-07-23T16:33:08.545" v="6" actId="1076"/>
        <pc:sldMkLst>
          <pc:docMk/>
          <pc:sldMk cId="3750700505" sldId="282"/>
        </pc:sldMkLst>
        <pc:picChg chg="mod">
          <ac:chgData name="Stephen O'Reilly" userId="4fe58d2a-65cd-41d7-86a5-06509daffdfc" providerId="ADAL" clId="{7F975345-DAFD-44CC-96D0-3489ED583409}" dt="2025-07-23T16:33:08.545" v="6" actId="1076"/>
          <ac:picMkLst>
            <pc:docMk/>
            <pc:sldMk cId="3750700505" sldId="282"/>
            <ac:picMk id="2" creationId="{9F4FDE7A-91A5-712E-101C-5A5ADCCBDBB0}"/>
          </ac:picMkLst>
        </pc:picChg>
      </pc:sldChg>
      <pc:sldChg chg="modSp mod">
        <pc:chgData name="Stephen O'Reilly" userId="4fe58d2a-65cd-41d7-86a5-06509daffdfc" providerId="ADAL" clId="{7F975345-DAFD-44CC-96D0-3489ED583409}" dt="2025-07-23T16:33:14.198" v="8" actId="1076"/>
        <pc:sldMkLst>
          <pc:docMk/>
          <pc:sldMk cId="2878460486" sldId="285"/>
        </pc:sldMkLst>
        <pc:picChg chg="mod">
          <ac:chgData name="Stephen O'Reilly" userId="4fe58d2a-65cd-41d7-86a5-06509daffdfc" providerId="ADAL" clId="{7F975345-DAFD-44CC-96D0-3489ED583409}" dt="2025-07-23T16:33:14.198" v="8" actId="1076"/>
          <ac:picMkLst>
            <pc:docMk/>
            <pc:sldMk cId="2878460486" sldId="285"/>
            <ac:picMk id="5" creationId="{E7DCDEA4-4245-9CE2-4350-66AE3F436C90}"/>
          </ac:picMkLst>
        </pc:picChg>
      </pc:sldChg>
      <pc:sldChg chg="del">
        <pc:chgData name="Stephen O'Reilly" userId="4fe58d2a-65cd-41d7-86a5-06509daffdfc" providerId="ADAL" clId="{7F975345-DAFD-44CC-96D0-3489ED583409}" dt="2025-07-23T16:32:20.659" v="2" actId="47"/>
        <pc:sldMkLst>
          <pc:docMk/>
          <pc:sldMk cId="2512074576" sldId="288"/>
        </pc:sldMkLst>
      </pc:sldChg>
      <pc:sldChg chg="del">
        <pc:chgData name="Stephen O'Reilly" userId="4fe58d2a-65cd-41d7-86a5-06509daffdfc" providerId="ADAL" clId="{7F975345-DAFD-44CC-96D0-3489ED583409}" dt="2025-07-23T16:32:21.570" v="3" actId="47"/>
        <pc:sldMkLst>
          <pc:docMk/>
          <pc:sldMk cId="1005030006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1EAA7-9EA9-4C21-A257-763879784CB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51AB0B-9691-40C3-BE7A-C90C888187A9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82000">
              <a:srgbClr val="00808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  <a:latin typeface="Aptos"/>
            </a:rPr>
            <a:t>Reduction of greenhouse gas emissions</a:t>
          </a:r>
          <a:r>
            <a:rPr lang="en-GB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>
            <a:solidFill>
              <a:schemeClr val="bg1"/>
            </a:solidFill>
          </a:endParaRPr>
        </a:p>
      </dgm:t>
    </dgm:pt>
    <dgm:pt modelId="{D689FDAD-4266-4D06-AD12-C2009DF5F5CE}" type="parTrans" cxnId="{2B4FAE1E-19D5-442C-A9E1-A3FD7DB61AF7}">
      <dgm:prSet/>
      <dgm:spPr/>
      <dgm:t>
        <a:bodyPr/>
        <a:lstStyle/>
        <a:p>
          <a:endParaRPr lang="en-GB"/>
        </a:p>
      </dgm:t>
    </dgm:pt>
    <dgm:pt modelId="{635806B5-69EC-4A19-994B-CBAC5FF5F7E2}" type="sibTrans" cxnId="{2B4FAE1E-19D5-442C-A9E1-A3FD7DB61AF7}">
      <dgm:prSet/>
      <dgm:spPr/>
      <dgm:t>
        <a:bodyPr/>
        <a:lstStyle/>
        <a:p>
          <a:endParaRPr lang="en-GB"/>
        </a:p>
      </dgm:t>
    </dgm:pt>
    <dgm:pt modelId="{0EE368FF-96BE-48DF-B30A-210AB629F002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89000">
              <a:srgbClr val="00808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  <a:latin typeface="Aptos"/>
            </a:rPr>
            <a:t>Increasing the use of renewable energy</a:t>
          </a:r>
          <a:r>
            <a:rPr lang="en-GB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>
            <a:solidFill>
              <a:schemeClr val="bg1"/>
            </a:solidFill>
          </a:endParaRPr>
        </a:p>
      </dgm:t>
    </dgm:pt>
    <dgm:pt modelId="{0B9499C5-DA57-4A26-8261-0DA4FFAD4E37}" type="parTrans" cxnId="{963A0097-B3A8-4BE8-B2AB-B85B0CF48822}">
      <dgm:prSet/>
      <dgm:spPr/>
      <dgm:t>
        <a:bodyPr/>
        <a:lstStyle/>
        <a:p>
          <a:endParaRPr lang="en-GB"/>
        </a:p>
      </dgm:t>
    </dgm:pt>
    <dgm:pt modelId="{7D826307-820D-4969-846E-922917858F27}" type="sibTrans" cxnId="{963A0097-B3A8-4BE8-B2AB-B85B0CF48822}">
      <dgm:prSet/>
      <dgm:spPr/>
      <dgm:t>
        <a:bodyPr/>
        <a:lstStyle/>
        <a:p>
          <a:endParaRPr lang="en-GB"/>
        </a:p>
      </dgm:t>
    </dgm:pt>
    <dgm:pt modelId="{2B3E3A6A-2B45-4209-934B-3FFF399EA45D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80000">
              <a:srgbClr val="00808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  <a:latin typeface="Aptos"/>
            </a:rPr>
            <a:t>Improving energy efficiency</a:t>
          </a:r>
          <a:r>
            <a:rPr lang="en-GB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>
            <a:solidFill>
              <a:schemeClr val="bg1"/>
            </a:solidFill>
          </a:endParaRPr>
        </a:p>
      </dgm:t>
    </dgm:pt>
    <dgm:pt modelId="{6980BD5C-858A-4A1E-8416-9CE4561CF68C}" type="parTrans" cxnId="{4B745240-4ED5-4CAE-B1A7-266E562EACFB}">
      <dgm:prSet/>
      <dgm:spPr/>
      <dgm:t>
        <a:bodyPr/>
        <a:lstStyle/>
        <a:p>
          <a:endParaRPr lang="en-GB"/>
        </a:p>
      </dgm:t>
    </dgm:pt>
    <dgm:pt modelId="{9898F114-BA43-4CD2-86CF-B9E6BE2CE79A}" type="sibTrans" cxnId="{4B745240-4ED5-4CAE-B1A7-266E562EACFB}">
      <dgm:prSet/>
      <dgm:spPr/>
      <dgm:t>
        <a:bodyPr/>
        <a:lstStyle/>
        <a:p>
          <a:endParaRPr lang="en-GB"/>
        </a:p>
      </dgm:t>
    </dgm:pt>
    <dgm:pt modelId="{062824B9-9833-4901-B72B-021E293FED5C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87000">
              <a:srgbClr val="00808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  <a:latin typeface="Aptos"/>
            </a:rPr>
            <a:t>Increasing climate resilience</a:t>
          </a:r>
          <a:r>
            <a:rPr lang="en-GB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>
            <a:solidFill>
              <a:schemeClr val="bg1"/>
            </a:solidFill>
          </a:endParaRPr>
        </a:p>
      </dgm:t>
    </dgm:pt>
    <dgm:pt modelId="{8A27DB94-677C-41CB-886D-4F1AC8385E02}" type="parTrans" cxnId="{A2AE453A-9C3B-488B-A77A-81C7257FCDB1}">
      <dgm:prSet/>
      <dgm:spPr/>
      <dgm:t>
        <a:bodyPr/>
        <a:lstStyle/>
        <a:p>
          <a:endParaRPr lang="en-GB"/>
        </a:p>
      </dgm:t>
    </dgm:pt>
    <dgm:pt modelId="{ED39B9B5-F898-4DC1-A0F7-881DD5C911C2}" type="sibTrans" cxnId="{A2AE453A-9C3B-488B-A77A-81C7257FCDB1}">
      <dgm:prSet/>
      <dgm:spPr/>
      <dgm:t>
        <a:bodyPr/>
        <a:lstStyle/>
        <a:p>
          <a:endParaRPr lang="en-GB"/>
        </a:p>
      </dgm:t>
    </dgm:pt>
    <dgm:pt modelId="{AFE9255B-B01E-4491-AD8B-A1171A1D73AA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88000">
              <a:srgbClr val="00808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  <a:latin typeface="Aptos"/>
              <a:cs typeface="Arial"/>
            </a:rPr>
            <a:t>Identifying nature-based projects that enhance biodiversity </a:t>
          </a:r>
          <a:endParaRPr lang="en-GB">
            <a:solidFill>
              <a:schemeClr val="bg1"/>
            </a:solidFill>
            <a:latin typeface="Arial"/>
            <a:cs typeface="Arial"/>
          </a:endParaRPr>
        </a:p>
      </dgm:t>
    </dgm:pt>
    <dgm:pt modelId="{49BD7CCC-3196-4378-A718-81418B47C95A}" type="parTrans" cxnId="{934B9D1A-787D-438D-94C4-249A7DAF6E4E}">
      <dgm:prSet/>
      <dgm:spPr/>
      <dgm:t>
        <a:bodyPr/>
        <a:lstStyle/>
        <a:p>
          <a:endParaRPr lang="en-IE"/>
        </a:p>
      </dgm:t>
    </dgm:pt>
    <dgm:pt modelId="{943D4E46-8F1F-4277-B98B-4E50CA3E0555}" type="sibTrans" cxnId="{934B9D1A-787D-438D-94C4-249A7DAF6E4E}">
      <dgm:prSet/>
      <dgm:spPr/>
      <dgm:t>
        <a:bodyPr/>
        <a:lstStyle/>
        <a:p>
          <a:endParaRPr lang="en-IE"/>
        </a:p>
      </dgm:t>
    </dgm:pt>
    <dgm:pt modelId="{DEB52E9B-3B05-429B-AE6B-677663DD1CBC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  <a:latin typeface="Aptos"/>
              <a:cs typeface="Arial"/>
            </a:rPr>
            <a:t>Assisting regions in the transition to a low carbon economy</a:t>
          </a:r>
          <a:r>
            <a:rPr lang="en-GB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>
            <a:solidFill>
              <a:schemeClr val="bg1"/>
            </a:solidFill>
            <a:latin typeface="Aptos"/>
            <a:cs typeface="Arial"/>
          </a:endParaRPr>
        </a:p>
      </dgm:t>
    </dgm:pt>
    <dgm:pt modelId="{763EC5CC-115F-4818-A7EE-C770302CAF1D}" type="parTrans" cxnId="{85FAB1A9-BFA3-461D-A8D3-E56EA0C8D927}">
      <dgm:prSet/>
      <dgm:spPr/>
      <dgm:t>
        <a:bodyPr/>
        <a:lstStyle/>
        <a:p>
          <a:endParaRPr lang="en-IE"/>
        </a:p>
      </dgm:t>
    </dgm:pt>
    <dgm:pt modelId="{15AF7EF2-C747-45DD-A1F0-62F153E3E0A0}" type="sibTrans" cxnId="{85FAB1A9-BFA3-461D-A8D3-E56EA0C8D927}">
      <dgm:prSet/>
      <dgm:spPr/>
      <dgm:t>
        <a:bodyPr/>
        <a:lstStyle/>
        <a:p>
          <a:endParaRPr lang="en-IE"/>
        </a:p>
      </dgm:t>
    </dgm:pt>
    <dgm:pt modelId="{BEDD11CC-108E-44ED-B613-AC69511B5DB4}" type="pres">
      <dgm:prSet presAssocID="{5861EAA7-9EA9-4C21-A257-763879784CBA}" presName="Name0" presStyleCnt="0">
        <dgm:presLayoutVars>
          <dgm:dir/>
          <dgm:resizeHandles val="exact"/>
        </dgm:presLayoutVars>
      </dgm:prSet>
      <dgm:spPr/>
    </dgm:pt>
    <dgm:pt modelId="{FD57F9EC-5457-41B7-B3EF-A6B7761F1C05}" type="pres">
      <dgm:prSet presAssocID="{7951AB0B-9691-40C3-BE7A-C90C888187A9}" presName="Name5" presStyleLbl="vennNode1" presStyleIdx="0" presStyleCnt="6">
        <dgm:presLayoutVars>
          <dgm:bulletEnabled val="1"/>
        </dgm:presLayoutVars>
      </dgm:prSet>
      <dgm:spPr/>
    </dgm:pt>
    <dgm:pt modelId="{2C4D836B-7D99-4BD3-8FFC-B458F759DAC5}" type="pres">
      <dgm:prSet presAssocID="{635806B5-69EC-4A19-994B-CBAC5FF5F7E2}" presName="space" presStyleCnt="0"/>
      <dgm:spPr/>
    </dgm:pt>
    <dgm:pt modelId="{4BD8B635-5AAD-4E04-8734-1F438CE16F2B}" type="pres">
      <dgm:prSet presAssocID="{0EE368FF-96BE-48DF-B30A-210AB629F002}" presName="Name5" presStyleLbl="vennNode1" presStyleIdx="1" presStyleCnt="6">
        <dgm:presLayoutVars>
          <dgm:bulletEnabled val="1"/>
        </dgm:presLayoutVars>
      </dgm:prSet>
      <dgm:spPr/>
    </dgm:pt>
    <dgm:pt modelId="{41ABDEE9-1452-4738-BAFC-BA8CF5336FC6}" type="pres">
      <dgm:prSet presAssocID="{7D826307-820D-4969-846E-922917858F27}" presName="space" presStyleCnt="0"/>
      <dgm:spPr/>
    </dgm:pt>
    <dgm:pt modelId="{9E954ADA-1B85-4B0B-95B5-35D74E65C6D7}" type="pres">
      <dgm:prSet presAssocID="{2B3E3A6A-2B45-4209-934B-3FFF399EA45D}" presName="Name5" presStyleLbl="vennNode1" presStyleIdx="2" presStyleCnt="6">
        <dgm:presLayoutVars>
          <dgm:bulletEnabled val="1"/>
        </dgm:presLayoutVars>
      </dgm:prSet>
      <dgm:spPr/>
    </dgm:pt>
    <dgm:pt modelId="{24694FA1-1329-4FE7-A44C-1110347D8D2C}" type="pres">
      <dgm:prSet presAssocID="{9898F114-BA43-4CD2-86CF-B9E6BE2CE79A}" presName="space" presStyleCnt="0"/>
      <dgm:spPr/>
    </dgm:pt>
    <dgm:pt modelId="{6DFC8536-8FE2-46F3-A47B-D3F5D96B5FDE}" type="pres">
      <dgm:prSet presAssocID="{062824B9-9833-4901-B72B-021E293FED5C}" presName="Name5" presStyleLbl="vennNode1" presStyleIdx="3" presStyleCnt="6">
        <dgm:presLayoutVars>
          <dgm:bulletEnabled val="1"/>
        </dgm:presLayoutVars>
      </dgm:prSet>
      <dgm:spPr/>
    </dgm:pt>
    <dgm:pt modelId="{26662337-834D-4E17-BC1D-A479EC62B692}" type="pres">
      <dgm:prSet presAssocID="{ED39B9B5-F898-4DC1-A0F7-881DD5C911C2}" presName="space" presStyleCnt="0"/>
      <dgm:spPr/>
    </dgm:pt>
    <dgm:pt modelId="{230EB835-FC88-4CF4-9465-98DD5F345B8C}" type="pres">
      <dgm:prSet presAssocID="{AFE9255B-B01E-4491-AD8B-A1171A1D73AA}" presName="Name5" presStyleLbl="vennNode1" presStyleIdx="4" presStyleCnt="6">
        <dgm:presLayoutVars>
          <dgm:bulletEnabled val="1"/>
        </dgm:presLayoutVars>
      </dgm:prSet>
      <dgm:spPr/>
    </dgm:pt>
    <dgm:pt modelId="{79BDACFC-54D0-40FD-8795-04F8353BA294}" type="pres">
      <dgm:prSet presAssocID="{943D4E46-8F1F-4277-B98B-4E50CA3E0555}" presName="space" presStyleCnt="0"/>
      <dgm:spPr/>
    </dgm:pt>
    <dgm:pt modelId="{0E52A2BD-D799-4FBF-A330-67EA1CEC0691}" type="pres">
      <dgm:prSet presAssocID="{DEB52E9B-3B05-429B-AE6B-677663DD1CBC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E1EBE911-A424-40C4-98E0-232AE8A0A4AF}" type="presOf" srcId="{062824B9-9833-4901-B72B-021E293FED5C}" destId="{6DFC8536-8FE2-46F3-A47B-D3F5D96B5FDE}" srcOrd="0" destOrd="0" presId="urn:microsoft.com/office/officeart/2005/8/layout/venn3"/>
    <dgm:cxn modelId="{934B9D1A-787D-438D-94C4-249A7DAF6E4E}" srcId="{5861EAA7-9EA9-4C21-A257-763879784CBA}" destId="{AFE9255B-B01E-4491-AD8B-A1171A1D73AA}" srcOrd="4" destOrd="0" parTransId="{49BD7CCC-3196-4378-A718-81418B47C95A}" sibTransId="{943D4E46-8F1F-4277-B98B-4E50CA3E0555}"/>
    <dgm:cxn modelId="{4524521E-24E8-4C44-9666-55E318BA2AFE}" type="presOf" srcId="{AFE9255B-B01E-4491-AD8B-A1171A1D73AA}" destId="{230EB835-FC88-4CF4-9465-98DD5F345B8C}" srcOrd="0" destOrd="0" presId="urn:microsoft.com/office/officeart/2005/8/layout/venn3"/>
    <dgm:cxn modelId="{2B4FAE1E-19D5-442C-A9E1-A3FD7DB61AF7}" srcId="{5861EAA7-9EA9-4C21-A257-763879784CBA}" destId="{7951AB0B-9691-40C3-BE7A-C90C888187A9}" srcOrd="0" destOrd="0" parTransId="{D689FDAD-4266-4D06-AD12-C2009DF5F5CE}" sibTransId="{635806B5-69EC-4A19-994B-CBAC5FF5F7E2}"/>
    <dgm:cxn modelId="{298DD638-A3C1-4882-8F25-AC4048B8BBD9}" type="presOf" srcId="{5861EAA7-9EA9-4C21-A257-763879784CBA}" destId="{BEDD11CC-108E-44ED-B613-AC69511B5DB4}" srcOrd="0" destOrd="0" presId="urn:microsoft.com/office/officeart/2005/8/layout/venn3"/>
    <dgm:cxn modelId="{A2AE453A-9C3B-488B-A77A-81C7257FCDB1}" srcId="{5861EAA7-9EA9-4C21-A257-763879784CBA}" destId="{062824B9-9833-4901-B72B-021E293FED5C}" srcOrd="3" destOrd="0" parTransId="{8A27DB94-677C-41CB-886D-4F1AC8385E02}" sibTransId="{ED39B9B5-F898-4DC1-A0F7-881DD5C911C2}"/>
    <dgm:cxn modelId="{4B745240-4ED5-4CAE-B1A7-266E562EACFB}" srcId="{5861EAA7-9EA9-4C21-A257-763879784CBA}" destId="{2B3E3A6A-2B45-4209-934B-3FFF399EA45D}" srcOrd="2" destOrd="0" parTransId="{6980BD5C-858A-4A1E-8416-9CE4561CF68C}" sibTransId="{9898F114-BA43-4CD2-86CF-B9E6BE2CE79A}"/>
    <dgm:cxn modelId="{B5043A61-318A-45AC-AAEA-8ABE1E081E5C}" type="presOf" srcId="{2B3E3A6A-2B45-4209-934B-3FFF399EA45D}" destId="{9E954ADA-1B85-4B0B-95B5-35D74E65C6D7}" srcOrd="0" destOrd="0" presId="urn:microsoft.com/office/officeart/2005/8/layout/venn3"/>
    <dgm:cxn modelId="{F6D23E63-EF54-4670-93B1-2BEECF70090E}" type="presOf" srcId="{0EE368FF-96BE-48DF-B30A-210AB629F002}" destId="{4BD8B635-5AAD-4E04-8734-1F438CE16F2B}" srcOrd="0" destOrd="0" presId="urn:microsoft.com/office/officeart/2005/8/layout/venn3"/>
    <dgm:cxn modelId="{963A0097-B3A8-4BE8-B2AB-B85B0CF48822}" srcId="{5861EAA7-9EA9-4C21-A257-763879784CBA}" destId="{0EE368FF-96BE-48DF-B30A-210AB629F002}" srcOrd="1" destOrd="0" parTransId="{0B9499C5-DA57-4A26-8261-0DA4FFAD4E37}" sibTransId="{7D826307-820D-4969-846E-922917858F27}"/>
    <dgm:cxn modelId="{85FAB1A9-BFA3-461D-A8D3-E56EA0C8D927}" srcId="{5861EAA7-9EA9-4C21-A257-763879784CBA}" destId="{DEB52E9B-3B05-429B-AE6B-677663DD1CBC}" srcOrd="5" destOrd="0" parTransId="{763EC5CC-115F-4818-A7EE-C770302CAF1D}" sibTransId="{15AF7EF2-C747-45DD-A1F0-62F153E3E0A0}"/>
    <dgm:cxn modelId="{2E8BE1E6-7014-461D-A90E-C281871C625F}" type="presOf" srcId="{DEB52E9B-3B05-429B-AE6B-677663DD1CBC}" destId="{0E52A2BD-D799-4FBF-A330-67EA1CEC0691}" srcOrd="0" destOrd="0" presId="urn:microsoft.com/office/officeart/2005/8/layout/venn3"/>
    <dgm:cxn modelId="{BD8AA3FD-64F6-4D24-9FFB-F1518AF49F0F}" type="presOf" srcId="{7951AB0B-9691-40C3-BE7A-C90C888187A9}" destId="{FD57F9EC-5457-41B7-B3EF-A6B7761F1C05}" srcOrd="0" destOrd="0" presId="urn:microsoft.com/office/officeart/2005/8/layout/venn3"/>
    <dgm:cxn modelId="{F891F8DA-18E4-4AF5-9DCD-A8F824ED7D4C}" type="presParOf" srcId="{BEDD11CC-108E-44ED-B613-AC69511B5DB4}" destId="{FD57F9EC-5457-41B7-B3EF-A6B7761F1C05}" srcOrd="0" destOrd="0" presId="urn:microsoft.com/office/officeart/2005/8/layout/venn3"/>
    <dgm:cxn modelId="{4349A858-69C6-4232-B7E8-A659B7BABA8B}" type="presParOf" srcId="{BEDD11CC-108E-44ED-B613-AC69511B5DB4}" destId="{2C4D836B-7D99-4BD3-8FFC-B458F759DAC5}" srcOrd="1" destOrd="0" presId="urn:microsoft.com/office/officeart/2005/8/layout/venn3"/>
    <dgm:cxn modelId="{4A3EFCF9-C943-435E-8239-87BDE889EF0C}" type="presParOf" srcId="{BEDD11CC-108E-44ED-B613-AC69511B5DB4}" destId="{4BD8B635-5AAD-4E04-8734-1F438CE16F2B}" srcOrd="2" destOrd="0" presId="urn:microsoft.com/office/officeart/2005/8/layout/venn3"/>
    <dgm:cxn modelId="{76B43B20-EBAC-4D0E-9386-C5C03265C0A0}" type="presParOf" srcId="{BEDD11CC-108E-44ED-B613-AC69511B5DB4}" destId="{41ABDEE9-1452-4738-BAFC-BA8CF5336FC6}" srcOrd="3" destOrd="0" presId="urn:microsoft.com/office/officeart/2005/8/layout/venn3"/>
    <dgm:cxn modelId="{9F21FE08-D61A-4646-A6F4-95532E87424B}" type="presParOf" srcId="{BEDD11CC-108E-44ED-B613-AC69511B5DB4}" destId="{9E954ADA-1B85-4B0B-95B5-35D74E65C6D7}" srcOrd="4" destOrd="0" presId="urn:microsoft.com/office/officeart/2005/8/layout/venn3"/>
    <dgm:cxn modelId="{550F938C-8150-4FEC-B166-530D339DDF58}" type="presParOf" srcId="{BEDD11CC-108E-44ED-B613-AC69511B5DB4}" destId="{24694FA1-1329-4FE7-A44C-1110347D8D2C}" srcOrd="5" destOrd="0" presId="urn:microsoft.com/office/officeart/2005/8/layout/venn3"/>
    <dgm:cxn modelId="{FCBC8645-AF3A-43F8-A32F-AE79D1101B42}" type="presParOf" srcId="{BEDD11CC-108E-44ED-B613-AC69511B5DB4}" destId="{6DFC8536-8FE2-46F3-A47B-D3F5D96B5FDE}" srcOrd="6" destOrd="0" presId="urn:microsoft.com/office/officeart/2005/8/layout/venn3"/>
    <dgm:cxn modelId="{7CD0C372-0E7B-4430-A58C-8A7938085B77}" type="presParOf" srcId="{BEDD11CC-108E-44ED-B613-AC69511B5DB4}" destId="{26662337-834D-4E17-BC1D-A479EC62B692}" srcOrd="7" destOrd="0" presId="urn:microsoft.com/office/officeart/2005/8/layout/venn3"/>
    <dgm:cxn modelId="{ABE26D5C-9580-496D-9E23-561510AB2F25}" type="presParOf" srcId="{BEDD11CC-108E-44ED-B613-AC69511B5DB4}" destId="{230EB835-FC88-4CF4-9465-98DD5F345B8C}" srcOrd="8" destOrd="0" presId="urn:microsoft.com/office/officeart/2005/8/layout/venn3"/>
    <dgm:cxn modelId="{5FE83AB3-B514-4A05-AB17-19A8AACC1CA8}" type="presParOf" srcId="{BEDD11CC-108E-44ED-B613-AC69511B5DB4}" destId="{79BDACFC-54D0-40FD-8795-04F8353BA294}" srcOrd="9" destOrd="0" presId="urn:microsoft.com/office/officeart/2005/8/layout/venn3"/>
    <dgm:cxn modelId="{F6E01767-67DB-4DDD-85C1-C0BF3644B552}" type="presParOf" srcId="{BEDD11CC-108E-44ED-B613-AC69511B5DB4}" destId="{0E52A2BD-D799-4FBF-A330-67EA1CEC0691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432B0-54E1-4173-BA4E-2553E75FAA8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1E6F7E-EB73-4641-858A-5A39B27BAE92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en-GB">
              <a:latin typeface="Calibri"/>
            </a:rPr>
            <a:t>One Project per community group</a:t>
          </a:r>
          <a:endParaRPr lang="en-GB"/>
        </a:p>
      </dgm:t>
    </dgm:pt>
    <dgm:pt modelId="{0D1575C0-DB25-427A-9528-5BE6C9B88E07}" type="parTrans" cxnId="{DCD11F81-5B78-40A0-8840-3499D409D384}">
      <dgm:prSet/>
      <dgm:spPr/>
      <dgm:t>
        <a:bodyPr/>
        <a:lstStyle/>
        <a:p>
          <a:endParaRPr lang="en-IE"/>
        </a:p>
      </dgm:t>
    </dgm:pt>
    <dgm:pt modelId="{2E95BC30-AD37-4680-B89A-83CF880E8374}" type="sibTrans" cxnId="{DCD11F81-5B78-40A0-8840-3499D409D384}">
      <dgm:prSet/>
      <dgm:spPr/>
      <dgm:t>
        <a:bodyPr/>
        <a:lstStyle/>
        <a:p>
          <a:endParaRPr lang="en-IE"/>
        </a:p>
      </dgm:t>
    </dgm:pt>
    <dgm:pt modelId="{2A1AE859-48A9-4650-9A53-D4E9631D5CA8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en-GB">
              <a:latin typeface="Calibri"/>
            </a:rPr>
            <a:t>Project must address at least one of the 5 themes</a:t>
          </a:r>
          <a:endParaRPr lang="en-GB"/>
        </a:p>
      </dgm:t>
    </dgm:pt>
    <dgm:pt modelId="{10DF8906-2F23-4A37-91FF-BF9FBE656731}" type="parTrans" cxnId="{BAB0D95A-F282-4C6F-9A89-C7BE705CFFEB}">
      <dgm:prSet/>
      <dgm:spPr/>
      <dgm:t>
        <a:bodyPr/>
        <a:lstStyle/>
        <a:p>
          <a:endParaRPr lang="en-IE"/>
        </a:p>
      </dgm:t>
    </dgm:pt>
    <dgm:pt modelId="{8D08E8B1-A391-4D50-BEF7-B346F7DFC14A}" type="sibTrans" cxnId="{BAB0D95A-F282-4C6F-9A89-C7BE705CFFEB}">
      <dgm:prSet/>
      <dgm:spPr/>
      <dgm:t>
        <a:bodyPr/>
        <a:lstStyle/>
        <a:p>
          <a:endParaRPr lang="en-IE"/>
        </a:p>
      </dgm:t>
    </dgm:pt>
    <dgm:pt modelId="{42D43126-A573-40C0-A606-B972F8E27546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en-GB">
              <a:latin typeface="Calibri"/>
            </a:rPr>
            <a:t>Project can address more than one of the 5 themes </a:t>
          </a:r>
          <a:endParaRPr lang="en-GB"/>
        </a:p>
      </dgm:t>
    </dgm:pt>
    <dgm:pt modelId="{0B37148D-1A2A-446B-825D-C79A1AA585D9}" type="parTrans" cxnId="{0E664085-B94E-41B0-A43A-836B935026D4}">
      <dgm:prSet/>
      <dgm:spPr/>
      <dgm:t>
        <a:bodyPr/>
        <a:lstStyle/>
        <a:p>
          <a:endParaRPr lang="en-IE"/>
        </a:p>
      </dgm:t>
    </dgm:pt>
    <dgm:pt modelId="{0B4EF82A-5378-4FCB-8D85-B41914D5E3C6}" type="sibTrans" cxnId="{0E664085-B94E-41B0-A43A-836B935026D4}">
      <dgm:prSet/>
      <dgm:spPr/>
      <dgm:t>
        <a:bodyPr/>
        <a:lstStyle/>
        <a:p>
          <a:endParaRPr lang="en-IE"/>
        </a:p>
      </dgm:t>
    </dgm:pt>
    <dgm:pt modelId="{A3AB329E-0FAF-4E3A-AFB9-6630555F8D72}" type="pres">
      <dgm:prSet presAssocID="{9FD432B0-54E1-4173-BA4E-2553E75FAA87}" presName="Name0" presStyleCnt="0">
        <dgm:presLayoutVars>
          <dgm:dir/>
          <dgm:resizeHandles val="exact"/>
        </dgm:presLayoutVars>
      </dgm:prSet>
      <dgm:spPr/>
    </dgm:pt>
    <dgm:pt modelId="{FC8B1C22-6BC3-4B87-9169-481EB3EBAF2C}" type="pres">
      <dgm:prSet presAssocID="{6C1E6F7E-EB73-4641-858A-5A39B27BAE92}" presName="parTxOnly" presStyleLbl="node1" presStyleIdx="0" presStyleCnt="3">
        <dgm:presLayoutVars>
          <dgm:bulletEnabled val="1"/>
        </dgm:presLayoutVars>
      </dgm:prSet>
      <dgm:spPr/>
    </dgm:pt>
    <dgm:pt modelId="{5E16D0CA-E04E-440E-9CF9-6E7B9A1DB9D0}" type="pres">
      <dgm:prSet presAssocID="{2E95BC30-AD37-4680-B89A-83CF880E8374}" presName="parSpace" presStyleCnt="0"/>
      <dgm:spPr/>
    </dgm:pt>
    <dgm:pt modelId="{35B6A580-7B22-4322-ADDB-C6D58CCBBA31}" type="pres">
      <dgm:prSet presAssocID="{2A1AE859-48A9-4650-9A53-D4E9631D5CA8}" presName="parTxOnly" presStyleLbl="node1" presStyleIdx="1" presStyleCnt="3">
        <dgm:presLayoutVars>
          <dgm:bulletEnabled val="1"/>
        </dgm:presLayoutVars>
      </dgm:prSet>
      <dgm:spPr/>
    </dgm:pt>
    <dgm:pt modelId="{89D4145D-426E-40E2-9398-12F1C1524D50}" type="pres">
      <dgm:prSet presAssocID="{8D08E8B1-A391-4D50-BEF7-B346F7DFC14A}" presName="parSpace" presStyleCnt="0"/>
      <dgm:spPr/>
    </dgm:pt>
    <dgm:pt modelId="{F99B65E8-7573-4D29-91D9-D7AF65F39D65}" type="pres">
      <dgm:prSet presAssocID="{42D43126-A573-40C0-A606-B972F8E2754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A88BD31-9DED-4435-B668-14AE45FCBBE4}" type="presOf" srcId="{2A1AE859-48A9-4650-9A53-D4E9631D5CA8}" destId="{35B6A580-7B22-4322-ADDB-C6D58CCBBA31}" srcOrd="0" destOrd="0" presId="urn:microsoft.com/office/officeart/2005/8/layout/hChevron3"/>
    <dgm:cxn modelId="{5D2C365E-18A4-4314-92CA-A8D002C54233}" type="presOf" srcId="{9FD432B0-54E1-4173-BA4E-2553E75FAA87}" destId="{A3AB329E-0FAF-4E3A-AFB9-6630555F8D72}" srcOrd="0" destOrd="0" presId="urn:microsoft.com/office/officeart/2005/8/layout/hChevron3"/>
    <dgm:cxn modelId="{BAB0D95A-F282-4C6F-9A89-C7BE705CFFEB}" srcId="{9FD432B0-54E1-4173-BA4E-2553E75FAA87}" destId="{2A1AE859-48A9-4650-9A53-D4E9631D5CA8}" srcOrd="1" destOrd="0" parTransId="{10DF8906-2F23-4A37-91FF-BF9FBE656731}" sibTransId="{8D08E8B1-A391-4D50-BEF7-B346F7DFC14A}"/>
    <dgm:cxn modelId="{DCD11F81-5B78-40A0-8840-3499D409D384}" srcId="{9FD432B0-54E1-4173-BA4E-2553E75FAA87}" destId="{6C1E6F7E-EB73-4641-858A-5A39B27BAE92}" srcOrd="0" destOrd="0" parTransId="{0D1575C0-DB25-427A-9528-5BE6C9B88E07}" sibTransId="{2E95BC30-AD37-4680-B89A-83CF880E8374}"/>
    <dgm:cxn modelId="{0E664085-B94E-41B0-A43A-836B935026D4}" srcId="{9FD432B0-54E1-4173-BA4E-2553E75FAA87}" destId="{42D43126-A573-40C0-A606-B972F8E27546}" srcOrd="2" destOrd="0" parTransId="{0B37148D-1A2A-446B-825D-C79A1AA585D9}" sibTransId="{0B4EF82A-5378-4FCB-8D85-B41914D5E3C6}"/>
    <dgm:cxn modelId="{C33476BE-11DF-4E9C-87DE-93A60B17F63F}" type="presOf" srcId="{6C1E6F7E-EB73-4641-858A-5A39B27BAE92}" destId="{FC8B1C22-6BC3-4B87-9169-481EB3EBAF2C}" srcOrd="0" destOrd="0" presId="urn:microsoft.com/office/officeart/2005/8/layout/hChevron3"/>
    <dgm:cxn modelId="{AC3811DD-A30A-4020-B090-39109C1BF328}" type="presOf" srcId="{42D43126-A573-40C0-A606-B972F8E27546}" destId="{F99B65E8-7573-4D29-91D9-D7AF65F39D65}" srcOrd="0" destOrd="0" presId="urn:microsoft.com/office/officeart/2005/8/layout/hChevron3"/>
    <dgm:cxn modelId="{08CDB605-6F6D-4A9B-A200-1D212E1016CC}" type="presParOf" srcId="{A3AB329E-0FAF-4E3A-AFB9-6630555F8D72}" destId="{FC8B1C22-6BC3-4B87-9169-481EB3EBAF2C}" srcOrd="0" destOrd="0" presId="urn:microsoft.com/office/officeart/2005/8/layout/hChevron3"/>
    <dgm:cxn modelId="{8E1EE1DC-C987-47EB-89E5-261480A72220}" type="presParOf" srcId="{A3AB329E-0FAF-4E3A-AFB9-6630555F8D72}" destId="{5E16D0CA-E04E-440E-9CF9-6E7B9A1DB9D0}" srcOrd="1" destOrd="0" presId="urn:microsoft.com/office/officeart/2005/8/layout/hChevron3"/>
    <dgm:cxn modelId="{3E022A65-84C9-4493-97A5-982BF4407840}" type="presParOf" srcId="{A3AB329E-0FAF-4E3A-AFB9-6630555F8D72}" destId="{35B6A580-7B22-4322-ADDB-C6D58CCBBA31}" srcOrd="2" destOrd="0" presId="urn:microsoft.com/office/officeart/2005/8/layout/hChevron3"/>
    <dgm:cxn modelId="{F3E34F6C-66DC-4501-94A2-EBEE6E721873}" type="presParOf" srcId="{A3AB329E-0FAF-4E3A-AFB9-6630555F8D72}" destId="{89D4145D-426E-40E2-9398-12F1C1524D50}" srcOrd="3" destOrd="0" presId="urn:microsoft.com/office/officeart/2005/8/layout/hChevron3"/>
    <dgm:cxn modelId="{BCB708C9-A171-4EAE-8224-22E9FCD16C5A}" type="presParOf" srcId="{A3AB329E-0FAF-4E3A-AFB9-6630555F8D72}" destId="{F99B65E8-7573-4D29-91D9-D7AF65F39D6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B43EC0-D64E-4200-8E17-7C8F2F6E24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E86BE1-4761-49DA-AA40-9C02B5829E6D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70000">
              <a:srgbClr val="00808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GB" b="1">
              <a:solidFill>
                <a:schemeClr val="bg1"/>
              </a:solidFill>
              <a:latin typeface="Calibri"/>
            </a:rPr>
            <a:t>Community </a:t>
          </a:r>
          <a:r>
            <a:rPr lang="en-GB" b="1" u="none">
              <a:solidFill>
                <a:schemeClr val="bg1"/>
              </a:solidFill>
              <a:latin typeface="Calibri"/>
            </a:rPr>
            <a:t>Energy</a:t>
          </a:r>
          <a:endParaRPr lang="en-GB" b="1" u="none">
            <a:solidFill>
              <a:schemeClr val="bg1"/>
            </a:solidFill>
          </a:endParaRPr>
        </a:p>
      </dgm:t>
    </dgm:pt>
    <dgm:pt modelId="{BE65D6E4-07B8-4612-8B8B-825D11AF182B}" type="parTrans" cxnId="{2EDBBFF5-C537-4CD7-8337-332398AEA92B}">
      <dgm:prSet/>
      <dgm:spPr/>
      <dgm:t>
        <a:bodyPr/>
        <a:lstStyle/>
        <a:p>
          <a:endParaRPr lang="en-GB"/>
        </a:p>
      </dgm:t>
    </dgm:pt>
    <dgm:pt modelId="{8627DD63-CD7C-4783-8A94-D4BC6BDD9EFB}" type="sibTrans" cxnId="{2EDBBFF5-C537-4CD7-8337-332398AEA92B}">
      <dgm:prSet/>
      <dgm:spPr/>
      <dgm:t>
        <a:bodyPr/>
        <a:lstStyle/>
        <a:p>
          <a:endParaRPr lang="en-GB"/>
        </a:p>
      </dgm:t>
    </dgm:pt>
    <dgm:pt modelId="{8FCB6FF9-7A5D-490F-99DB-6711F264998F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70000">
              <a:srgbClr val="00808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GB">
              <a:latin typeface="Calibri"/>
            </a:rPr>
            <a:t>LED Community Lighting</a:t>
          </a:r>
          <a:endParaRPr lang="en-GB"/>
        </a:p>
      </dgm:t>
    </dgm:pt>
    <dgm:pt modelId="{BB5701A1-5C55-4586-B8B4-518C3B4D8C48}" type="parTrans" cxnId="{E63ADD5A-78A1-4D39-9C43-F0B7CC1D01B5}">
      <dgm:prSet/>
      <dgm:spPr/>
      <dgm:t>
        <a:bodyPr/>
        <a:lstStyle/>
        <a:p>
          <a:endParaRPr lang="en-GB"/>
        </a:p>
      </dgm:t>
    </dgm:pt>
    <dgm:pt modelId="{A4ADBC9B-FA2D-43BA-8D29-D964EC362E6A}" type="sibTrans" cxnId="{E63ADD5A-78A1-4D39-9C43-F0B7CC1D01B5}">
      <dgm:prSet/>
      <dgm:spPr/>
      <dgm:t>
        <a:bodyPr/>
        <a:lstStyle/>
        <a:p>
          <a:endParaRPr lang="en-GB"/>
        </a:p>
      </dgm:t>
    </dgm:pt>
    <dgm:pt modelId="{D89AC6B5-A916-4489-80BD-930F0DB1375E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70000">
              <a:srgbClr val="00808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GB">
              <a:latin typeface="Calibri"/>
            </a:rPr>
            <a:t>Retrofitting of Buildings ( Fabric)</a:t>
          </a:r>
          <a:endParaRPr lang="en-GB"/>
        </a:p>
      </dgm:t>
    </dgm:pt>
    <dgm:pt modelId="{553DDA54-B23A-40EC-BEA3-AA3E1AB43111}" type="parTrans" cxnId="{9C60AB95-81AC-414B-9F0D-8EE404F037FF}">
      <dgm:prSet/>
      <dgm:spPr/>
      <dgm:t>
        <a:bodyPr/>
        <a:lstStyle/>
        <a:p>
          <a:endParaRPr lang="en-GB"/>
        </a:p>
      </dgm:t>
    </dgm:pt>
    <dgm:pt modelId="{99265DAF-A7E1-4EBE-8A23-7E3C813FBA2C}" type="sibTrans" cxnId="{9C60AB95-81AC-414B-9F0D-8EE404F037FF}">
      <dgm:prSet/>
      <dgm:spPr/>
      <dgm:t>
        <a:bodyPr/>
        <a:lstStyle/>
        <a:p>
          <a:endParaRPr lang="en-GB"/>
        </a:p>
      </dgm:t>
    </dgm:pt>
    <dgm:pt modelId="{711FBF4F-74C0-45EA-ACCC-AE41BC673D93}">
      <dgm:prSet phldrT="[Text]" phldr="0"/>
      <dgm:spPr>
        <a:gradFill flip="none" rotWithShape="1">
          <a:gsLst>
            <a:gs pos="51000">
              <a:srgbClr val="404080">
                <a:lumMod val="100000"/>
              </a:srgbClr>
            </a:gs>
            <a:gs pos="70000">
              <a:srgbClr val="00808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GB">
              <a:latin typeface="Calibri"/>
            </a:rPr>
            <a:t>Renewable Energy Projects i.e. Solar, Wind</a:t>
          </a:r>
          <a:endParaRPr lang="en-GB"/>
        </a:p>
      </dgm:t>
    </dgm:pt>
    <dgm:pt modelId="{74954AB5-29FF-4E3F-867D-35374C73F8C4}" type="parTrans" cxnId="{424EE660-39C5-48BB-845D-2A3A5A37A62F}">
      <dgm:prSet/>
      <dgm:spPr/>
      <dgm:t>
        <a:bodyPr/>
        <a:lstStyle/>
        <a:p>
          <a:endParaRPr lang="en-GB"/>
        </a:p>
      </dgm:t>
    </dgm:pt>
    <dgm:pt modelId="{D8EBB10D-A8AB-48DC-B68F-6B54A57DE1A8}" type="sibTrans" cxnId="{424EE660-39C5-48BB-845D-2A3A5A37A62F}">
      <dgm:prSet/>
      <dgm:spPr/>
      <dgm:t>
        <a:bodyPr/>
        <a:lstStyle/>
        <a:p>
          <a:endParaRPr lang="en-GB"/>
        </a:p>
      </dgm:t>
    </dgm:pt>
    <dgm:pt modelId="{4AEAF4D1-59BB-4E97-AB85-68BB281FC7BD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r>
            <a:rPr lang="en-GB" b="1">
              <a:solidFill>
                <a:schemeClr val="bg1"/>
              </a:solidFill>
              <a:latin typeface="Calibri"/>
            </a:rPr>
            <a:t>Travel</a:t>
          </a:r>
          <a:endParaRPr lang="en-GB" b="1">
            <a:solidFill>
              <a:schemeClr val="bg1"/>
            </a:solidFill>
          </a:endParaRPr>
        </a:p>
      </dgm:t>
    </dgm:pt>
    <dgm:pt modelId="{BC3108BC-C908-4DF8-A503-8638276351D2}" type="parTrans" cxnId="{ADD8BEB0-04F9-4757-BC9C-339C6E937659}">
      <dgm:prSet/>
      <dgm:spPr/>
      <dgm:t>
        <a:bodyPr/>
        <a:lstStyle/>
        <a:p>
          <a:endParaRPr lang="en-GB"/>
        </a:p>
      </dgm:t>
    </dgm:pt>
    <dgm:pt modelId="{CD550B8F-7D1F-443C-9D66-9BC5E692C0BE}" type="sibTrans" cxnId="{ADD8BEB0-04F9-4757-BC9C-339C6E937659}">
      <dgm:prSet/>
      <dgm:spPr/>
      <dgm:t>
        <a:bodyPr/>
        <a:lstStyle/>
        <a:p>
          <a:endParaRPr lang="en-GB"/>
        </a:p>
      </dgm:t>
    </dgm:pt>
    <dgm:pt modelId="{DBE41B37-39D2-4242-9688-C37D8709065C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Safe Active Travel access</a:t>
          </a:r>
          <a:endParaRPr lang="en-GB"/>
        </a:p>
      </dgm:t>
    </dgm:pt>
    <dgm:pt modelId="{A2A61E88-7B27-436E-A8B1-690ACA449F81}" type="parTrans" cxnId="{81944B02-D20B-4CB6-8B1C-A63CA7F2BE58}">
      <dgm:prSet/>
      <dgm:spPr/>
      <dgm:t>
        <a:bodyPr/>
        <a:lstStyle/>
        <a:p>
          <a:endParaRPr lang="en-GB"/>
        </a:p>
      </dgm:t>
    </dgm:pt>
    <dgm:pt modelId="{314DEDBB-D3A5-4FD8-ACAF-3F93B7B1B2E6}" type="sibTrans" cxnId="{81944B02-D20B-4CB6-8B1C-A63CA7F2BE58}">
      <dgm:prSet/>
      <dgm:spPr/>
      <dgm:t>
        <a:bodyPr/>
        <a:lstStyle/>
        <a:p>
          <a:endParaRPr lang="en-GB"/>
        </a:p>
      </dgm:t>
    </dgm:pt>
    <dgm:pt modelId="{BE400148-7CB7-442C-BB36-341D4ECC2845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Cycle Parking</a:t>
          </a:r>
          <a:endParaRPr lang="en-GB"/>
        </a:p>
      </dgm:t>
    </dgm:pt>
    <dgm:pt modelId="{5C96EAC7-5C4A-4CFB-B161-CE3BAEC8B7B2}" type="parTrans" cxnId="{774550C2-B540-41F4-A32B-C6A396BF842B}">
      <dgm:prSet/>
      <dgm:spPr/>
      <dgm:t>
        <a:bodyPr/>
        <a:lstStyle/>
        <a:p>
          <a:endParaRPr lang="en-GB"/>
        </a:p>
      </dgm:t>
    </dgm:pt>
    <dgm:pt modelId="{D00605F0-FCFF-4089-9980-21BE8353BD34}" type="sibTrans" cxnId="{774550C2-B540-41F4-A32B-C6A396BF842B}">
      <dgm:prSet/>
      <dgm:spPr/>
      <dgm:t>
        <a:bodyPr/>
        <a:lstStyle/>
        <a:p>
          <a:endParaRPr lang="en-GB"/>
        </a:p>
      </dgm:t>
    </dgm:pt>
    <dgm:pt modelId="{56CE1C84-4EBA-417E-B735-F8CF601E9EDF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Improving access to cycle paths</a:t>
          </a:r>
          <a:endParaRPr lang="en-GB"/>
        </a:p>
      </dgm:t>
    </dgm:pt>
    <dgm:pt modelId="{BF02C478-DBAD-495E-AA2E-60934B459C55}" type="parTrans" cxnId="{5210E5CA-BDE3-4BB4-936F-D809C877A3C7}">
      <dgm:prSet/>
      <dgm:spPr/>
      <dgm:t>
        <a:bodyPr/>
        <a:lstStyle/>
        <a:p>
          <a:endParaRPr lang="en-GB"/>
        </a:p>
      </dgm:t>
    </dgm:pt>
    <dgm:pt modelId="{98362AF6-A63D-4379-A810-3B81EF062DFB}" type="sibTrans" cxnId="{5210E5CA-BDE3-4BB4-936F-D809C877A3C7}">
      <dgm:prSet/>
      <dgm:spPr/>
      <dgm:t>
        <a:bodyPr/>
        <a:lstStyle/>
        <a:p>
          <a:endParaRPr lang="en-GB"/>
        </a:p>
      </dgm:t>
    </dgm:pt>
    <dgm:pt modelId="{7CEBC9DF-EE04-4153-9D1E-BDE07180E5CB}">
      <dgm:prSet phldrT="[Text]"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 b="1">
              <a:solidFill>
                <a:schemeClr val="bg1"/>
              </a:solidFill>
              <a:latin typeface="Calibri"/>
            </a:rPr>
            <a:t>Food &amp; Waste</a:t>
          </a:r>
          <a:endParaRPr lang="en-GB" b="1">
            <a:solidFill>
              <a:schemeClr val="bg1"/>
            </a:solidFill>
          </a:endParaRPr>
        </a:p>
      </dgm:t>
    </dgm:pt>
    <dgm:pt modelId="{2BA94E29-13C9-4046-A122-9C5E9A362463}" type="parTrans" cxnId="{6D15144F-39B7-4708-94FD-5C9B0DAA3DCE}">
      <dgm:prSet/>
      <dgm:spPr/>
      <dgm:t>
        <a:bodyPr/>
        <a:lstStyle/>
        <a:p>
          <a:endParaRPr lang="en-GB"/>
        </a:p>
      </dgm:t>
    </dgm:pt>
    <dgm:pt modelId="{7CA78F9F-5037-4139-A6CE-2A09B944BA88}" type="sibTrans" cxnId="{6D15144F-39B7-4708-94FD-5C9B0DAA3DCE}">
      <dgm:prSet/>
      <dgm:spPr/>
      <dgm:t>
        <a:bodyPr/>
        <a:lstStyle/>
        <a:p>
          <a:endParaRPr lang="en-GB"/>
        </a:p>
      </dgm:t>
    </dgm:pt>
    <dgm:pt modelId="{67E530C7-03E7-4F12-8D4B-19A803661BEE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Community Gardens</a:t>
          </a:r>
        </a:p>
      </dgm:t>
    </dgm:pt>
    <dgm:pt modelId="{DAE90C26-0E8E-40BF-852E-D799C0424D82}" type="parTrans" cxnId="{7A53B0C3-6208-4961-839B-9D26BB0EA43C}">
      <dgm:prSet/>
      <dgm:spPr/>
      <dgm:t>
        <a:bodyPr/>
        <a:lstStyle/>
        <a:p>
          <a:endParaRPr lang="en-IE"/>
        </a:p>
      </dgm:t>
    </dgm:pt>
    <dgm:pt modelId="{4401A061-027B-4787-AD3B-B820EB9FF27E}" type="sibTrans" cxnId="{7A53B0C3-6208-4961-839B-9D26BB0EA43C}">
      <dgm:prSet/>
      <dgm:spPr/>
      <dgm:t>
        <a:bodyPr/>
        <a:lstStyle/>
        <a:p>
          <a:endParaRPr lang="en-IE"/>
        </a:p>
      </dgm:t>
    </dgm:pt>
    <dgm:pt modelId="{333DCEA3-E298-4E3F-A8F5-2861948AFFD3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Allotments</a:t>
          </a:r>
        </a:p>
      </dgm:t>
    </dgm:pt>
    <dgm:pt modelId="{F915563E-9569-4417-9E0F-BAD0A1DEE804}" type="parTrans" cxnId="{FCA12FC6-7A6C-4251-9DB4-35B8EB467097}">
      <dgm:prSet/>
      <dgm:spPr/>
      <dgm:t>
        <a:bodyPr/>
        <a:lstStyle/>
        <a:p>
          <a:endParaRPr lang="en-IE"/>
        </a:p>
      </dgm:t>
    </dgm:pt>
    <dgm:pt modelId="{20C578C9-37B9-43FD-89C6-C775262F55D0}" type="sibTrans" cxnId="{FCA12FC6-7A6C-4251-9DB4-35B8EB467097}">
      <dgm:prSet/>
      <dgm:spPr/>
      <dgm:t>
        <a:bodyPr/>
        <a:lstStyle/>
        <a:p>
          <a:endParaRPr lang="en-IE"/>
        </a:p>
      </dgm:t>
    </dgm:pt>
    <dgm:pt modelId="{8764CCE1-7914-4E2F-8076-3911B0546C9E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Food Pledges</a:t>
          </a:r>
        </a:p>
      </dgm:t>
    </dgm:pt>
    <dgm:pt modelId="{8D2CCDA8-3E6A-479B-8DAE-7B28E70F1B59}" type="parTrans" cxnId="{341DCFE4-AF0D-42F9-8C3E-EB31DE677636}">
      <dgm:prSet/>
      <dgm:spPr/>
      <dgm:t>
        <a:bodyPr/>
        <a:lstStyle/>
        <a:p>
          <a:endParaRPr lang="en-IE"/>
        </a:p>
      </dgm:t>
    </dgm:pt>
    <dgm:pt modelId="{33C32BA7-B20D-46AD-A8D1-098AB152DE91}" type="sibTrans" cxnId="{341DCFE4-AF0D-42F9-8C3E-EB31DE677636}">
      <dgm:prSet/>
      <dgm:spPr/>
      <dgm:t>
        <a:bodyPr/>
        <a:lstStyle/>
        <a:p>
          <a:endParaRPr lang="en-IE"/>
        </a:p>
      </dgm:t>
    </dgm:pt>
    <dgm:pt modelId="{FDBA0AB2-1F71-4B64-B1C0-DD2F6B867DC0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Commmunity Food Markets</a:t>
          </a:r>
        </a:p>
      </dgm:t>
    </dgm:pt>
    <dgm:pt modelId="{31C6323E-CC68-4D9C-B3D3-642D5DB79B08}" type="parTrans" cxnId="{FFFB1C61-3851-4300-807A-136DA58E67FA}">
      <dgm:prSet/>
      <dgm:spPr/>
      <dgm:t>
        <a:bodyPr/>
        <a:lstStyle/>
        <a:p>
          <a:endParaRPr lang="en-IE"/>
        </a:p>
      </dgm:t>
    </dgm:pt>
    <dgm:pt modelId="{4F960F17-0C97-47E1-9C4E-1B21106253A4}" type="sibTrans" cxnId="{FFFB1C61-3851-4300-807A-136DA58E67FA}">
      <dgm:prSet/>
      <dgm:spPr/>
      <dgm:t>
        <a:bodyPr/>
        <a:lstStyle/>
        <a:p>
          <a:endParaRPr lang="en-IE"/>
        </a:p>
      </dgm:t>
    </dgm:pt>
    <dgm:pt modelId="{F311F369-35D5-445D-92CA-7D27D68FFAFF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Community Composting </a:t>
          </a:r>
        </a:p>
      </dgm:t>
    </dgm:pt>
    <dgm:pt modelId="{1FD37C86-DBC3-465B-A2AE-7D95987359DB}" type="parTrans" cxnId="{C37CDBEB-2D52-4C61-BCE7-CEE4B51309EE}">
      <dgm:prSet/>
      <dgm:spPr/>
      <dgm:t>
        <a:bodyPr/>
        <a:lstStyle/>
        <a:p>
          <a:endParaRPr lang="en-IE"/>
        </a:p>
      </dgm:t>
    </dgm:pt>
    <dgm:pt modelId="{BB56C145-4FC2-4A04-BBDB-164204870E80}" type="sibTrans" cxnId="{C37CDBEB-2D52-4C61-BCE7-CEE4B51309EE}">
      <dgm:prSet/>
      <dgm:spPr/>
      <dgm:t>
        <a:bodyPr/>
        <a:lstStyle/>
        <a:p>
          <a:endParaRPr lang="en-IE"/>
        </a:p>
      </dgm:t>
    </dgm:pt>
    <dgm:pt modelId="{5B267E61-7B33-413E-AD77-3D27043DCFD9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Repair Hubs</a:t>
          </a:r>
          <a:endParaRPr lang="en-GB"/>
        </a:p>
      </dgm:t>
    </dgm:pt>
    <dgm:pt modelId="{3364355A-F93F-40D2-9F1C-906ADACC489B}" type="parTrans" cxnId="{800789CD-2BB9-4141-BA2A-B32CAACE7854}">
      <dgm:prSet/>
      <dgm:spPr/>
      <dgm:t>
        <a:bodyPr/>
        <a:lstStyle/>
        <a:p>
          <a:endParaRPr lang="en-IE"/>
        </a:p>
      </dgm:t>
    </dgm:pt>
    <dgm:pt modelId="{4876B21C-61A3-4C08-88E1-2847BD33F79A}" type="sibTrans" cxnId="{800789CD-2BB9-4141-BA2A-B32CAACE7854}">
      <dgm:prSet/>
      <dgm:spPr/>
      <dgm:t>
        <a:bodyPr/>
        <a:lstStyle/>
        <a:p>
          <a:endParaRPr lang="en-IE"/>
        </a:p>
      </dgm:t>
    </dgm:pt>
    <dgm:pt modelId="{D9F8A6EC-1C13-4BBB-9A2C-B737858051BA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 b="1">
              <a:solidFill>
                <a:schemeClr val="bg1"/>
              </a:solidFill>
              <a:latin typeface="Calibri"/>
            </a:rPr>
            <a:t>Shopping &amp; Recycling</a:t>
          </a:r>
          <a:endParaRPr lang="en-US" b="1">
            <a:solidFill>
              <a:schemeClr val="bg1"/>
            </a:solidFill>
            <a:latin typeface="Calibri"/>
          </a:endParaRPr>
        </a:p>
      </dgm:t>
    </dgm:pt>
    <dgm:pt modelId="{2001C349-26AF-4109-ADF4-30BF118991A3}" type="parTrans" cxnId="{7A52DCB2-8866-4F18-AA71-D8379D18659B}">
      <dgm:prSet/>
      <dgm:spPr/>
      <dgm:t>
        <a:bodyPr/>
        <a:lstStyle/>
        <a:p>
          <a:endParaRPr lang="en-IE"/>
        </a:p>
      </dgm:t>
    </dgm:pt>
    <dgm:pt modelId="{DE72529D-E6CD-4B34-93A7-725CB57730F7}" type="sibTrans" cxnId="{7A52DCB2-8866-4F18-AA71-D8379D18659B}">
      <dgm:prSet/>
      <dgm:spPr/>
      <dgm:t>
        <a:bodyPr/>
        <a:lstStyle/>
        <a:p>
          <a:endParaRPr lang="en-IE"/>
        </a:p>
      </dgm:t>
    </dgm:pt>
    <dgm:pt modelId="{F69D208B-42FB-46E4-864E-24AF80DE2F6B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Upcycling Hub</a:t>
          </a:r>
        </a:p>
      </dgm:t>
    </dgm:pt>
    <dgm:pt modelId="{22EEA352-EEB0-4504-BF14-3D91212C6305}" type="parTrans" cxnId="{413CEAA9-FFA0-4799-9409-6A70B060449C}">
      <dgm:prSet/>
      <dgm:spPr/>
      <dgm:t>
        <a:bodyPr/>
        <a:lstStyle/>
        <a:p>
          <a:endParaRPr lang="en-IE"/>
        </a:p>
      </dgm:t>
    </dgm:pt>
    <dgm:pt modelId="{14E39D6E-54B1-48DC-8130-93ADC13A6FB0}" type="sibTrans" cxnId="{413CEAA9-FFA0-4799-9409-6A70B060449C}">
      <dgm:prSet/>
      <dgm:spPr/>
      <dgm:t>
        <a:bodyPr/>
        <a:lstStyle/>
        <a:p>
          <a:endParaRPr lang="en-IE"/>
        </a:p>
      </dgm:t>
    </dgm:pt>
    <dgm:pt modelId="{E3B86F67-C35F-47FE-8354-C9DD666B7AA9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Swap shops</a:t>
          </a:r>
        </a:p>
      </dgm:t>
    </dgm:pt>
    <dgm:pt modelId="{0B1DD600-628E-4C27-BCD7-C44D5233BA92}" type="parTrans" cxnId="{E1A79D05-1A63-45F6-933D-EBBD649797EA}">
      <dgm:prSet/>
      <dgm:spPr/>
      <dgm:t>
        <a:bodyPr/>
        <a:lstStyle/>
        <a:p>
          <a:endParaRPr lang="en-IE"/>
        </a:p>
      </dgm:t>
    </dgm:pt>
    <dgm:pt modelId="{6532A161-AFCB-4125-95C6-86852F6E5584}" type="sibTrans" cxnId="{E1A79D05-1A63-45F6-933D-EBBD649797EA}">
      <dgm:prSet/>
      <dgm:spPr/>
      <dgm:t>
        <a:bodyPr/>
        <a:lstStyle/>
        <a:p>
          <a:endParaRPr lang="en-IE"/>
        </a:p>
      </dgm:t>
    </dgm:pt>
    <dgm:pt modelId="{0E08CF12-570B-4D51-80D1-46C5D9D817F7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Water Refill Stations</a:t>
          </a:r>
        </a:p>
      </dgm:t>
    </dgm:pt>
    <dgm:pt modelId="{ED2AB43E-BF9E-46A0-92AD-DFB138C5DF1A}" type="parTrans" cxnId="{DFD15818-1427-44B1-9DF5-65EA3887388B}">
      <dgm:prSet/>
      <dgm:spPr/>
      <dgm:t>
        <a:bodyPr/>
        <a:lstStyle/>
        <a:p>
          <a:endParaRPr lang="en-IE"/>
        </a:p>
      </dgm:t>
    </dgm:pt>
    <dgm:pt modelId="{1091264C-9DDC-4EC6-93DB-A5F79A69DF44}" type="sibTrans" cxnId="{DFD15818-1427-44B1-9DF5-65EA3887388B}">
      <dgm:prSet/>
      <dgm:spPr/>
      <dgm:t>
        <a:bodyPr/>
        <a:lstStyle/>
        <a:p>
          <a:endParaRPr lang="en-IE"/>
        </a:p>
      </dgm:t>
    </dgm:pt>
    <dgm:pt modelId="{D0ACB775-975E-4ECC-97D2-9566B321F935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Reducing, reusing &amp; Recycling initiatives</a:t>
          </a:r>
        </a:p>
      </dgm:t>
    </dgm:pt>
    <dgm:pt modelId="{F6681A83-A07C-4717-9ABD-B714CCF0F937}" type="parTrans" cxnId="{20633A3D-3F8A-4003-8E53-3F16C5308847}">
      <dgm:prSet/>
      <dgm:spPr/>
      <dgm:t>
        <a:bodyPr/>
        <a:lstStyle/>
        <a:p>
          <a:endParaRPr lang="en-IE"/>
        </a:p>
      </dgm:t>
    </dgm:pt>
    <dgm:pt modelId="{ECEFA32C-A6BD-4DBF-A57C-D8D35C6D4A09}" type="sibTrans" cxnId="{20633A3D-3F8A-4003-8E53-3F16C5308847}">
      <dgm:prSet/>
      <dgm:spPr/>
      <dgm:t>
        <a:bodyPr/>
        <a:lstStyle/>
        <a:p>
          <a:endParaRPr lang="en-IE"/>
        </a:p>
      </dgm:t>
    </dgm:pt>
    <dgm:pt modelId="{A7A03A4D-E684-406F-87CD-AB68E4E05016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 b="1">
              <a:solidFill>
                <a:schemeClr val="bg1"/>
              </a:solidFill>
              <a:latin typeface="Calibri"/>
            </a:rPr>
            <a:t>Local Climate &amp; Environmental Action</a:t>
          </a:r>
        </a:p>
      </dgm:t>
    </dgm:pt>
    <dgm:pt modelId="{D6C9FD58-D4AA-49C7-A757-3F1F96F95F92}" type="parTrans" cxnId="{CFE0CDB7-7801-4811-B3D5-3AAA0740FE3B}">
      <dgm:prSet/>
      <dgm:spPr/>
      <dgm:t>
        <a:bodyPr/>
        <a:lstStyle/>
        <a:p>
          <a:endParaRPr lang="en-IE"/>
        </a:p>
      </dgm:t>
    </dgm:pt>
    <dgm:pt modelId="{F1D0F158-CF3B-40E6-B697-21AD4668E84C}" type="sibTrans" cxnId="{CFE0CDB7-7801-4811-B3D5-3AAA0740FE3B}">
      <dgm:prSet/>
      <dgm:spPr/>
      <dgm:t>
        <a:bodyPr/>
        <a:lstStyle/>
        <a:p>
          <a:endParaRPr lang="en-IE"/>
        </a:p>
      </dgm:t>
    </dgm:pt>
    <dgm:pt modelId="{E84CE998-87A7-42E8-A2EF-F531053E7104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Mini Forest</a:t>
          </a:r>
        </a:p>
      </dgm:t>
    </dgm:pt>
    <dgm:pt modelId="{3ECD7805-E6E7-4430-B715-1C60D967CE47}" type="parTrans" cxnId="{0B8E0435-8BB0-4C80-9810-F678DA052934}">
      <dgm:prSet/>
      <dgm:spPr/>
      <dgm:t>
        <a:bodyPr/>
        <a:lstStyle/>
        <a:p>
          <a:endParaRPr lang="en-IE"/>
        </a:p>
      </dgm:t>
    </dgm:pt>
    <dgm:pt modelId="{89759891-FEEB-4BB0-A942-982B692E50A6}" type="sibTrans" cxnId="{0B8E0435-8BB0-4C80-9810-F678DA052934}">
      <dgm:prSet/>
      <dgm:spPr/>
      <dgm:t>
        <a:bodyPr/>
        <a:lstStyle/>
        <a:p>
          <a:endParaRPr lang="en-IE"/>
        </a:p>
      </dgm:t>
    </dgm:pt>
    <dgm:pt modelId="{8D053A3C-51B1-4276-B35B-8D4BE103AEC0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Dispersed Orchards</a:t>
          </a:r>
        </a:p>
      </dgm:t>
    </dgm:pt>
    <dgm:pt modelId="{A368164B-ADBF-4B0B-8528-D6C58A27E297}" type="parTrans" cxnId="{A1D00922-62FF-4567-9E18-342C8C1B5B9B}">
      <dgm:prSet/>
      <dgm:spPr/>
      <dgm:t>
        <a:bodyPr/>
        <a:lstStyle/>
        <a:p>
          <a:endParaRPr lang="en-IE"/>
        </a:p>
      </dgm:t>
    </dgm:pt>
    <dgm:pt modelId="{45CE192C-EB78-46E4-8780-54CF8913B911}" type="sibTrans" cxnId="{A1D00922-62FF-4567-9E18-342C8C1B5B9B}">
      <dgm:prSet/>
      <dgm:spPr/>
      <dgm:t>
        <a:bodyPr/>
        <a:lstStyle/>
        <a:p>
          <a:endParaRPr lang="en-IE"/>
        </a:p>
      </dgm:t>
    </dgm:pt>
    <dgm:pt modelId="{5E92101E-FFE7-410F-879C-ECF97AB528BC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Pollinator Projects</a:t>
          </a:r>
        </a:p>
      </dgm:t>
    </dgm:pt>
    <dgm:pt modelId="{4D11F85A-A2B9-42D3-BF76-C6B8A35B44C3}" type="parTrans" cxnId="{5FB53C03-256E-4D26-99AD-ED4D771C3E1D}">
      <dgm:prSet/>
      <dgm:spPr/>
      <dgm:t>
        <a:bodyPr/>
        <a:lstStyle/>
        <a:p>
          <a:endParaRPr lang="en-IE"/>
        </a:p>
      </dgm:t>
    </dgm:pt>
    <dgm:pt modelId="{9E9C6023-889C-4B11-8754-6245A64DCAFC}" type="sibTrans" cxnId="{5FB53C03-256E-4D26-99AD-ED4D771C3E1D}">
      <dgm:prSet/>
      <dgm:spPr/>
      <dgm:t>
        <a:bodyPr/>
        <a:lstStyle/>
        <a:p>
          <a:endParaRPr lang="en-IE"/>
        </a:p>
      </dgm:t>
    </dgm:pt>
    <dgm:pt modelId="{CA66FCBF-ECFC-4747-85D4-A0ECFC6458D6}">
      <dgm:prSet phldr="0"/>
      <dgm:spPr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</dgm:spPr>
      <dgm:t>
        <a:bodyPr/>
        <a:lstStyle/>
        <a:p>
          <a:pPr rtl="0"/>
          <a:r>
            <a:rPr lang="en-GB">
              <a:latin typeface="Calibri"/>
            </a:rPr>
            <a:t>Climate Resilient Projects </a:t>
          </a:r>
        </a:p>
      </dgm:t>
    </dgm:pt>
    <dgm:pt modelId="{F45A2BD4-2F84-401B-9B5F-5AEAFA400C42}" type="parTrans" cxnId="{C2F47AD2-C574-4AE3-B44F-90EF20D53516}">
      <dgm:prSet/>
      <dgm:spPr/>
      <dgm:t>
        <a:bodyPr/>
        <a:lstStyle/>
        <a:p>
          <a:endParaRPr lang="en-IE"/>
        </a:p>
      </dgm:t>
    </dgm:pt>
    <dgm:pt modelId="{485760E1-F788-4218-B64F-EBAAB6F05373}" type="sibTrans" cxnId="{C2F47AD2-C574-4AE3-B44F-90EF20D53516}">
      <dgm:prSet/>
      <dgm:spPr/>
      <dgm:t>
        <a:bodyPr/>
        <a:lstStyle/>
        <a:p>
          <a:endParaRPr lang="en-IE"/>
        </a:p>
      </dgm:t>
    </dgm:pt>
    <dgm:pt modelId="{F8864549-8DE1-4F2B-AFB7-AC160E8CAB70}" type="pres">
      <dgm:prSet presAssocID="{A0B43EC0-D64E-4200-8E17-7C8F2F6E2422}" presName="Name0" presStyleCnt="0">
        <dgm:presLayoutVars>
          <dgm:dir/>
          <dgm:resizeHandles val="exact"/>
        </dgm:presLayoutVars>
      </dgm:prSet>
      <dgm:spPr/>
    </dgm:pt>
    <dgm:pt modelId="{897F99DD-4AEB-4C40-9B6A-53E999D0D142}" type="pres">
      <dgm:prSet presAssocID="{C3E86BE1-4761-49DA-AA40-9C02B5829E6D}" presName="node" presStyleLbl="node1" presStyleIdx="0" presStyleCnt="5">
        <dgm:presLayoutVars>
          <dgm:bulletEnabled val="1"/>
        </dgm:presLayoutVars>
      </dgm:prSet>
      <dgm:spPr/>
    </dgm:pt>
    <dgm:pt modelId="{E81CAC63-FCB5-47C3-944C-21D415044403}" type="pres">
      <dgm:prSet presAssocID="{8627DD63-CD7C-4783-8A94-D4BC6BDD9EFB}" presName="sibTrans" presStyleCnt="0"/>
      <dgm:spPr/>
    </dgm:pt>
    <dgm:pt modelId="{1D8FEFAE-8616-41ED-A519-A8D1305977EC}" type="pres">
      <dgm:prSet presAssocID="{4AEAF4D1-59BB-4E97-AB85-68BB281FC7BD}" presName="node" presStyleLbl="node1" presStyleIdx="1" presStyleCnt="5">
        <dgm:presLayoutVars>
          <dgm:bulletEnabled val="1"/>
        </dgm:presLayoutVars>
      </dgm:prSet>
      <dgm:spPr/>
    </dgm:pt>
    <dgm:pt modelId="{28748F8A-8F77-4CD4-B444-20CFDE67BA56}" type="pres">
      <dgm:prSet presAssocID="{CD550B8F-7D1F-443C-9D66-9BC5E692C0BE}" presName="sibTrans" presStyleCnt="0"/>
      <dgm:spPr/>
    </dgm:pt>
    <dgm:pt modelId="{B62E3768-8A90-4DAC-A287-B42E8976DB94}" type="pres">
      <dgm:prSet presAssocID="{7CEBC9DF-EE04-4153-9D1E-BDE07180E5CB}" presName="node" presStyleLbl="node1" presStyleIdx="2" presStyleCnt="5">
        <dgm:presLayoutVars>
          <dgm:bulletEnabled val="1"/>
        </dgm:presLayoutVars>
      </dgm:prSet>
      <dgm:spPr/>
    </dgm:pt>
    <dgm:pt modelId="{272CC701-B93D-4A09-A96A-F165A7B1C95D}" type="pres">
      <dgm:prSet presAssocID="{7CA78F9F-5037-4139-A6CE-2A09B944BA88}" presName="sibTrans" presStyleCnt="0"/>
      <dgm:spPr/>
    </dgm:pt>
    <dgm:pt modelId="{9FCB9E46-0046-4298-8280-E699A39DC845}" type="pres">
      <dgm:prSet presAssocID="{D9F8A6EC-1C13-4BBB-9A2C-B737858051BA}" presName="node" presStyleLbl="node1" presStyleIdx="3" presStyleCnt="5">
        <dgm:presLayoutVars>
          <dgm:bulletEnabled val="1"/>
        </dgm:presLayoutVars>
      </dgm:prSet>
      <dgm:spPr/>
    </dgm:pt>
    <dgm:pt modelId="{D91DE967-5682-4307-8191-339F63E35A40}" type="pres">
      <dgm:prSet presAssocID="{DE72529D-E6CD-4B34-93A7-725CB57730F7}" presName="sibTrans" presStyleCnt="0"/>
      <dgm:spPr/>
    </dgm:pt>
    <dgm:pt modelId="{AE0E8639-DF57-43B0-AABE-50275927F835}" type="pres">
      <dgm:prSet presAssocID="{A7A03A4D-E684-406F-87CD-AB68E4E05016}" presName="node" presStyleLbl="node1" presStyleIdx="4" presStyleCnt="5">
        <dgm:presLayoutVars>
          <dgm:bulletEnabled val="1"/>
        </dgm:presLayoutVars>
      </dgm:prSet>
      <dgm:spPr/>
    </dgm:pt>
  </dgm:ptLst>
  <dgm:cxnLst>
    <dgm:cxn modelId="{41A50400-9C83-44C1-9F56-5898C5F8141F}" type="presOf" srcId="{CA66FCBF-ECFC-4747-85D4-A0ECFC6458D6}" destId="{AE0E8639-DF57-43B0-AABE-50275927F835}" srcOrd="0" destOrd="4" presId="urn:microsoft.com/office/officeart/2005/8/layout/hList6"/>
    <dgm:cxn modelId="{81944B02-D20B-4CB6-8B1C-A63CA7F2BE58}" srcId="{4AEAF4D1-59BB-4E97-AB85-68BB281FC7BD}" destId="{DBE41B37-39D2-4242-9688-C37D8709065C}" srcOrd="0" destOrd="0" parTransId="{A2A61E88-7B27-436E-A8B1-690ACA449F81}" sibTransId="{314DEDBB-D3A5-4FD8-ACAF-3F93B7B1B2E6}"/>
    <dgm:cxn modelId="{5FB53C03-256E-4D26-99AD-ED4D771C3E1D}" srcId="{A7A03A4D-E684-406F-87CD-AB68E4E05016}" destId="{5E92101E-FFE7-410F-879C-ECF97AB528BC}" srcOrd="2" destOrd="0" parTransId="{4D11F85A-A2B9-42D3-BF76-C6B8A35B44C3}" sibTransId="{9E9C6023-889C-4B11-8754-6245A64DCAFC}"/>
    <dgm:cxn modelId="{E1A79D05-1A63-45F6-933D-EBBD649797EA}" srcId="{D9F8A6EC-1C13-4BBB-9A2C-B737858051BA}" destId="{E3B86F67-C35F-47FE-8354-C9DD666B7AA9}" srcOrd="2" destOrd="0" parTransId="{0B1DD600-628E-4C27-BCD7-C44D5233BA92}" sibTransId="{6532A161-AFCB-4125-95C6-86852F6E5584}"/>
    <dgm:cxn modelId="{6A15710E-1D95-40E3-A941-0ADAF1220F96}" type="presOf" srcId="{E84CE998-87A7-42E8-A2EF-F531053E7104}" destId="{AE0E8639-DF57-43B0-AABE-50275927F835}" srcOrd="0" destOrd="1" presId="urn:microsoft.com/office/officeart/2005/8/layout/hList6"/>
    <dgm:cxn modelId="{C0F79113-1AF3-4837-B89F-28F71A36525A}" type="presOf" srcId="{5B267E61-7B33-413E-AD77-3D27043DCFD9}" destId="{9FCB9E46-0046-4298-8280-E699A39DC845}" srcOrd="0" destOrd="1" presId="urn:microsoft.com/office/officeart/2005/8/layout/hList6"/>
    <dgm:cxn modelId="{DFD15818-1427-44B1-9DF5-65EA3887388B}" srcId="{D9F8A6EC-1C13-4BBB-9A2C-B737858051BA}" destId="{0E08CF12-570B-4D51-80D1-46C5D9D817F7}" srcOrd="3" destOrd="0" parTransId="{ED2AB43E-BF9E-46A0-92AD-DFB138C5DF1A}" sibTransId="{1091264C-9DDC-4EC6-93DB-A5F79A69DF44}"/>
    <dgm:cxn modelId="{191CDB1C-DF2D-48BD-9E62-A673E8125F30}" type="presOf" srcId="{8D053A3C-51B1-4276-B35B-8D4BE103AEC0}" destId="{AE0E8639-DF57-43B0-AABE-50275927F835}" srcOrd="0" destOrd="2" presId="urn:microsoft.com/office/officeart/2005/8/layout/hList6"/>
    <dgm:cxn modelId="{8389971D-BC0E-40CC-8E33-A54AA758DD98}" type="presOf" srcId="{711FBF4F-74C0-45EA-ACCC-AE41BC673D93}" destId="{897F99DD-4AEB-4C40-9B6A-53E999D0D142}" srcOrd="0" destOrd="3" presId="urn:microsoft.com/office/officeart/2005/8/layout/hList6"/>
    <dgm:cxn modelId="{2AD4311F-49B1-4876-8BEE-5A1AADA8BE12}" type="presOf" srcId="{F311F369-35D5-445D-92CA-7D27D68FFAFF}" destId="{B62E3768-8A90-4DAC-A287-B42E8976DB94}" srcOrd="0" destOrd="5" presId="urn:microsoft.com/office/officeart/2005/8/layout/hList6"/>
    <dgm:cxn modelId="{A1D00922-62FF-4567-9E18-342C8C1B5B9B}" srcId="{A7A03A4D-E684-406F-87CD-AB68E4E05016}" destId="{8D053A3C-51B1-4276-B35B-8D4BE103AEC0}" srcOrd="1" destOrd="0" parTransId="{A368164B-ADBF-4B0B-8528-D6C58A27E297}" sibTransId="{45CE192C-EB78-46E4-8780-54CF8913B911}"/>
    <dgm:cxn modelId="{11208923-8A32-41B1-96D0-CD49474ECA92}" type="presOf" srcId="{0E08CF12-570B-4D51-80D1-46C5D9D817F7}" destId="{9FCB9E46-0046-4298-8280-E699A39DC845}" srcOrd="0" destOrd="4" presId="urn:microsoft.com/office/officeart/2005/8/layout/hList6"/>
    <dgm:cxn modelId="{22B7FC26-FB8C-4C29-9B58-6A3D8716B93B}" type="presOf" srcId="{E3B86F67-C35F-47FE-8354-C9DD666B7AA9}" destId="{9FCB9E46-0046-4298-8280-E699A39DC845}" srcOrd="0" destOrd="3" presId="urn:microsoft.com/office/officeart/2005/8/layout/hList6"/>
    <dgm:cxn modelId="{0FDFBF32-A17F-422C-AC9D-D770A087ACC0}" type="presOf" srcId="{5E92101E-FFE7-410F-879C-ECF97AB528BC}" destId="{AE0E8639-DF57-43B0-AABE-50275927F835}" srcOrd="0" destOrd="3" presId="urn:microsoft.com/office/officeart/2005/8/layout/hList6"/>
    <dgm:cxn modelId="{95F00F34-F1D8-4CCD-9B26-3CA4F759BF2E}" type="presOf" srcId="{BE400148-7CB7-442C-BB36-341D4ECC2845}" destId="{1D8FEFAE-8616-41ED-A519-A8D1305977EC}" srcOrd="0" destOrd="2" presId="urn:microsoft.com/office/officeart/2005/8/layout/hList6"/>
    <dgm:cxn modelId="{0B8E0435-8BB0-4C80-9810-F678DA052934}" srcId="{A7A03A4D-E684-406F-87CD-AB68E4E05016}" destId="{E84CE998-87A7-42E8-A2EF-F531053E7104}" srcOrd="0" destOrd="0" parTransId="{3ECD7805-E6E7-4430-B715-1C60D967CE47}" sibTransId="{89759891-FEEB-4BB0-A942-982B692E50A6}"/>
    <dgm:cxn modelId="{1D044838-7B41-44D6-835A-A2ED04D08731}" type="presOf" srcId="{56CE1C84-4EBA-417E-B735-F8CF601E9EDF}" destId="{1D8FEFAE-8616-41ED-A519-A8D1305977EC}" srcOrd="0" destOrd="3" presId="urn:microsoft.com/office/officeart/2005/8/layout/hList6"/>
    <dgm:cxn modelId="{20633A3D-3F8A-4003-8E53-3F16C5308847}" srcId="{D9F8A6EC-1C13-4BBB-9A2C-B737858051BA}" destId="{D0ACB775-975E-4ECC-97D2-9566B321F935}" srcOrd="4" destOrd="0" parTransId="{F6681A83-A07C-4717-9ABD-B714CCF0F937}" sibTransId="{ECEFA32C-A6BD-4DBF-A57C-D8D35C6D4A09}"/>
    <dgm:cxn modelId="{7F22BC3E-D9CB-44D1-9824-E0B8CF328178}" type="presOf" srcId="{7CEBC9DF-EE04-4153-9D1E-BDE07180E5CB}" destId="{B62E3768-8A90-4DAC-A287-B42E8976DB94}" srcOrd="0" destOrd="0" presId="urn:microsoft.com/office/officeart/2005/8/layout/hList6"/>
    <dgm:cxn modelId="{8693DC5B-BED3-4125-B574-5D0BAF0B2522}" type="presOf" srcId="{F69D208B-42FB-46E4-864E-24AF80DE2F6B}" destId="{9FCB9E46-0046-4298-8280-E699A39DC845}" srcOrd="0" destOrd="2" presId="urn:microsoft.com/office/officeart/2005/8/layout/hList6"/>
    <dgm:cxn modelId="{424EE660-39C5-48BB-845D-2A3A5A37A62F}" srcId="{C3E86BE1-4761-49DA-AA40-9C02B5829E6D}" destId="{711FBF4F-74C0-45EA-ACCC-AE41BC673D93}" srcOrd="2" destOrd="0" parTransId="{74954AB5-29FF-4E3F-867D-35374C73F8C4}" sibTransId="{D8EBB10D-A8AB-48DC-B68F-6B54A57DE1A8}"/>
    <dgm:cxn modelId="{FFFB1C61-3851-4300-807A-136DA58E67FA}" srcId="{7CEBC9DF-EE04-4153-9D1E-BDE07180E5CB}" destId="{FDBA0AB2-1F71-4B64-B1C0-DD2F6B867DC0}" srcOrd="3" destOrd="0" parTransId="{31C6323E-CC68-4D9C-B3D3-642D5DB79B08}" sibTransId="{4F960F17-0C97-47E1-9C4E-1B21106253A4}"/>
    <dgm:cxn modelId="{31F6B348-B0E6-42F5-BA06-6F383DD4697E}" type="presOf" srcId="{8FCB6FF9-7A5D-490F-99DB-6711F264998F}" destId="{897F99DD-4AEB-4C40-9B6A-53E999D0D142}" srcOrd="0" destOrd="1" presId="urn:microsoft.com/office/officeart/2005/8/layout/hList6"/>
    <dgm:cxn modelId="{7E00E06A-4D0E-492C-BA85-DDFF5D8DA3EE}" type="presOf" srcId="{A7A03A4D-E684-406F-87CD-AB68E4E05016}" destId="{AE0E8639-DF57-43B0-AABE-50275927F835}" srcOrd="0" destOrd="0" presId="urn:microsoft.com/office/officeart/2005/8/layout/hList6"/>
    <dgm:cxn modelId="{6D15144F-39B7-4708-94FD-5C9B0DAA3DCE}" srcId="{A0B43EC0-D64E-4200-8E17-7C8F2F6E2422}" destId="{7CEBC9DF-EE04-4153-9D1E-BDE07180E5CB}" srcOrd="2" destOrd="0" parTransId="{2BA94E29-13C9-4046-A122-9C5E9A362463}" sibTransId="{7CA78F9F-5037-4139-A6CE-2A09B944BA88}"/>
    <dgm:cxn modelId="{48C08851-B57C-4AF6-9BB5-534D16697B97}" type="presOf" srcId="{8764CCE1-7914-4E2F-8076-3911B0546C9E}" destId="{B62E3768-8A90-4DAC-A287-B42E8976DB94}" srcOrd="0" destOrd="3" presId="urn:microsoft.com/office/officeart/2005/8/layout/hList6"/>
    <dgm:cxn modelId="{09DACB54-2786-47C2-8DD4-BF1E8872DEF8}" type="presOf" srcId="{4AEAF4D1-59BB-4E97-AB85-68BB281FC7BD}" destId="{1D8FEFAE-8616-41ED-A519-A8D1305977EC}" srcOrd="0" destOrd="0" presId="urn:microsoft.com/office/officeart/2005/8/layout/hList6"/>
    <dgm:cxn modelId="{E63ADD5A-78A1-4D39-9C43-F0B7CC1D01B5}" srcId="{C3E86BE1-4761-49DA-AA40-9C02B5829E6D}" destId="{8FCB6FF9-7A5D-490F-99DB-6711F264998F}" srcOrd="0" destOrd="0" parTransId="{BB5701A1-5C55-4586-B8B4-518C3B4D8C48}" sibTransId="{A4ADBC9B-FA2D-43BA-8D29-D964EC362E6A}"/>
    <dgm:cxn modelId="{C7C4698B-E9D2-411F-9699-3EA2005520D0}" type="presOf" srcId="{333DCEA3-E298-4E3F-A8F5-2861948AFFD3}" destId="{B62E3768-8A90-4DAC-A287-B42E8976DB94}" srcOrd="0" destOrd="2" presId="urn:microsoft.com/office/officeart/2005/8/layout/hList6"/>
    <dgm:cxn modelId="{2BBBE293-52DC-4670-AE5A-791932EE5C50}" type="presOf" srcId="{C3E86BE1-4761-49DA-AA40-9C02B5829E6D}" destId="{897F99DD-4AEB-4C40-9B6A-53E999D0D142}" srcOrd="0" destOrd="0" presId="urn:microsoft.com/office/officeart/2005/8/layout/hList6"/>
    <dgm:cxn modelId="{9C60AB95-81AC-414B-9F0D-8EE404F037FF}" srcId="{C3E86BE1-4761-49DA-AA40-9C02B5829E6D}" destId="{D89AC6B5-A916-4489-80BD-930F0DB1375E}" srcOrd="1" destOrd="0" parTransId="{553DDA54-B23A-40EC-BEA3-AA3E1AB43111}" sibTransId="{99265DAF-A7E1-4EBE-8A23-7E3C813FBA2C}"/>
    <dgm:cxn modelId="{538BC6A2-733F-4D8A-9991-5879119579DA}" type="presOf" srcId="{67E530C7-03E7-4F12-8D4B-19A803661BEE}" destId="{B62E3768-8A90-4DAC-A287-B42E8976DB94}" srcOrd="0" destOrd="1" presId="urn:microsoft.com/office/officeart/2005/8/layout/hList6"/>
    <dgm:cxn modelId="{8234BBA6-15EB-465B-A82B-5174A7118FD0}" type="presOf" srcId="{DBE41B37-39D2-4242-9688-C37D8709065C}" destId="{1D8FEFAE-8616-41ED-A519-A8D1305977EC}" srcOrd="0" destOrd="1" presId="urn:microsoft.com/office/officeart/2005/8/layout/hList6"/>
    <dgm:cxn modelId="{413CEAA9-FFA0-4799-9409-6A70B060449C}" srcId="{D9F8A6EC-1C13-4BBB-9A2C-B737858051BA}" destId="{F69D208B-42FB-46E4-864E-24AF80DE2F6B}" srcOrd="1" destOrd="0" parTransId="{22EEA352-EEB0-4504-BF14-3D91212C6305}" sibTransId="{14E39D6E-54B1-48DC-8130-93ADC13A6FB0}"/>
    <dgm:cxn modelId="{FF0DCBAA-6EFF-40C4-A2EB-E766F72AA74F}" type="presOf" srcId="{D9F8A6EC-1C13-4BBB-9A2C-B737858051BA}" destId="{9FCB9E46-0046-4298-8280-E699A39DC845}" srcOrd="0" destOrd="0" presId="urn:microsoft.com/office/officeart/2005/8/layout/hList6"/>
    <dgm:cxn modelId="{ADD8BEB0-04F9-4757-BC9C-339C6E937659}" srcId="{A0B43EC0-D64E-4200-8E17-7C8F2F6E2422}" destId="{4AEAF4D1-59BB-4E97-AB85-68BB281FC7BD}" srcOrd="1" destOrd="0" parTransId="{BC3108BC-C908-4DF8-A503-8638276351D2}" sibTransId="{CD550B8F-7D1F-443C-9D66-9BC5E692C0BE}"/>
    <dgm:cxn modelId="{7A52DCB2-8866-4F18-AA71-D8379D18659B}" srcId="{A0B43EC0-D64E-4200-8E17-7C8F2F6E2422}" destId="{D9F8A6EC-1C13-4BBB-9A2C-B737858051BA}" srcOrd="3" destOrd="0" parTransId="{2001C349-26AF-4109-ADF4-30BF118991A3}" sibTransId="{DE72529D-E6CD-4B34-93A7-725CB57730F7}"/>
    <dgm:cxn modelId="{CFE0CDB7-7801-4811-B3D5-3AAA0740FE3B}" srcId="{A0B43EC0-D64E-4200-8E17-7C8F2F6E2422}" destId="{A7A03A4D-E684-406F-87CD-AB68E4E05016}" srcOrd="4" destOrd="0" parTransId="{D6C9FD58-D4AA-49C7-A757-3F1F96F95F92}" sibTransId="{F1D0F158-CF3B-40E6-B697-21AD4668E84C}"/>
    <dgm:cxn modelId="{774550C2-B540-41F4-A32B-C6A396BF842B}" srcId="{4AEAF4D1-59BB-4E97-AB85-68BB281FC7BD}" destId="{BE400148-7CB7-442C-BB36-341D4ECC2845}" srcOrd="1" destOrd="0" parTransId="{5C96EAC7-5C4A-4CFB-B161-CE3BAEC8B7B2}" sibTransId="{D00605F0-FCFF-4089-9980-21BE8353BD34}"/>
    <dgm:cxn modelId="{7A53B0C3-6208-4961-839B-9D26BB0EA43C}" srcId="{7CEBC9DF-EE04-4153-9D1E-BDE07180E5CB}" destId="{67E530C7-03E7-4F12-8D4B-19A803661BEE}" srcOrd="0" destOrd="0" parTransId="{DAE90C26-0E8E-40BF-852E-D799C0424D82}" sibTransId="{4401A061-027B-4787-AD3B-B820EB9FF27E}"/>
    <dgm:cxn modelId="{FCA12FC6-7A6C-4251-9DB4-35B8EB467097}" srcId="{7CEBC9DF-EE04-4153-9D1E-BDE07180E5CB}" destId="{333DCEA3-E298-4E3F-A8F5-2861948AFFD3}" srcOrd="1" destOrd="0" parTransId="{F915563E-9569-4417-9E0F-BAD0A1DEE804}" sibTransId="{20C578C9-37B9-43FD-89C6-C775262F55D0}"/>
    <dgm:cxn modelId="{5210E5CA-BDE3-4BB4-936F-D809C877A3C7}" srcId="{4AEAF4D1-59BB-4E97-AB85-68BB281FC7BD}" destId="{56CE1C84-4EBA-417E-B735-F8CF601E9EDF}" srcOrd="2" destOrd="0" parTransId="{BF02C478-DBAD-495E-AA2E-60934B459C55}" sibTransId="{98362AF6-A63D-4379-A810-3B81EF062DFB}"/>
    <dgm:cxn modelId="{800789CD-2BB9-4141-BA2A-B32CAACE7854}" srcId="{D9F8A6EC-1C13-4BBB-9A2C-B737858051BA}" destId="{5B267E61-7B33-413E-AD77-3D27043DCFD9}" srcOrd="0" destOrd="0" parTransId="{3364355A-F93F-40D2-9F1C-906ADACC489B}" sibTransId="{4876B21C-61A3-4C08-88E1-2847BD33F79A}"/>
    <dgm:cxn modelId="{C2F47AD2-C574-4AE3-B44F-90EF20D53516}" srcId="{A7A03A4D-E684-406F-87CD-AB68E4E05016}" destId="{CA66FCBF-ECFC-4747-85D4-A0ECFC6458D6}" srcOrd="3" destOrd="0" parTransId="{F45A2BD4-2F84-401B-9B5F-5AEAFA400C42}" sibTransId="{485760E1-F788-4218-B64F-EBAAB6F05373}"/>
    <dgm:cxn modelId="{5174D1D2-681A-4BC6-A8F5-2A1E9BFA6F36}" type="presOf" srcId="{FDBA0AB2-1F71-4B64-B1C0-DD2F6B867DC0}" destId="{B62E3768-8A90-4DAC-A287-B42E8976DB94}" srcOrd="0" destOrd="4" presId="urn:microsoft.com/office/officeart/2005/8/layout/hList6"/>
    <dgm:cxn modelId="{EFEF63DD-F438-477F-8D08-862F70556258}" type="presOf" srcId="{A0B43EC0-D64E-4200-8E17-7C8F2F6E2422}" destId="{F8864549-8DE1-4F2B-AFB7-AC160E8CAB70}" srcOrd="0" destOrd="0" presId="urn:microsoft.com/office/officeart/2005/8/layout/hList6"/>
    <dgm:cxn modelId="{341DCFE4-AF0D-42F9-8C3E-EB31DE677636}" srcId="{7CEBC9DF-EE04-4153-9D1E-BDE07180E5CB}" destId="{8764CCE1-7914-4E2F-8076-3911B0546C9E}" srcOrd="2" destOrd="0" parTransId="{8D2CCDA8-3E6A-479B-8DAE-7B28E70F1B59}" sibTransId="{33C32BA7-B20D-46AD-A8D1-098AB152DE91}"/>
    <dgm:cxn modelId="{C37CDBEB-2D52-4C61-BCE7-CEE4B51309EE}" srcId="{7CEBC9DF-EE04-4153-9D1E-BDE07180E5CB}" destId="{F311F369-35D5-445D-92CA-7D27D68FFAFF}" srcOrd="4" destOrd="0" parTransId="{1FD37C86-DBC3-465B-A2AE-7D95987359DB}" sibTransId="{BB56C145-4FC2-4A04-BBDB-164204870E80}"/>
    <dgm:cxn modelId="{05BE67F5-899B-4CBA-B966-7838AB4E0E23}" type="presOf" srcId="{D0ACB775-975E-4ECC-97D2-9566B321F935}" destId="{9FCB9E46-0046-4298-8280-E699A39DC845}" srcOrd="0" destOrd="5" presId="urn:microsoft.com/office/officeart/2005/8/layout/hList6"/>
    <dgm:cxn modelId="{2EDBBFF5-C537-4CD7-8337-332398AEA92B}" srcId="{A0B43EC0-D64E-4200-8E17-7C8F2F6E2422}" destId="{C3E86BE1-4761-49DA-AA40-9C02B5829E6D}" srcOrd="0" destOrd="0" parTransId="{BE65D6E4-07B8-4612-8B8B-825D11AF182B}" sibTransId="{8627DD63-CD7C-4783-8A94-D4BC6BDD9EFB}"/>
    <dgm:cxn modelId="{277242F8-3840-437E-8774-94A7C07AA8BA}" type="presOf" srcId="{D89AC6B5-A916-4489-80BD-930F0DB1375E}" destId="{897F99DD-4AEB-4C40-9B6A-53E999D0D142}" srcOrd="0" destOrd="2" presId="urn:microsoft.com/office/officeart/2005/8/layout/hList6"/>
    <dgm:cxn modelId="{010BF3FD-C95D-4756-BEB0-2D3517246461}" type="presParOf" srcId="{F8864549-8DE1-4F2B-AFB7-AC160E8CAB70}" destId="{897F99DD-4AEB-4C40-9B6A-53E999D0D142}" srcOrd="0" destOrd="0" presId="urn:microsoft.com/office/officeart/2005/8/layout/hList6"/>
    <dgm:cxn modelId="{0C5C0AE6-01A6-4669-B487-6C37303A1D32}" type="presParOf" srcId="{F8864549-8DE1-4F2B-AFB7-AC160E8CAB70}" destId="{E81CAC63-FCB5-47C3-944C-21D415044403}" srcOrd="1" destOrd="0" presId="urn:microsoft.com/office/officeart/2005/8/layout/hList6"/>
    <dgm:cxn modelId="{C767D8D5-8EBD-40B5-A44F-EF3B8B6665AD}" type="presParOf" srcId="{F8864549-8DE1-4F2B-AFB7-AC160E8CAB70}" destId="{1D8FEFAE-8616-41ED-A519-A8D1305977EC}" srcOrd="2" destOrd="0" presId="urn:microsoft.com/office/officeart/2005/8/layout/hList6"/>
    <dgm:cxn modelId="{ECBCE5C3-3AD2-40BC-BDE1-F0110D8FDCEC}" type="presParOf" srcId="{F8864549-8DE1-4F2B-AFB7-AC160E8CAB70}" destId="{28748F8A-8F77-4CD4-B444-20CFDE67BA56}" srcOrd="3" destOrd="0" presId="urn:microsoft.com/office/officeart/2005/8/layout/hList6"/>
    <dgm:cxn modelId="{60DDF88A-DD84-4255-97AF-1DFABEE3196C}" type="presParOf" srcId="{F8864549-8DE1-4F2B-AFB7-AC160E8CAB70}" destId="{B62E3768-8A90-4DAC-A287-B42E8976DB94}" srcOrd="4" destOrd="0" presId="urn:microsoft.com/office/officeart/2005/8/layout/hList6"/>
    <dgm:cxn modelId="{266568D8-ED03-4799-A7DB-619CA77D93E2}" type="presParOf" srcId="{F8864549-8DE1-4F2B-AFB7-AC160E8CAB70}" destId="{272CC701-B93D-4A09-A96A-F165A7B1C95D}" srcOrd="5" destOrd="0" presId="urn:microsoft.com/office/officeart/2005/8/layout/hList6"/>
    <dgm:cxn modelId="{C3D33F1C-54A1-4302-83E4-87FFF2FC2926}" type="presParOf" srcId="{F8864549-8DE1-4F2B-AFB7-AC160E8CAB70}" destId="{9FCB9E46-0046-4298-8280-E699A39DC845}" srcOrd="6" destOrd="0" presId="urn:microsoft.com/office/officeart/2005/8/layout/hList6"/>
    <dgm:cxn modelId="{A7A964C5-8B72-4AFB-AEDB-720D63D54D01}" type="presParOf" srcId="{F8864549-8DE1-4F2B-AFB7-AC160E8CAB70}" destId="{D91DE967-5682-4307-8191-339F63E35A40}" srcOrd="7" destOrd="0" presId="urn:microsoft.com/office/officeart/2005/8/layout/hList6"/>
    <dgm:cxn modelId="{4BE83380-CA54-42AC-95FD-77CD080B2BFD}" type="presParOf" srcId="{F8864549-8DE1-4F2B-AFB7-AC160E8CAB70}" destId="{AE0E8639-DF57-43B0-AABE-50275927F83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7F9EC-5457-41B7-B3EF-A6B7761F1C05}">
      <dsp:nvSpPr>
        <dsp:cNvPr id="0" name=""/>
        <dsp:cNvSpPr/>
      </dsp:nvSpPr>
      <dsp:spPr>
        <a:xfrm>
          <a:off x="1188" y="1387688"/>
          <a:ext cx="1947196" cy="1947196"/>
        </a:xfrm>
        <a:prstGeom prst="ellipse">
          <a:avLst/>
        </a:prstGeom>
        <a:gradFill flip="none" rotWithShape="1">
          <a:gsLst>
            <a:gs pos="51000">
              <a:srgbClr val="404080">
                <a:lumMod val="100000"/>
              </a:srgbClr>
            </a:gs>
            <a:gs pos="82000">
              <a:srgbClr val="008080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161" tIns="19050" rIns="107161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ptos"/>
            </a:rPr>
            <a:t>Reduction of greenhouse gas emissions</a:t>
          </a:r>
          <a:r>
            <a:rPr lang="en-GB" sz="1500" kern="1200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 sz="1500" kern="1200">
            <a:solidFill>
              <a:schemeClr val="bg1"/>
            </a:solidFill>
          </a:endParaRPr>
        </a:p>
      </dsp:txBody>
      <dsp:txXfrm>
        <a:off x="286348" y="1672848"/>
        <a:ext cx="1376876" cy="1376876"/>
      </dsp:txXfrm>
    </dsp:sp>
    <dsp:sp modelId="{4BD8B635-5AAD-4E04-8734-1F438CE16F2B}">
      <dsp:nvSpPr>
        <dsp:cNvPr id="0" name=""/>
        <dsp:cNvSpPr/>
      </dsp:nvSpPr>
      <dsp:spPr>
        <a:xfrm>
          <a:off x="1558945" y="1387688"/>
          <a:ext cx="1947196" cy="1947196"/>
        </a:xfrm>
        <a:prstGeom prst="ellipse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89000">
              <a:srgbClr val="008080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161" tIns="19050" rIns="107161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ptos"/>
            </a:rPr>
            <a:t>Increasing the use of renewable energy</a:t>
          </a:r>
          <a:r>
            <a:rPr lang="en-GB" sz="1500" kern="1200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 sz="1500" kern="1200">
            <a:solidFill>
              <a:schemeClr val="bg1"/>
            </a:solidFill>
          </a:endParaRPr>
        </a:p>
      </dsp:txBody>
      <dsp:txXfrm>
        <a:off x="1844105" y="1672848"/>
        <a:ext cx="1376876" cy="1376876"/>
      </dsp:txXfrm>
    </dsp:sp>
    <dsp:sp modelId="{9E954ADA-1B85-4B0B-95B5-35D74E65C6D7}">
      <dsp:nvSpPr>
        <dsp:cNvPr id="0" name=""/>
        <dsp:cNvSpPr/>
      </dsp:nvSpPr>
      <dsp:spPr>
        <a:xfrm>
          <a:off x="3116703" y="1387688"/>
          <a:ext cx="1947196" cy="1947196"/>
        </a:xfrm>
        <a:prstGeom prst="ellipse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80000">
              <a:srgbClr val="008080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161" tIns="19050" rIns="107161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ptos"/>
            </a:rPr>
            <a:t>Improving energy efficiency</a:t>
          </a:r>
          <a:r>
            <a:rPr lang="en-GB" sz="1500" kern="1200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 sz="1500" kern="1200">
            <a:solidFill>
              <a:schemeClr val="bg1"/>
            </a:solidFill>
          </a:endParaRPr>
        </a:p>
      </dsp:txBody>
      <dsp:txXfrm>
        <a:off x="3401863" y="1672848"/>
        <a:ext cx="1376876" cy="1376876"/>
      </dsp:txXfrm>
    </dsp:sp>
    <dsp:sp modelId="{6DFC8536-8FE2-46F3-A47B-D3F5D96B5FDE}">
      <dsp:nvSpPr>
        <dsp:cNvPr id="0" name=""/>
        <dsp:cNvSpPr/>
      </dsp:nvSpPr>
      <dsp:spPr>
        <a:xfrm>
          <a:off x="4674460" y="1387688"/>
          <a:ext cx="1947196" cy="1947196"/>
        </a:xfrm>
        <a:prstGeom prst="ellipse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87000">
              <a:srgbClr val="008080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161" tIns="19050" rIns="107161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ptos"/>
            </a:rPr>
            <a:t>Increasing climate resilience</a:t>
          </a:r>
          <a:r>
            <a:rPr lang="en-GB" sz="1500" kern="1200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 sz="1500" kern="1200">
            <a:solidFill>
              <a:schemeClr val="bg1"/>
            </a:solidFill>
          </a:endParaRPr>
        </a:p>
      </dsp:txBody>
      <dsp:txXfrm>
        <a:off x="4959620" y="1672848"/>
        <a:ext cx="1376876" cy="1376876"/>
      </dsp:txXfrm>
    </dsp:sp>
    <dsp:sp modelId="{230EB835-FC88-4CF4-9465-98DD5F345B8C}">
      <dsp:nvSpPr>
        <dsp:cNvPr id="0" name=""/>
        <dsp:cNvSpPr/>
      </dsp:nvSpPr>
      <dsp:spPr>
        <a:xfrm>
          <a:off x="6232217" y="1387688"/>
          <a:ext cx="1947196" cy="1947196"/>
        </a:xfrm>
        <a:prstGeom prst="ellipse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88000">
              <a:srgbClr val="008080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161" tIns="19050" rIns="107161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ptos"/>
              <a:cs typeface="Arial"/>
            </a:rPr>
            <a:t>Identifying nature-based projects that enhance biodiversity </a:t>
          </a:r>
          <a:endParaRPr lang="en-GB" sz="15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6517377" y="1672848"/>
        <a:ext cx="1376876" cy="1376876"/>
      </dsp:txXfrm>
    </dsp:sp>
    <dsp:sp modelId="{0E52A2BD-D799-4FBF-A330-67EA1CEC0691}">
      <dsp:nvSpPr>
        <dsp:cNvPr id="0" name=""/>
        <dsp:cNvSpPr/>
      </dsp:nvSpPr>
      <dsp:spPr>
        <a:xfrm>
          <a:off x="7789974" y="1387688"/>
          <a:ext cx="1947196" cy="1947196"/>
        </a:xfrm>
        <a:prstGeom prst="ellipse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161" tIns="19050" rIns="107161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ptos"/>
              <a:cs typeface="Arial"/>
            </a:rPr>
            <a:t>Assisting regions in the transition to a low carbon economy</a:t>
          </a:r>
          <a:r>
            <a:rPr lang="en-GB" sz="1500" kern="1200">
              <a:solidFill>
                <a:schemeClr val="bg1"/>
              </a:solidFill>
              <a:latin typeface="Arial"/>
              <a:cs typeface="Arial"/>
            </a:rPr>
            <a:t> </a:t>
          </a:r>
          <a:endParaRPr lang="en-GB" sz="1500" kern="1200">
            <a:solidFill>
              <a:schemeClr val="bg1"/>
            </a:solidFill>
            <a:latin typeface="Aptos"/>
            <a:cs typeface="Arial"/>
          </a:endParaRPr>
        </a:p>
      </dsp:txBody>
      <dsp:txXfrm>
        <a:off x="8075134" y="1672848"/>
        <a:ext cx="1376876" cy="1376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B1C22-6BC3-4B87-9169-481EB3EBAF2C}">
      <dsp:nvSpPr>
        <dsp:cNvPr id="0" name=""/>
        <dsp:cNvSpPr/>
      </dsp:nvSpPr>
      <dsp:spPr>
        <a:xfrm>
          <a:off x="3138" y="753606"/>
          <a:ext cx="2744532" cy="1097813"/>
        </a:xfrm>
        <a:prstGeom prst="homePlate">
          <a:avLst/>
        </a:prstGeom>
        <a:gradFill flip="none" rotWithShape="1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alibri"/>
            </a:rPr>
            <a:t>One Project per community group</a:t>
          </a:r>
          <a:endParaRPr lang="en-GB" sz="1700" kern="1200"/>
        </a:p>
      </dsp:txBody>
      <dsp:txXfrm>
        <a:off x="3138" y="753606"/>
        <a:ext cx="2470079" cy="1097813"/>
      </dsp:txXfrm>
    </dsp:sp>
    <dsp:sp modelId="{35B6A580-7B22-4322-ADDB-C6D58CCBBA31}">
      <dsp:nvSpPr>
        <dsp:cNvPr id="0" name=""/>
        <dsp:cNvSpPr/>
      </dsp:nvSpPr>
      <dsp:spPr>
        <a:xfrm>
          <a:off x="2198765" y="753606"/>
          <a:ext cx="2744532" cy="1097813"/>
        </a:xfrm>
        <a:prstGeom prst="chevron">
          <a:avLst/>
        </a:prstGeom>
        <a:gradFill flip="none" rotWithShape="1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alibri"/>
            </a:rPr>
            <a:t>Project must address at least one of the 5 themes</a:t>
          </a:r>
          <a:endParaRPr lang="en-GB" sz="1700" kern="1200"/>
        </a:p>
      </dsp:txBody>
      <dsp:txXfrm>
        <a:off x="2747672" y="753606"/>
        <a:ext cx="1646719" cy="1097813"/>
      </dsp:txXfrm>
    </dsp:sp>
    <dsp:sp modelId="{F99B65E8-7573-4D29-91D9-D7AF65F39D65}">
      <dsp:nvSpPr>
        <dsp:cNvPr id="0" name=""/>
        <dsp:cNvSpPr/>
      </dsp:nvSpPr>
      <dsp:spPr>
        <a:xfrm>
          <a:off x="4394391" y="753606"/>
          <a:ext cx="2744532" cy="1097813"/>
        </a:xfrm>
        <a:prstGeom prst="chevron">
          <a:avLst/>
        </a:prstGeom>
        <a:gradFill flip="none" rotWithShape="1">
          <a:gsLst>
            <a:gs pos="51000">
              <a:srgbClr val="404080">
                <a:lumMod val="100000"/>
              </a:srgbClr>
            </a:gs>
            <a:gs pos="93000">
              <a:srgbClr val="008080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alibri"/>
            </a:rPr>
            <a:t>Project can address more than one of the 5 themes </a:t>
          </a:r>
          <a:endParaRPr lang="en-GB" sz="1700" kern="1200"/>
        </a:p>
      </dsp:txBody>
      <dsp:txXfrm>
        <a:off x="4943298" y="753606"/>
        <a:ext cx="1646719" cy="109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99DD-4AEB-4C40-9B6A-53E999D0D142}">
      <dsp:nvSpPr>
        <dsp:cNvPr id="0" name=""/>
        <dsp:cNvSpPr/>
      </dsp:nvSpPr>
      <dsp:spPr>
        <a:xfrm rot="16200000">
          <a:off x="-1091116" y="1096630"/>
          <a:ext cx="4128124" cy="1934863"/>
        </a:xfrm>
        <a:prstGeom prst="flowChartManualOperation">
          <a:avLst/>
        </a:prstGeom>
        <a:gradFill flip="none" rotWithShape="1">
          <a:gsLst>
            <a:gs pos="51000">
              <a:srgbClr val="404080">
                <a:lumMod val="100000"/>
              </a:srgbClr>
            </a:gs>
            <a:gs pos="70000">
              <a:srgbClr val="008080"/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346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chemeClr val="bg1"/>
              </a:solidFill>
              <a:latin typeface="Calibri"/>
            </a:rPr>
            <a:t>Community </a:t>
          </a:r>
          <a:r>
            <a:rPr lang="en-GB" sz="1900" b="1" u="none" kern="1200">
              <a:solidFill>
                <a:schemeClr val="bg1"/>
              </a:solidFill>
              <a:latin typeface="Calibri"/>
            </a:rPr>
            <a:t>Energy</a:t>
          </a:r>
          <a:endParaRPr lang="en-GB" sz="1900" b="1" u="none" kern="120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LED Community Lighting</a:t>
          </a:r>
          <a:endParaRPr lang="en-GB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Retrofitting of Buildings ( Fabric)</a:t>
          </a:r>
          <a:endParaRPr lang="en-GB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Renewable Energy Projects i.e. Solar, Wind</a:t>
          </a:r>
          <a:endParaRPr lang="en-GB" sz="1500" kern="1200"/>
        </a:p>
      </dsp:txBody>
      <dsp:txXfrm rot="5400000">
        <a:off x="5514" y="825625"/>
        <a:ext cx="1934863" cy="2476874"/>
      </dsp:txXfrm>
    </dsp:sp>
    <dsp:sp modelId="{1D8FEFAE-8616-41ED-A519-A8D1305977EC}">
      <dsp:nvSpPr>
        <dsp:cNvPr id="0" name=""/>
        <dsp:cNvSpPr/>
      </dsp:nvSpPr>
      <dsp:spPr>
        <a:xfrm rot="16200000">
          <a:off x="988862" y="1096630"/>
          <a:ext cx="4128124" cy="1934863"/>
        </a:xfrm>
        <a:prstGeom prst="flowChartManualOperation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346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chemeClr val="bg1"/>
              </a:solidFill>
              <a:latin typeface="Calibri"/>
            </a:rPr>
            <a:t>Travel</a:t>
          </a:r>
          <a:endParaRPr lang="en-GB" sz="1900" b="1" kern="120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Safe Active Travel access</a:t>
          </a:r>
          <a:endParaRPr lang="en-GB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Cycle Parking</a:t>
          </a:r>
          <a:endParaRPr lang="en-GB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Improving access to cycle paths</a:t>
          </a:r>
          <a:endParaRPr lang="en-GB" sz="1500" kern="1200"/>
        </a:p>
      </dsp:txBody>
      <dsp:txXfrm rot="5400000">
        <a:off x="2085492" y="825625"/>
        <a:ext cx="1934863" cy="2476874"/>
      </dsp:txXfrm>
    </dsp:sp>
    <dsp:sp modelId="{B62E3768-8A90-4DAC-A287-B42E8976DB94}">
      <dsp:nvSpPr>
        <dsp:cNvPr id="0" name=""/>
        <dsp:cNvSpPr/>
      </dsp:nvSpPr>
      <dsp:spPr>
        <a:xfrm rot="16200000">
          <a:off x="3068840" y="1096630"/>
          <a:ext cx="4128124" cy="1934863"/>
        </a:xfrm>
        <a:prstGeom prst="flowChartManualOperation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346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chemeClr val="bg1"/>
              </a:solidFill>
              <a:latin typeface="Calibri"/>
            </a:rPr>
            <a:t>Food &amp; Waste</a:t>
          </a:r>
          <a:endParaRPr lang="en-GB" sz="1900" b="1" kern="120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Community Gardens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Allotments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Food Pledges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Commmunity Food Markets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Community Composting </a:t>
          </a:r>
        </a:p>
      </dsp:txBody>
      <dsp:txXfrm rot="5400000">
        <a:off x="4165470" y="825625"/>
        <a:ext cx="1934863" cy="2476874"/>
      </dsp:txXfrm>
    </dsp:sp>
    <dsp:sp modelId="{9FCB9E46-0046-4298-8280-E699A39DC845}">
      <dsp:nvSpPr>
        <dsp:cNvPr id="0" name=""/>
        <dsp:cNvSpPr/>
      </dsp:nvSpPr>
      <dsp:spPr>
        <a:xfrm rot="16200000">
          <a:off x="5148819" y="1096630"/>
          <a:ext cx="4128124" cy="1934863"/>
        </a:xfrm>
        <a:prstGeom prst="flowChartManualOperation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346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chemeClr val="bg1"/>
              </a:solidFill>
              <a:latin typeface="Calibri"/>
            </a:rPr>
            <a:t>Shopping &amp; Recycling</a:t>
          </a:r>
          <a:endParaRPr lang="en-US" sz="1900" b="1" kern="1200">
            <a:solidFill>
              <a:schemeClr val="bg1"/>
            </a:solidFill>
            <a:latin typeface="Calibri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Repair Hubs</a:t>
          </a:r>
          <a:endParaRPr lang="en-GB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Upcycling Hub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Swap shops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Water Refill Stations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Reducing, reusing &amp; Recycling initiatives</a:t>
          </a:r>
        </a:p>
      </dsp:txBody>
      <dsp:txXfrm rot="5400000">
        <a:off x="6245449" y="825625"/>
        <a:ext cx="1934863" cy="2476874"/>
      </dsp:txXfrm>
    </dsp:sp>
    <dsp:sp modelId="{AE0E8639-DF57-43B0-AABE-50275927F835}">
      <dsp:nvSpPr>
        <dsp:cNvPr id="0" name=""/>
        <dsp:cNvSpPr/>
      </dsp:nvSpPr>
      <dsp:spPr>
        <a:xfrm rot="16200000">
          <a:off x="7228798" y="1096630"/>
          <a:ext cx="4128124" cy="1934863"/>
        </a:xfrm>
        <a:prstGeom prst="flowChartManualOperation">
          <a:avLst/>
        </a:prstGeom>
        <a:gradFill rotWithShape="0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346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chemeClr val="bg1"/>
              </a:solidFill>
              <a:latin typeface="Calibri"/>
            </a:rPr>
            <a:t>Local Climate &amp; Environmental Action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Mini Forest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Dispersed Orchards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Pollinator Projects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"/>
            </a:rPr>
            <a:t>Climate Resilient Projects </a:t>
          </a:r>
        </a:p>
      </dsp:txBody>
      <dsp:txXfrm rot="5400000">
        <a:off x="8325428" y="825625"/>
        <a:ext cx="1934863" cy="2476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A3ED8-6662-43D8-A19F-376A8F64FEF7}" type="datetimeFigureOut">
              <a:rPr lang="en-IE" smtClean="0"/>
              <a:t>23/07/2025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CFEF-C5E9-4AF4-8AED-1453CCC78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656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6CFEF-C5E9-4AF4-8AED-1453CCC78C5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53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climateaction@louthcoco.ie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climateactionoffice@kildarecoco.i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mailto:jsammiller@wicklowcoco.ie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climateactionmcc@meathcoco.ie" TargetMode="Externa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i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E3B13-6605-A67E-873A-071DD1E3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B978F9-2C92-743A-AD1C-E40FFA13F678}"/>
              </a:ext>
            </a:extLst>
          </p:cNvPr>
          <p:cNvSpPr/>
          <p:nvPr/>
        </p:nvSpPr>
        <p:spPr>
          <a:xfrm>
            <a:off x="0" y="5811557"/>
            <a:ext cx="12188825" cy="1046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A78B2-AB38-91C7-E126-994759E92CD8}"/>
              </a:ext>
            </a:extLst>
          </p:cNvPr>
          <p:cNvSpPr txBox="1"/>
          <p:nvPr/>
        </p:nvSpPr>
        <p:spPr>
          <a:xfrm>
            <a:off x="1086951" y="1269431"/>
            <a:ext cx="9320885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solidFill>
                <a:schemeClr val="bg1"/>
              </a:solidFill>
            </a:endParaRPr>
          </a:p>
          <a:p>
            <a:pPr>
              <a:defRPr sz="4400" b="1">
                <a:solidFill>
                  <a:srgbClr val="006666"/>
                </a:solidFill>
                <a:latin typeface="Calibri"/>
              </a:defRPr>
            </a:pPr>
            <a:r>
              <a:rPr>
                <a:solidFill>
                  <a:schemeClr val="bg1"/>
                </a:solidFill>
              </a:rPr>
              <a:t>Community Climate Action </a:t>
            </a:r>
            <a:r>
              <a:rPr lang="en-IE">
                <a:solidFill>
                  <a:schemeClr val="bg1"/>
                </a:solidFill>
              </a:rPr>
              <a:t>Programme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036" name="Picture 12" descr="Irish Public Sector Buyers | Public Procurement Services Ireland">
            <a:extLst>
              <a:ext uri="{FF2B5EF4-FFF2-40B4-BE49-F238E27FC236}">
                <a16:creationId xmlns:a16="http://schemas.microsoft.com/office/drawing/2014/main" id="{2E64413B-082F-B9ED-6485-EF73D197A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3" b="30937"/>
          <a:stretch/>
        </p:blipFill>
        <p:spPr bwMode="auto">
          <a:xfrm>
            <a:off x="6579724" y="6138412"/>
            <a:ext cx="2052007" cy="5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45CCA-AAB7-CD99-A7E7-1B92C677C5DF}"/>
              </a:ext>
            </a:extLst>
          </p:cNvPr>
          <p:cNvSpPr txBox="1"/>
          <p:nvPr/>
        </p:nvSpPr>
        <p:spPr>
          <a:xfrm>
            <a:off x="1100657" y="2347621"/>
            <a:ext cx="28011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006666"/>
                </a:solidFill>
                <a:latin typeface="Calibri"/>
              </a:defRPr>
            </a:pPr>
            <a:r>
              <a:rPr lang="en-IE" sz="2400">
                <a:solidFill>
                  <a:schemeClr val="bg1"/>
                </a:solidFill>
              </a:rPr>
              <a:t>Information Session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B98E7-6147-763F-9440-6BB306A2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88" t="35353" r="13164" b="39157"/>
          <a:stretch/>
        </p:blipFill>
        <p:spPr>
          <a:xfrm>
            <a:off x="95417" y="6172579"/>
            <a:ext cx="2188800" cy="506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D4BD4-A11E-4847-423E-9D4814704EC3}"/>
              </a:ext>
            </a:extLst>
          </p:cNvPr>
          <p:cNvSpPr txBox="1"/>
          <p:nvPr/>
        </p:nvSpPr>
        <p:spPr>
          <a:xfrm>
            <a:off x="1100657" y="2850303"/>
            <a:ext cx="280115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i="1">
                <a:solidFill>
                  <a:schemeClr val="bg1"/>
                </a:solidFill>
              </a:rPr>
              <a:t>Wednesday 23</a:t>
            </a:r>
            <a:r>
              <a:rPr lang="en-IE" i="1" baseline="30000">
                <a:solidFill>
                  <a:schemeClr val="bg1"/>
                </a:solidFill>
              </a:rPr>
              <a:t>rd</a:t>
            </a:r>
            <a:r>
              <a:rPr lang="en-IE" i="1">
                <a:solidFill>
                  <a:schemeClr val="bg1"/>
                </a:solidFill>
              </a:rPr>
              <a:t> July 2025</a:t>
            </a:r>
          </a:p>
        </p:txBody>
      </p:sp>
      <p:pic>
        <p:nvPicPr>
          <p:cNvPr id="1040" name="Picture 16" descr="Louth County Council Stairlift Grant | Stairlift Grants In Louth">
            <a:extLst>
              <a:ext uri="{FF2B5EF4-FFF2-40B4-BE49-F238E27FC236}">
                <a16:creationId xmlns:a16="http://schemas.microsoft.com/office/drawing/2014/main" id="{A07CE3FF-36EE-B031-93E8-C4662694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39" y="6041025"/>
            <a:ext cx="1559918" cy="6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een and yellow circle with blue text&#10;&#10;AI-generated content may be incorrect.">
            <a:extLst>
              <a:ext uri="{FF2B5EF4-FFF2-40B4-BE49-F238E27FC236}">
                <a16:creationId xmlns:a16="http://schemas.microsoft.com/office/drawing/2014/main" id="{BEC887CE-DE49-FE2E-5DB7-35BC69B33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17" y="5922245"/>
            <a:ext cx="1492665" cy="839214"/>
          </a:xfrm>
          <a:prstGeom prst="rect">
            <a:avLst/>
          </a:prstGeom>
        </p:spPr>
      </p:pic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626633E-AFFA-C4BB-B620-EFBDEF2B6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401" y="5887039"/>
            <a:ext cx="2210847" cy="895476"/>
          </a:xfrm>
          <a:prstGeom prst="rect">
            <a:avLst/>
          </a:prstGeom>
        </p:spPr>
      </p:pic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92464A08-0C74-4199-EB1F-FD951E2C4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201" y="6269016"/>
            <a:ext cx="2218142" cy="2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5C55-9D55-968F-DC5D-768A51AA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01" y="1032100"/>
            <a:ext cx="4956049" cy="933860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008080"/>
                </a:solidFill>
                <a:ea typeface="Calibri"/>
                <a:cs typeface="Calibri"/>
              </a:rPr>
              <a:t>Types of Projects Funded</a:t>
            </a:r>
            <a:endParaRPr lang="en-US" sz="3600">
              <a:solidFill>
                <a:srgbClr val="008080"/>
              </a:solidFill>
            </a:endParaRPr>
          </a:p>
        </p:txBody>
      </p:sp>
      <p:graphicFrame>
        <p:nvGraphicFramePr>
          <p:cNvPr id="788" name="Content Placeholder 787">
            <a:extLst>
              <a:ext uri="{FF2B5EF4-FFF2-40B4-BE49-F238E27FC236}">
                <a16:creationId xmlns:a16="http://schemas.microsoft.com/office/drawing/2014/main" id="{70FC0A43-D484-FC72-4C79-E89D01758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377763"/>
              </p:ext>
            </p:extLst>
          </p:nvPr>
        </p:nvGraphicFramePr>
        <p:xfrm>
          <a:off x="845501" y="2045401"/>
          <a:ext cx="10265806" cy="412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59" name="Rectangle 858">
            <a:extLst>
              <a:ext uri="{FF2B5EF4-FFF2-40B4-BE49-F238E27FC236}">
                <a16:creationId xmlns:a16="http://schemas.microsoft.com/office/drawing/2014/main" id="{02664C29-8770-B679-8F33-89663F7D0439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573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98C62-DB8F-8E4F-F0B1-FB9E5F09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BF16A-753B-4329-E422-BDCFD9D25EA8}"/>
              </a:ext>
            </a:extLst>
          </p:cNvPr>
          <p:cNvSpPr txBox="1"/>
          <p:nvPr/>
        </p:nvSpPr>
        <p:spPr>
          <a:xfrm>
            <a:off x="383014" y="807825"/>
            <a:ext cx="5967596" cy="147732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>
                <a:solidFill>
                  <a:srgbClr val="008080"/>
                </a:solidFill>
              </a:rPr>
              <a:t>Application Process Overview</a:t>
            </a:r>
            <a:r>
              <a:rPr lang="en-US">
                <a:solidFill>
                  <a:srgbClr val="008080"/>
                </a:solidFill>
              </a:rPr>
              <a:t> </a:t>
            </a:r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US">
                <a:solidFill>
                  <a:srgbClr val="008080"/>
                </a:solidFill>
              </a:rPr>
              <a:t>- Grant Sizes 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FEDC7-B160-668E-609C-A20F6AE8E025}"/>
              </a:ext>
            </a:extLst>
          </p:cNvPr>
          <p:cNvSpPr/>
          <p:nvPr/>
        </p:nvSpPr>
        <p:spPr>
          <a:xfrm>
            <a:off x="-11834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1AC0F47-8119-9C33-FB08-0BBD4377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3" y="1630571"/>
            <a:ext cx="11634657" cy="48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1E3A-F1AB-CC3A-EAE9-B2E866AA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65EC85-E441-F9B3-1D28-36DED67C6308}"/>
              </a:ext>
            </a:extLst>
          </p:cNvPr>
          <p:cNvSpPr txBox="1"/>
          <p:nvPr/>
        </p:nvSpPr>
        <p:spPr>
          <a:xfrm>
            <a:off x="485686" y="795528"/>
            <a:ext cx="12498794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>
                <a:solidFill>
                  <a:srgbClr val="008080"/>
                </a:solidFill>
              </a:rPr>
              <a:t>Application Process Overview</a:t>
            </a:r>
            <a:endParaRPr lang="en-US">
              <a:solidFill>
                <a:srgbClr val="008080"/>
              </a:solidFill>
            </a:endParaRPr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US">
                <a:solidFill>
                  <a:srgbClr val="008080"/>
                </a:solidFill>
              </a:rPr>
              <a:t>- Tell us about your group/organisation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36AB7-ADBB-2D76-CF1D-3DA5A2FDBA6A}"/>
              </a:ext>
            </a:extLst>
          </p:cNvPr>
          <p:cNvSpPr/>
          <p:nvPr/>
        </p:nvSpPr>
        <p:spPr>
          <a:xfrm>
            <a:off x="-11834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B97E1-E404-7A0C-C57D-EDA444E1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54" y="393290"/>
            <a:ext cx="11706540" cy="79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9940-38DF-5503-F023-4D4F7FA25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ED7C3-8CD9-00C8-7FB3-C7EF0C9BD7CB}"/>
              </a:ext>
            </a:extLst>
          </p:cNvPr>
          <p:cNvSpPr txBox="1"/>
          <p:nvPr/>
        </p:nvSpPr>
        <p:spPr>
          <a:xfrm>
            <a:off x="325565" y="783598"/>
            <a:ext cx="5967596" cy="147732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t>Application Process Overview</a:t>
            </a:r>
            <a:r>
              <a:rPr lang="en-US"/>
              <a:t> </a:t>
            </a:r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US"/>
              <a:t>- Details About Your Project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E5D47-F656-FAEF-B60A-051BF2C72C07}"/>
              </a:ext>
            </a:extLst>
          </p:cNvPr>
          <p:cNvSpPr/>
          <p:nvPr/>
        </p:nvSpPr>
        <p:spPr>
          <a:xfrm>
            <a:off x="-11834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824E93-BF11-F295-A350-791FB449829E}"/>
              </a:ext>
            </a:extLst>
          </p:cNvPr>
          <p:cNvSpPr txBox="1"/>
          <p:nvPr/>
        </p:nvSpPr>
        <p:spPr>
          <a:xfrm>
            <a:off x="1823529" y="3555124"/>
            <a:ext cx="2435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ea typeface="Calibri"/>
              <a:cs typeface="Calibri"/>
            </a:endParaRPr>
          </a:p>
        </p:txBody>
      </p:sp>
      <p:pic>
        <p:nvPicPr>
          <p:cNvPr id="2" name="Picture 1" descr="A diagram of a project&#10;&#10;AI-generated content may be incorrect.">
            <a:extLst>
              <a:ext uri="{FF2B5EF4-FFF2-40B4-BE49-F238E27FC236}">
                <a16:creationId xmlns:a16="http://schemas.microsoft.com/office/drawing/2014/main" id="{01EC9E7F-3F8E-D5D4-4AC4-A7244694A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1" y="365760"/>
            <a:ext cx="11703942" cy="749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9984-746F-9A98-AEEA-3D341633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C7C82-419F-C199-7396-9D6B4D1FEEF7}"/>
              </a:ext>
            </a:extLst>
          </p:cNvPr>
          <p:cNvSpPr txBox="1"/>
          <p:nvPr/>
        </p:nvSpPr>
        <p:spPr>
          <a:xfrm>
            <a:off x="412534" y="784417"/>
            <a:ext cx="1115462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sz="3600">
                <a:solidFill>
                  <a:srgbClr val="008080"/>
                </a:solidFill>
              </a:rPr>
              <a:t>Application Process Overview</a:t>
            </a:r>
            <a:r>
              <a:rPr lang="en-US" sz="3600">
                <a:solidFill>
                  <a:srgbClr val="008080"/>
                </a:solidFill>
              </a:rPr>
              <a:t> </a:t>
            </a:r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US" sz="3600">
                <a:solidFill>
                  <a:srgbClr val="008080"/>
                </a:solidFill>
              </a:rPr>
              <a:t>- Details About Your Project</a:t>
            </a:r>
            <a:endParaRPr sz="3600"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6279A-B872-5E89-E3F9-E06221E20A57}"/>
              </a:ext>
            </a:extLst>
          </p:cNvPr>
          <p:cNvSpPr/>
          <p:nvPr/>
        </p:nvSpPr>
        <p:spPr>
          <a:xfrm>
            <a:off x="-11834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B34AA7-68DE-595E-BFAD-C732200B3345}"/>
              </a:ext>
            </a:extLst>
          </p:cNvPr>
          <p:cNvSpPr txBox="1"/>
          <p:nvPr/>
        </p:nvSpPr>
        <p:spPr>
          <a:xfrm>
            <a:off x="1823529" y="3555124"/>
            <a:ext cx="2435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ea typeface="Calibri"/>
              <a:cs typeface="Calibri"/>
            </a:endParaRPr>
          </a:p>
        </p:txBody>
      </p:sp>
      <p:pic>
        <p:nvPicPr>
          <p:cNvPr id="3" name="Picture 2" descr="A blue rectangle with white text&#10;&#10;AI-generated content may be incorrect.">
            <a:extLst>
              <a:ext uri="{FF2B5EF4-FFF2-40B4-BE49-F238E27FC236}">
                <a16:creationId xmlns:a16="http://schemas.microsoft.com/office/drawing/2014/main" id="{8293A28B-5E6A-46F0-2A50-67777B0F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0" y="1444573"/>
            <a:ext cx="11868804" cy="56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75F69-505D-9C8F-93BD-D6E4F5F8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9C249-884F-B776-B2DB-28A4057B7B80}"/>
              </a:ext>
            </a:extLst>
          </p:cNvPr>
          <p:cNvSpPr txBox="1"/>
          <p:nvPr/>
        </p:nvSpPr>
        <p:spPr>
          <a:xfrm>
            <a:off x="439966" y="653355"/>
            <a:ext cx="5967596" cy="147732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sz="3600">
                <a:solidFill>
                  <a:srgbClr val="008080"/>
                </a:solidFill>
              </a:rPr>
              <a:t>Application Process Overview</a:t>
            </a:r>
            <a:r>
              <a:rPr lang="en-US" sz="3600">
                <a:solidFill>
                  <a:srgbClr val="008080"/>
                </a:solidFill>
              </a:rPr>
              <a:t> </a:t>
            </a:r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US" sz="3600">
                <a:solidFill>
                  <a:srgbClr val="008080"/>
                </a:solidFill>
              </a:rPr>
              <a:t>- Details About Your Project</a:t>
            </a:r>
            <a:endParaRPr sz="3600"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59E8A-05AD-41D3-340E-0A5C86E72F46}"/>
              </a:ext>
            </a:extLst>
          </p:cNvPr>
          <p:cNvSpPr/>
          <p:nvPr/>
        </p:nvSpPr>
        <p:spPr>
          <a:xfrm>
            <a:off x="-11834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026BAD-92F8-EE2E-32C4-AE416C56CCFE}"/>
              </a:ext>
            </a:extLst>
          </p:cNvPr>
          <p:cNvSpPr txBox="1"/>
          <p:nvPr/>
        </p:nvSpPr>
        <p:spPr>
          <a:xfrm>
            <a:off x="1823529" y="3555124"/>
            <a:ext cx="2435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ea typeface="Calibri"/>
              <a:cs typeface="Calibri"/>
            </a:endParaRPr>
          </a:p>
        </p:txBody>
      </p:sp>
      <p:pic>
        <p:nvPicPr>
          <p:cNvPr id="5" name="Picture 4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7DCDEA4-4245-9CE2-4350-66AE3F43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" y="1384875"/>
            <a:ext cx="11839001" cy="57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35F6E-A395-A95D-15DF-48E6A012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DE2705-CA80-D748-E06E-DC261329D5ED}"/>
              </a:ext>
            </a:extLst>
          </p:cNvPr>
          <p:cNvSpPr txBox="1"/>
          <p:nvPr/>
        </p:nvSpPr>
        <p:spPr>
          <a:xfrm>
            <a:off x="192195" y="757321"/>
            <a:ext cx="58634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sz="3600">
                <a:solidFill>
                  <a:srgbClr val="008080"/>
                </a:solidFill>
              </a:rPr>
              <a:t>Application Process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609B8-AD8D-8491-4877-61D095C49BDD}"/>
              </a:ext>
            </a:extLst>
          </p:cNvPr>
          <p:cNvSpPr/>
          <p:nvPr/>
        </p:nvSpPr>
        <p:spPr>
          <a:xfrm>
            <a:off x="-11834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F4FDE7A-91A5-712E-101C-5A5ADCCB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85" b="22196"/>
          <a:stretch>
            <a:fillRect/>
          </a:stretch>
        </p:blipFill>
        <p:spPr>
          <a:xfrm>
            <a:off x="148185" y="2821719"/>
            <a:ext cx="11814820" cy="26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472" y="1152883"/>
            <a:ext cx="86281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GB">
                <a:solidFill>
                  <a:srgbClr val="008080"/>
                </a:solidFill>
              </a:rPr>
              <a:t>Community Climate Action Officer Contacts: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72" y="1476049"/>
            <a:ext cx="9474934" cy="3631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/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endParaRPr lang="en-GB"/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 b="1"/>
              <a:t>Kildare</a:t>
            </a:r>
            <a:r>
              <a:rPr sz="2400" b="1"/>
              <a:t>: </a:t>
            </a:r>
            <a:r>
              <a:rPr lang="en-GB" sz="2400"/>
              <a:t>Stephen O’Reilly</a:t>
            </a:r>
            <a:r>
              <a:rPr sz="2400"/>
              <a:t> </a:t>
            </a:r>
            <a:r>
              <a:rPr lang="en-GB" sz="2400">
                <a:hlinkClick r:id="rId2"/>
              </a:rPr>
              <a:t>climateactionoffice@kildarecoco.ie</a:t>
            </a:r>
            <a:endParaRPr lang="en-GB" sz="2400"/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 </a:t>
            </a:r>
            <a:endParaRPr lang="en-GB" sz="2400">
              <a:ea typeface="Calibri"/>
              <a:cs typeface="Calibri"/>
            </a:endParaRPr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 b="1"/>
              <a:t>Louth</a:t>
            </a:r>
            <a:r>
              <a:rPr sz="2400" b="1"/>
              <a:t>: </a:t>
            </a:r>
            <a:r>
              <a:rPr lang="en-GB" sz="2400"/>
              <a:t>Fiona Lennon</a:t>
            </a:r>
            <a:r>
              <a:rPr sz="2400"/>
              <a:t> </a:t>
            </a:r>
            <a:r>
              <a:rPr lang="en-US" sz="2400">
                <a:hlinkClick r:id="rId3"/>
              </a:rPr>
              <a:t>climateaction@louthcoco.ie</a:t>
            </a:r>
            <a:endParaRPr lang="en-GB" sz="2400"/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endParaRPr lang="en-US" sz="2400">
              <a:ea typeface="Calibri"/>
              <a:cs typeface="Calibri"/>
            </a:endParaRPr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IE" sz="2400" b="1"/>
              <a:t>Meath</a:t>
            </a:r>
            <a:r>
              <a:rPr sz="2400" b="1"/>
              <a:t>: </a:t>
            </a:r>
            <a:r>
              <a:rPr lang="en-GB" sz="2400"/>
              <a:t>Angela Loughran</a:t>
            </a:r>
            <a:r>
              <a:rPr sz="2400"/>
              <a:t> </a:t>
            </a:r>
            <a:r>
              <a:rPr lang="en-GB" sz="2400">
                <a:hlinkClick r:id="rId4"/>
              </a:rPr>
              <a:t>climateactionmcc@meathcoco.ie</a:t>
            </a:r>
            <a:r>
              <a:rPr lang="en-GB" sz="2400"/>
              <a:t> </a:t>
            </a:r>
            <a:endParaRPr lang="en-GB" sz="2400">
              <a:ea typeface="Calibri"/>
              <a:cs typeface="Calibri"/>
            </a:endParaRPr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endParaRPr lang="en-GB" sz="2400"/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 b="1"/>
              <a:t>Wicklow</a:t>
            </a:r>
            <a:r>
              <a:rPr sz="2400" b="1"/>
              <a:t>: </a:t>
            </a:r>
            <a:r>
              <a:rPr lang="en-GB" sz="2400"/>
              <a:t>Julie Sammiller </a:t>
            </a:r>
            <a:r>
              <a:rPr lang="en-GB" sz="2400">
                <a:hlinkClick r:id="rId5"/>
              </a:rPr>
              <a:t>jsammiller@wicklowcoco.ie</a:t>
            </a:r>
            <a:endParaRPr lang="en-IE" sz="2400"/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endParaRPr lang="en-IE"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9A191-7A54-65DF-D1A3-2EB37FF83C40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12" descr="Irish Public Sector Buyers | Public Procurement Services Ireland">
            <a:extLst>
              <a:ext uri="{FF2B5EF4-FFF2-40B4-BE49-F238E27FC236}">
                <a16:creationId xmlns:a16="http://schemas.microsoft.com/office/drawing/2014/main" id="{C1D008C3-2500-C94D-DA6C-D23413E86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3" b="30937"/>
          <a:stretch/>
        </p:blipFill>
        <p:spPr bwMode="auto">
          <a:xfrm>
            <a:off x="6579724" y="6138412"/>
            <a:ext cx="2052007" cy="5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3FD87-9A3E-B5E5-0910-27F51DB2A2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388" t="35353" r="13164" b="39157"/>
          <a:stretch/>
        </p:blipFill>
        <p:spPr>
          <a:xfrm>
            <a:off x="95417" y="6172579"/>
            <a:ext cx="2188800" cy="506425"/>
          </a:xfrm>
          <a:prstGeom prst="rect">
            <a:avLst/>
          </a:prstGeom>
        </p:spPr>
      </p:pic>
      <p:pic>
        <p:nvPicPr>
          <p:cNvPr id="12" name="Picture 16" descr="Louth County Council Stairlift Grant | Stairlift Grants In Louth">
            <a:extLst>
              <a:ext uri="{FF2B5EF4-FFF2-40B4-BE49-F238E27FC236}">
                <a16:creationId xmlns:a16="http://schemas.microsoft.com/office/drawing/2014/main" id="{15FAA181-A4E8-7C80-A60A-ED7FB810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39" y="6041025"/>
            <a:ext cx="1559918" cy="6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een and yellow circle with blue text&#10;&#10;AI-generated content may be incorrect.">
            <a:extLst>
              <a:ext uri="{FF2B5EF4-FFF2-40B4-BE49-F238E27FC236}">
                <a16:creationId xmlns:a16="http://schemas.microsoft.com/office/drawing/2014/main" id="{4E4FCAF0-EC65-6A64-1F32-F3FA2C270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6417" y="5922245"/>
            <a:ext cx="1492665" cy="839214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74DD6FF-D939-7C15-5A5D-E39E7AE680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8401" y="5887039"/>
            <a:ext cx="2210847" cy="895476"/>
          </a:xfrm>
          <a:prstGeom prst="rect">
            <a:avLst/>
          </a:prstGeom>
        </p:spPr>
      </p:pic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A6D8318E-B63C-FF47-F68C-B6EC0AF584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3201" y="6269016"/>
            <a:ext cx="2218142" cy="27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404080">
                <a:lumMod val="100000"/>
              </a:srgbClr>
            </a:gs>
            <a:gs pos="79000">
              <a:srgbClr val="008080"/>
            </a:gs>
          </a:gsLst>
          <a:lin ang="17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714FD-E046-3CE5-2175-3C7D3C87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C5152-B352-032C-EBAF-AB5C58D046ED}"/>
              </a:ext>
            </a:extLst>
          </p:cNvPr>
          <p:cNvSpPr txBox="1"/>
          <p:nvPr/>
        </p:nvSpPr>
        <p:spPr>
          <a:xfrm>
            <a:off x="1086951" y="1269431"/>
            <a:ext cx="9320885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IE">
              <a:solidFill>
                <a:schemeClr val="bg1"/>
              </a:solidFill>
            </a:endParaRPr>
          </a:p>
          <a:p>
            <a:pPr>
              <a:defRPr sz="4400" b="1">
                <a:solidFill>
                  <a:srgbClr val="006666"/>
                </a:solidFill>
                <a:latin typeface="Calibri"/>
              </a:defRPr>
            </a:pPr>
            <a:r>
              <a:rPr lang="en-IE">
                <a:solidFill>
                  <a:schemeClr val="bg1"/>
                </a:solidFill>
              </a:rPr>
              <a:t>Community Climate Action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167F0-F0ED-157A-7737-E9E8FD25A1FB}"/>
              </a:ext>
            </a:extLst>
          </p:cNvPr>
          <p:cNvSpPr/>
          <p:nvPr/>
        </p:nvSpPr>
        <p:spPr>
          <a:xfrm>
            <a:off x="0" y="5811557"/>
            <a:ext cx="12188825" cy="1046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2" descr="Irish Public Sector Buyers | Public Procurement Services Ireland">
            <a:extLst>
              <a:ext uri="{FF2B5EF4-FFF2-40B4-BE49-F238E27FC236}">
                <a16:creationId xmlns:a16="http://schemas.microsoft.com/office/drawing/2014/main" id="{0F1EBC2A-970B-37A8-8346-FE5EBDFC4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3" b="30937"/>
          <a:stretch/>
        </p:blipFill>
        <p:spPr bwMode="auto">
          <a:xfrm>
            <a:off x="6579724" y="6138412"/>
            <a:ext cx="2052007" cy="5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97338-7CE2-DA72-D43A-FE28DDD8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88" t="35353" r="13164" b="39157"/>
          <a:stretch/>
        </p:blipFill>
        <p:spPr>
          <a:xfrm>
            <a:off x="95417" y="6172579"/>
            <a:ext cx="2188800" cy="506425"/>
          </a:xfrm>
          <a:prstGeom prst="rect">
            <a:avLst/>
          </a:prstGeom>
        </p:spPr>
      </p:pic>
      <p:pic>
        <p:nvPicPr>
          <p:cNvPr id="6" name="Picture 16" descr="Louth County Council Stairlift Grant | Stairlift Grants In Louth">
            <a:extLst>
              <a:ext uri="{FF2B5EF4-FFF2-40B4-BE49-F238E27FC236}">
                <a16:creationId xmlns:a16="http://schemas.microsoft.com/office/drawing/2014/main" id="{0A7D011D-EDD6-27D2-A49D-3DE0A8C1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71" y="6105825"/>
            <a:ext cx="1797643" cy="6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een and yellow circle with blue text&#10;&#10;AI-generated content may be incorrect.">
            <a:extLst>
              <a:ext uri="{FF2B5EF4-FFF2-40B4-BE49-F238E27FC236}">
                <a16:creationId xmlns:a16="http://schemas.microsoft.com/office/drawing/2014/main" id="{AE4102C3-C04A-0BDC-7546-10D70DE46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17" y="5922245"/>
            <a:ext cx="1492665" cy="839214"/>
          </a:xfrm>
          <a:prstGeom prst="rect">
            <a:avLst/>
          </a:prstGeom>
        </p:spPr>
      </p:pic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C6C4594-D018-B5E3-B4F6-8BC9E7474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401" y="5887039"/>
            <a:ext cx="2210847" cy="895476"/>
          </a:xfrm>
          <a:prstGeom prst="rect">
            <a:avLst/>
          </a:prstGeom>
        </p:spPr>
      </p:pic>
      <p:pic>
        <p:nvPicPr>
          <p:cNvPr id="9" name="Picture 8" descr="A close-up of a sign&#10;&#10;AI-generated content may be incorrect.">
            <a:extLst>
              <a:ext uri="{FF2B5EF4-FFF2-40B4-BE49-F238E27FC236}">
                <a16:creationId xmlns:a16="http://schemas.microsoft.com/office/drawing/2014/main" id="{29AF414E-DB28-4540-09F6-5A37BEDCF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201" y="6269016"/>
            <a:ext cx="2218142" cy="2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640080"/>
            <a:ext cx="16368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>
                <a:solidFill>
                  <a:srgbClr val="008080"/>
                </a:solidFill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258" y="1335365"/>
            <a:ext cx="9628632" cy="48825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/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Overview of the Community Climate Action Programme (CCAP)</a:t>
            </a: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Main </a:t>
            </a:r>
            <a:r>
              <a:rPr sz="2400"/>
              <a:t>Objectives of the Grant</a:t>
            </a:r>
            <a:endParaRPr lang="en-GB" sz="240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Eligibility Criteria – Who Can Apply</a:t>
            </a: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Project Themes and Descriptions</a:t>
            </a:r>
            <a:endParaRPr lang="en-GB" sz="2400">
              <a:solidFill>
                <a:srgbClr val="FF0000"/>
              </a:solidFill>
              <a:ea typeface="Calibri"/>
              <a:cs typeface="Calibri"/>
            </a:endParaRP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Delivering Direct Positive Impact / Types of Projects Funded</a:t>
            </a:r>
            <a:endParaRPr lang="en-GB" sz="2400">
              <a:solidFill>
                <a:srgbClr val="FF0000"/>
              </a:solidFill>
              <a:ea typeface="Calibri"/>
              <a:cs typeface="Calibri"/>
            </a:endParaRP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sz="2400"/>
              <a:t>Application Process Overview</a:t>
            </a:r>
            <a:r>
              <a:rPr lang="en-GB" sz="2400"/>
              <a:t> and</a:t>
            </a:r>
            <a:r>
              <a:rPr lang="en-IE" sz="2400"/>
              <a:t> x3 Grant Sizes Available</a:t>
            </a:r>
            <a:endParaRPr lang="en-IE" sz="240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sz="2400"/>
              <a:t>C</a:t>
            </a:r>
            <a:r>
              <a:rPr lang="en-GB" sz="2400"/>
              <a:t>ommunity Climate Action Officer Contact Details </a:t>
            </a:r>
          </a:p>
          <a:p>
            <a:pPr marL="800100" lvl="1" indent="-3429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Ø"/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GB" sz="2400"/>
              <a:t>Examples of Community Projects Awarded in Phase 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31EE7-372C-2C19-D4E2-7DEB6B7B4062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640080"/>
            <a:ext cx="44461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GB">
                <a:solidFill>
                  <a:srgbClr val="008080"/>
                </a:solidFill>
              </a:rPr>
              <a:t>Overview of the Grant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7074D-B687-1D84-E9C0-D41DC001AEF0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1D55E-2A32-6BA3-4C0C-2D40F12C98D0}"/>
              </a:ext>
            </a:extLst>
          </p:cNvPr>
          <p:cNvSpPr txBox="1"/>
          <p:nvPr/>
        </p:nvSpPr>
        <p:spPr>
          <a:xfrm>
            <a:off x="640080" y="4772340"/>
            <a:ext cx="9022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0B0C0C"/>
                </a:solidFill>
              </a:rPr>
              <a:t>P</a:t>
            </a:r>
            <a:r>
              <a:rPr lang="en-GB" sz="2400" b="0" i="0">
                <a:solidFill>
                  <a:srgbClr val="0B0C0C"/>
                </a:solidFill>
                <a:effectLst/>
              </a:rPr>
              <a:t>rojects from Phase 1 of the CCAP are now in delivery. </a:t>
            </a:r>
          </a:p>
          <a:p>
            <a:pPr algn="ctr"/>
            <a:endParaRPr lang="en-GB" sz="2400">
              <a:solidFill>
                <a:srgbClr val="0B0C0C"/>
              </a:solidFill>
            </a:endParaRPr>
          </a:p>
          <a:p>
            <a:r>
              <a:rPr lang="en-GB" sz="2400" b="0" i="0">
                <a:solidFill>
                  <a:srgbClr val="0B0C0C"/>
                </a:solidFill>
                <a:effectLst/>
              </a:rPr>
              <a:t>The projects will be completed over an 18-month timeframe.</a:t>
            </a:r>
            <a:endParaRPr lang="en-IE" sz="2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26202-258D-3391-12F6-73F8587299BA}"/>
              </a:ext>
            </a:extLst>
          </p:cNvPr>
          <p:cNvSpPr/>
          <p:nvPr/>
        </p:nvSpPr>
        <p:spPr>
          <a:xfrm>
            <a:off x="209617" y="3219235"/>
            <a:ext cx="5435095" cy="1111045"/>
          </a:xfrm>
          <a:prstGeom prst="roundRect">
            <a:avLst/>
          </a:prstGeom>
          <a:gradFill flip="none" rotWithShape="1">
            <a:gsLst>
              <a:gs pos="53000">
                <a:srgbClr val="404080"/>
              </a:gs>
              <a:gs pos="85000">
                <a:srgbClr val="008080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</a:t>
            </a:r>
            <a:r>
              <a:rPr lang="en-GB" sz="2400" b="1" i="0">
                <a:solidFill>
                  <a:schemeClr val="bg1"/>
                </a:solidFill>
                <a:effectLst/>
              </a:rPr>
              <a:t>trand 1: </a:t>
            </a:r>
          </a:p>
          <a:p>
            <a:pPr algn="ctr"/>
            <a:r>
              <a:rPr lang="en-GB" sz="2400" b="1" i="0">
                <a:solidFill>
                  <a:schemeClr val="bg1"/>
                </a:solidFill>
                <a:effectLst/>
              </a:rPr>
              <a:t>Building Low </a:t>
            </a:r>
            <a:r>
              <a:rPr lang="en-GB" sz="2400" b="1">
                <a:solidFill>
                  <a:schemeClr val="bg1"/>
                </a:solidFill>
              </a:rPr>
              <a:t>C</a:t>
            </a:r>
            <a:r>
              <a:rPr lang="en-GB" sz="2400" b="1" i="0">
                <a:solidFill>
                  <a:schemeClr val="bg1"/>
                </a:solidFill>
                <a:effectLst/>
              </a:rPr>
              <a:t>arbon </a:t>
            </a:r>
            <a:r>
              <a:rPr lang="en-GB" sz="2400" b="1">
                <a:solidFill>
                  <a:schemeClr val="bg1"/>
                </a:solidFill>
              </a:rPr>
              <a:t>C</a:t>
            </a:r>
            <a:r>
              <a:rPr lang="en-GB" sz="2400" b="1" i="0">
                <a:solidFill>
                  <a:schemeClr val="bg1"/>
                </a:solidFill>
                <a:effectLst/>
              </a:rPr>
              <a:t>ommunities </a:t>
            </a:r>
            <a:endParaRPr lang="en-IE" sz="2400" b="1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09F842-9C76-5609-F643-7C3F7B9AC7FF}"/>
              </a:ext>
            </a:extLst>
          </p:cNvPr>
          <p:cNvSpPr/>
          <p:nvPr/>
        </p:nvSpPr>
        <p:spPr>
          <a:xfrm>
            <a:off x="5897880" y="3219235"/>
            <a:ext cx="6202679" cy="1111045"/>
          </a:xfrm>
          <a:prstGeom prst="roundRect">
            <a:avLst/>
          </a:prstGeom>
          <a:gradFill flip="none" rotWithShape="1">
            <a:gsLst>
              <a:gs pos="53000">
                <a:srgbClr val="404080"/>
              </a:gs>
              <a:gs pos="85000">
                <a:srgbClr val="008080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</a:t>
            </a:r>
            <a:r>
              <a:rPr lang="en-GB" sz="2400" b="1" i="0">
                <a:solidFill>
                  <a:schemeClr val="bg1"/>
                </a:solidFill>
                <a:effectLst/>
              </a:rPr>
              <a:t>trand 1a: </a:t>
            </a:r>
          </a:p>
          <a:p>
            <a:pPr algn="ctr"/>
            <a:r>
              <a:rPr lang="en-GB" sz="2400" b="1" i="0">
                <a:solidFill>
                  <a:schemeClr val="bg1"/>
                </a:solidFill>
                <a:effectLst/>
              </a:rPr>
              <a:t>Supports Cross-Border and All-island </a:t>
            </a:r>
            <a:r>
              <a:rPr lang="en-GB" sz="2400" b="1">
                <a:solidFill>
                  <a:schemeClr val="bg1"/>
                </a:solidFill>
              </a:rPr>
              <a:t>P</a:t>
            </a:r>
            <a:r>
              <a:rPr lang="en-GB" sz="2400" b="1" i="0">
                <a:solidFill>
                  <a:schemeClr val="bg1"/>
                </a:solidFill>
                <a:effectLst/>
              </a:rPr>
              <a:t>rojects</a:t>
            </a:r>
            <a:endParaRPr lang="en-IE" sz="24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5707B-C5DC-305D-3966-B95E4EB417E8}"/>
              </a:ext>
            </a:extLst>
          </p:cNvPr>
          <p:cNvSpPr txBox="1"/>
          <p:nvPr/>
        </p:nvSpPr>
        <p:spPr>
          <a:xfrm>
            <a:off x="640080" y="1758245"/>
            <a:ext cx="10663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ea typeface="Lato" panose="020F0502020204030203" pitchFamily="34" charset="0"/>
                <a:cs typeface="Lato" panose="020F0502020204030203" pitchFamily="34" charset="0"/>
              </a:rPr>
              <a:t>Launched as part of the Government's wider efforts under the </a:t>
            </a:r>
            <a:r>
              <a:rPr lang="en-GB" sz="2400" b="1">
                <a:ea typeface="Lato" panose="020F0502020204030203" pitchFamily="34" charset="0"/>
                <a:cs typeface="Lato" panose="020F0502020204030203" pitchFamily="34" charset="0"/>
              </a:rPr>
              <a:t>Climate Action Fund</a:t>
            </a:r>
            <a:r>
              <a:rPr lang="en-GB" sz="2400">
                <a:ea typeface="Lato" panose="020F0502020204030203" pitchFamily="34" charset="0"/>
                <a:cs typeface="Lato" panose="020F0502020204030203" pitchFamily="34" charset="0"/>
              </a:rPr>
              <a:t>, the Community Climate Action Programme (CCAP) began to be formally announced and rolled out in the latter part of 2023 and into early 2024.</a:t>
            </a:r>
            <a:endParaRPr lang="en-IE" sz="240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5A411-16CB-B5A2-0711-21EF4FFD4D39}"/>
              </a:ext>
            </a:extLst>
          </p:cNvPr>
          <p:cNvSpPr txBox="1"/>
          <p:nvPr/>
        </p:nvSpPr>
        <p:spPr>
          <a:xfrm>
            <a:off x="640080" y="6074431"/>
            <a:ext cx="1146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ea typeface="Lato" panose="020F0502020204030203" pitchFamily="34" charset="0"/>
                <a:cs typeface="Lato" panose="020F0502020204030203" pitchFamily="34" charset="0"/>
              </a:rPr>
              <a:t>LA Allocations and list of projects </a:t>
            </a:r>
            <a:r>
              <a:rPr lang="en-GB" sz="2400" b="1"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www.gov.ie</a:t>
            </a:r>
            <a:r>
              <a:rPr lang="en-GB" sz="2400" b="1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>
                <a:ea typeface="Lato" panose="020F0502020204030203" pitchFamily="34" charset="0"/>
                <a:cs typeface="Lato" panose="020F0502020204030203" pitchFamily="34" charset="0"/>
              </a:rPr>
              <a:t>- DECC -</a:t>
            </a:r>
            <a:r>
              <a:rPr lang="en-GB" sz="2400" b="1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>
                <a:ea typeface="Lato" panose="020F0502020204030203" pitchFamily="34" charset="0"/>
                <a:cs typeface="Lato" panose="020F0502020204030203" pitchFamily="34" charset="0"/>
              </a:rPr>
              <a:t>Publications - Climate Action Fund</a:t>
            </a:r>
            <a:endParaRPr lang="en-IE" sz="240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467" y="685265"/>
            <a:ext cx="57219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GB" sz="3600">
                <a:solidFill>
                  <a:srgbClr val="008080"/>
                </a:solidFill>
              </a:rPr>
              <a:t>Main </a:t>
            </a:r>
            <a:r>
              <a:rPr sz="3600">
                <a:solidFill>
                  <a:srgbClr val="008080"/>
                </a:solidFill>
              </a:rPr>
              <a:t>Objectives of the Grant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D552D-744B-5FA9-D210-2F4D8E4163D7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B0E98-B45C-7A53-58DA-5597E42A6A54}"/>
              </a:ext>
            </a:extLst>
          </p:cNvPr>
          <p:cNvSpPr txBox="1">
            <a:spLocks noChangeAspect="1"/>
          </p:cNvSpPr>
          <p:nvPr/>
        </p:nvSpPr>
        <p:spPr>
          <a:xfrm>
            <a:off x="640080" y="1788695"/>
            <a:ext cx="4879650" cy="1328400"/>
          </a:xfrm>
          <a:prstGeom prst="rect">
            <a:avLst/>
          </a:prstGeom>
          <a:gradFill flip="none" rotWithShape="1">
            <a:gsLst>
              <a:gs pos="33000">
                <a:srgbClr val="404080"/>
              </a:gs>
              <a:gs pos="73000">
                <a:srgbClr val="008080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200" b="1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Empowering Communities</a:t>
            </a:r>
            <a:endParaRPr lang="en-IE" sz="2200" b="1" kern="1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E" sz="2000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local, community-led climate                  action initiatives.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0B05D-91EA-7363-6C79-18BB64B62DA1}"/>
              </a:ext>
            </a:extLst>
          </p:cNvPr>
          <p:cNvSpPr txBox="1">
            <a:spLocks/>
          </p:cNvSpPr>
          <p:nvPr/>
        </p:nvSpPr>
        <p:spPr>
          <a:xfrm>
            <a:off x="6257418" y="4977335"/>
            <a:ext cx="4881600" cy="1328400"/>
          </a:xfrm>
          <a:prstGeom prst="rect">
            <a:avLst/>
          </a:prstGeom>
          <a:gradFill flip="none" rotWithShape="1">
            <a:gsLst>
              <a:gs pos="28000">
                <a:srgbClr val="404080"/>
              </a:gs>
              <a:gs pos="66000">
                <a:srgbClr val="008080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Emphasis on Local Authority Partnership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kern="1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nsures projects are aligned with local climate action plans.</a:t>
            </a:r>
            <a:endParaRPr lang="en-IE" sz="1800" kern="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6A45A-8527-923F-247E-62D8C9CCDAF2}"/>
              </a:ext>
            </a:extLst>
          </p:cNvPr>
          <p:cNvSpPr txBox="1">
            <a:spLocks/>
          </p:cNvSpPr>
          <p:nvPr/>
        </p:nvSpPr>
        <p:spPr>
          <a:xfrm>
            <a:off x="640080" y="3383015"/>
            <a:ext cx="4879650" cy="1328400"/>
          </a:xfrm>
          <a:prstGeom prst="rect">
            <a:avLst/>
          </a:prstGeom>
          <a:gradFill flip="none" rotWithShape="1">
            <a:gsLst>
              <a:gs pos="17000">
                <a:srgbClr val="404080"/>
              </a:gs>
              <a:gs pos="83000">
                <a:srgbClr val="008080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IE" sz="2200" b="1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Reducing Greenhouse Gas Emissions</a:t>
            </a:r>
            <a:endParaRPr lang="en-IE" sz="2200" b="1" kern="1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E" sz="2000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Funding projects that contribute directly to Ireland's emission reduction targets.</a:t>
            </a:r>
            <a:endParaRPr lang="en-IE" sz="2000" kern="1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24699-41F9-D785-EB20-C4CC7E1BBEBF}"/>
              </a:ext>
            </a:extLst>
          </p:cNvPr>
          <p:cNvSpPr txBox="1">
            <a:spLocks noChangeAspect="1"/>
          </p:cNvSpPr>
          <p:nvPr/>
        </p:nvSpPr>
        <p:spPr>
          <a:xfrm>
            <a:off x="640080" y="4977335"/>
            <a:ext cx="4879650" cy="1329467"/>
          </a:xfrm>
          <a:prstGeom prst="rect">
            <a:avLst/>
          </a:prstGeom>
          <a:gradFill flip="none" rotWithShape="1">
            <a:gsLst>
              <a:gs pos="26000">
                <a:srgbClr val="404080"/>
              </a:gs>
              <a:gs pos="88000">
                <a:srgbClr val="008080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200" b="1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Building Low Carbon Communities</a:t>
            </a:r>
            <a:endParaRPr lang="en-IE" sz="2200" b="1" kern="1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E" sz="2000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the transition towards more sustainable practices at a local level.</a:t>
            </a:r>
            <a:endParaRPr lang="en-IE" sz="2400" kern="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9C9F1-5511-7F92-8BCE-AF501A319D08}"/>
              </a:ext>
            </a:extLst>
          </p:cNvPr>
          <p:cNvSpPr txBox="1">
            <a:spLocks noChangeAspect="1"/>
          </p:cNvSpPr>
          <p:nvPr/>
        </p:nvSpPr>
        <p:spPr>
          <a:xfrm>
            <a:off x="6278505" y="1788695"/>
            <a:ext cx="4881600" cy="1201226"/>
          </a:xfrm>
          <a:prstGeom prst="rect">
            <a:avLst/>
          </a:prstGeom>
          <a:gradFill flip="none" rotWithShape="1">
            <a:gsLst>
              <a:gs pos="32000">
                <a:srgbClr val="404080"/>
              </a:gs>
              <a:gs pos="50000">
                <a:srgbClr val="008080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200" b="1" kern="1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Capacity Building and Learning </a:t>
            </a:r>
            <a:endParaRPr lang="en-IE" sz="2200" b="1" kern="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kern="1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kern="1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uild capacity and knowledge within communities to address climate change.</a:t>
            </a:r>
            <a:endParaRPr lang="en-IE" sz="2000" kern="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BA09F-7B64-8660-552D-255A73738B40}"/>
              </a:ext>
            </a:extLst>
          </p:cNvPr>
          <p:cNvSpPr txBox="1">
            <a:spLocks noChangeAspect="1"/>
          </p:cNvSpPr>
          <p:nvPr/>
        </p:nvSpPr>
        <p:spPr>
          <a:xfrm>
            <a:off x="6278504" y="3383015"/>
            <a:ext cx="4879650" cy="1234120"/>
          </a:xfrm>
          <a:prstGeom prst="rect">
            <a:avLst/>
          </a:prstGeom>
          <a:gradFill flip="none" rotWithShape="1">
            <a:gsLst>
              <a:gs pos="32000">
                <a:srgbClr val="404080"/>
              </a:gs>
              <a:gs pos="50000">
                <a:srgbClr val="008080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200" b="1" kern="1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Flexibility and Innovation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bg1"/>
                </a:solidFill>
                <a:latin typeface="+mj-lt"/>
              </a:rPr>
              <a:t>Communities develop innovative solutions to challenges they face locally.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C53C-611B-5C01-EFBF-8E036BF3A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2C146A-9FC8-0640-2BA8-AEA9BB9B121C}"/>
              </a:ext>
            </a:extLst>
          </p:cNvPr>
          <p:cNvSpPr txBox="1"/>
          <p:nvPr/>
        </p:nvSpPr>
        <p:spPr>
          <a:xfrm>
            <a:off x="640080" y="640080"/>
            <a:ext cx="3245312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 lang="en-GB">
                <a:solidFill>
                  <a:srgbClr val="008080"/>
                </a:solidFill>
              </a:rPr>
              <a:t>Who can apply?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FF89F-433B-3413-7271-B03CA64291F5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CEB72-C624-6A36-5434-BEBC8E7F0DC7}"/>
              </a:ext>
            </a:extLst>
          </p:cNvPr>
          <p:cNvSpPr txBox="1">
            <a:spLocks/>
          </p:cNvSpPr>
          <p:nvPr/>
        </p:nvSpPr>
        <p:spPr>
          <a:xfrm>
            <a:off x="617796" y="2603697"/>
            <a:ext cx="5581566" cy="407035"/>
          </a:xfrm>
          <a:prstGeom prst="rect">
            <a:avLst/>
          </a:prstGeom>
          <a:gradFill flip="none" rotWithShape="1">
            <a:gsLst>
              <a:gs pos="17000">
                <a:srgbClr val="404080"/>
              </a:gs>
              <a:gs pos="83000">
                <a:srgbClr val="008080"/>
              </a:gs>
            </a:gsLst>
            <a:lin ang="5400000" scaled="1"/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E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Not for profit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158D9-1437-D041-7547-86B702E935D3}"/>
              </a:ext>
            </a:extLst>
          </p:cNvPr>
          <p:cNvSpPr txBox="1">
            <a:spLocks/>
          </p:cNvSpPr>
          <p:nvPr/>
        </p:nvSpPr>
        <p:spPr>
          <a:xfrm>
            <a:off x="617204" y="3316216"/>
            <a:ext cx="5581565" cy="736355"/>
          </a:xfrm>
          <a:prstGeom prst="rect">
            <a:avLst/>
          </a:prstGeom>
          <a:gradFill flip="none" rotWithShape="1">
            <a:gsLst>
              <a:gs pos="17000">
                <a:srgbClr val="404080"/>
              </a:gs>
              <a:gs pos="83000">
                <a:srgbClr val="008080"/>
              </a:gs>
            </a:gsLst>
            <a:lin ang="5400000" scaled="1"/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E" sz="2000" kern="100">
                <a:solidFill>
                  <a:schemeClr val="bg1"/>
                </a:solidFill>
                <a:ea typeface="Calibri"/>
                <a:cs typeface="Times New Roman"/>
              </a:rPr>
              <a:t>Located in the operational area of the local authority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EB4F3-454E-1405-96AF-4EE7AF87DA2D}"/>
              </a:ext>
            </a:extLst>
          </p:cNvPr>
          <p:cNvSpPr txBox="1">
            <a:spLocks/>
          </p:cNvSpPr>
          <p:nvPr/>
        </p:nvSpPr>
        <p:spPr>
          <a:xfrm>
            <a:off x="616985" y="4318196"/>
            <a:ext cx="5581566" cy="1724318"/>
          </a:xfrm>
          <a:prstGeom prst="rect">
            <a:avLst/>
          </a:prstGeom>
          <a:gradFill flip="none" rotWithShape="1">
            <a:gsLst>
              <a:gs pos="17000">
                <a:srgbClr val="404080"/>
              </a:gs>
              <a:gs pos="83000">
                <a:srgbClr val="008080"/>
              </a:gs>
            </a:gsLst>
            <a:lin ang="5400000" scaled="1"/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E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Registered with their local PPN, or connected to a collective such as "The Wheel" / Tidy Towns, and / or by a community group with Articles of Association or a Constitution, have held an AGM, and have approved minutes for same.</a:t>
            </a:r>
            <a:endParaRPr lang="en-IE" sz="2000" kern="10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14DE9-F588-5D84-D86B-78D58878B5E6}"/>
              </a:ext>
            </a:extLst>
          </p:cNvPr>
          <p:cNvSpPr txBox="1"/>
          <p:nvPr/>
        </p:nvSpPr>
        <p:spPr>
          <a:xfrm>
            <a:off x="640080" y="1710733"/>
            <a:ext cx="90220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solidFill>
                  <a:srgbClr val="0B0C0C"/>
                </a:solidFill>
              </a:rPr>
              <a:t>Community groups who are:</a:t>
            </a:r>
            <a:endParaRPr lang="en-GB" sz="2400">
              <a:solidFill>
                <a:srgbClr val="0B0C0C"/>
              </a:solidFill>
              <a:ea typeface="Calibri"/>
              <a:cs typeface="Calibri"/>
            </a:endParaRPr>
          </a:p>
        </p:txBody>
      </p:sp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ECCFF5D2-E59A-7004-3D68-149249B6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10"/>
          <a:stretch>
            <a:fillRect/>
          </a:stretch>
        </p:blipFill>
        <p:spPr>
          <a:xfrm>
            <a:off x="6498526" y="1479033"/>
            <a:ext cx="2760993" cy="909902"/>
          </a:xfrm>
          <a:prstGeom prst="rect">
            <a:avLst/>
          </a:prstGeom>
        </p:spPr>
      </p:pic>
      <p:pic>
        <p:nvPicPr>
          <p:cNvPr id="14" name="Picture 13" descr="A logo for a public participation network&#10;&#10;AI-generated content may be incorrect.">
            <a:extLst>
              <a:ext uri="{FF2B5EF4-FFF2-40B4-BE49-F238E27FC236}">
                <a16:creationId xmlns:a16="http://schemas.microsoft.com/office/drawing/2014/main" id="{9A595CF1-1875-91C4-965D-5D7CAAF7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277" y="2838327"/>
            <a:ext cx="2767059" cy="1868632"/>
          </a:xfrm>
          <a:prstGeom prst="rect">
            <a:avLst/>
          </a:prstGeom>
        </p:spPr>
      </p:pic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B33F9795-CFEF-E938-230E-FE1AE1C1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172" y="5019242"/>
            <a:ext cx="3763606" cy="1027834"/>
          </a:xfrm>
          <a:prstGeom prst="rect">
            <a:avLst/>
          </a:prstGeom>
        </p:spPr>
      </p:pic>
      <p:pic>
        <p:nvPicPr>
          <p:cNvPr id="16" name="Picture 15" descr="A logo for a company&#10;&#10;AI-generated content may be incorrect.">
            <a:extLst>
              <a:ext uri="{FF2B5EF4-FFF2-40B4-BE49-F238E27FC236}">
                <a16:creationId xmlns:a16="http://schemas.microsoft.com/office/drawing/2014/main" id="{A2C12821-A7D9-4D8F-F566-5ECEED64C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431" y="3692360"/>
            <a:ext cx="2445564" cy="10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7803FE-06C9-F34F-17F0-35A0349CF553}"/>
              </a:ext>
            </a:extLst>
          </p:cNvPr>
          <p:cNvSpPr txBox="1"/>
          <p:nvPr/>
        </p:nvSpPr>
        <p:spPr>
          <a:xfrm>
            <a:off x="618075" y="918162"/>
            <a:ext cx="644178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Calibri"/>
              <a:buChar char="-"/>
              <a:defRPr sz="2200">
                <a:solidFill>
                  <a:srgbClr val="000000"/>
                </a:solidFill>
                <a:latin typeface="Calibri"/>
              </a:defRPr>
            </a:pPr>
            <a:endParaRPr lang="en-GB">
              <a:ea typeface="Calibri"/>
              <a:cs typeface="Calibri"/>
            </a:endParaRPr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r>
              <a:rPr sz="2400"/>
              <a:t>Community </a:t>
            </a:r>
            <a:r>
              <a:rPr lang="en-GB" sz="2400"/>
              <a:t>groups such as:</a:t>
            </a:r>
            <a:endParaRPr lang="en-IE" sz="2400">
              <a:ea typeface="Calibri"/>
              <a:cs typeface="Calibri"/>
            </a:endParaRPr>
          </a:p>
          <a:p>
            <a:pPr>
              <a:defRPr sz="2200">
                <a:solidFill>
                  <a:srgbClr val="000000"/>
                </a:solidFill>
                <a:latin typeface="Calibri"/>
              </a:defRPr>
            </a:pPr>
            <a:endParaRPr lang="en-GB">
              <a:ea typeface="Calibri"/>
              <a:cs typeface="Calibri"/>
            </a:endParaRPr>
          </a:p>
          <a:p>
            <a:pPr lvl="1">
              <a:defRPr sz="2200">
                <a:solidFill>
                  <a:srgbClr val="000000"/>
                </a:solidFill>
                <a:latin typeface="Calibri"/>
              </a:defRPr>
            </a:pPr>
            <a:r>
              <a:rPr lang="en-US" sz="220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  </a:t>
            </a:r>
            <a:endParaRPr sz="220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33D9C5C-1E38-2065-135C-1CC47D54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27" r="4478" b="-194"/>
          <a:stretch>
            <a:fillRect/>
          </a:stretch>
        </p:blipFill>
        <p:spPr>
          <a:xfrm>
            <a:off x="6899736" y="2025876"/>
            <a:ext cx="4988695" cy="34768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676DFA-4CF6-80BC-1820-6F1D9772D453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4CAA8-CD09-46E3-6864-EBA0E2F58D5C}"/>
              </a:ext>
            </a:extLst>
          </p:cNvPr>
          <p:cNvSpPr txBox="1">
            <a:spLocks/>
          </p:cNvSpPr>
          <p:nvPr/>
        </p:nvSpPr>
        <p:spPr>
          <a:xfrm>
            <a:off x="729211" y="2024775"/>
            <a:ext cx="5581566" cy="3477875"/>
          </a:xfrm>
          <a:prstGeom prst="rect">
            <a:avLst/>
          </a:prstGeom>
          <a:gradFill flip="none" rotWithShape="1">
            <a:gsLst>
              <a:gs pos="17000">
                <a:srgbClr val="404080"/>
              </a:gs>
              <a:gs pos="83000">
                <a:srgbClr val="008080"/>
              </a:gs>
            </a:gsLst>
            <a:lin ang="5400000" scaled="1"/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en-IE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Tidy Towns Committees</a:t>
            </a:r>
            <a:endParaRPr lang="en-US">
              <a:solidFill>
                <a:schemeClr val="bg1"/>
              </a:solidFill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endParaRPr lang="en-IE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en-IE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Sports Clubs</a:t>
            </a:r>
          </a:p>
          <a:p>
            <a:pPr marL="285750" lvl="1" indent="-285750">
              <a:buFont typeface="Arial" panose="02070309020205020404" pitchFamily="49" charset="0"/>
              <a:buChar char="•"/>
            </a:pPr>
            <a:endParaRPr lang="en-GB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Residents Associations </a:t>
            </a:r>
          </a:p>
          <a:p>
            <a:pPr marL="285750" lvl="1" indent="-285750">
              <a:buFont typeface="Arial" panose="02070309020205020404" pitchFamily="49" charset="0"/>
              <a:buChar char="•"/>
            </a:pPr>
            <a:endParaRPr lang="en-US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Men's / Women's Sheds</a:t>
            </a:r>
          </a:p>
          <a:p>
            <a:pPr marL="285750" lvl="1" indent="-285750">
              <a:buFont typeface="Arial" panose="02070309020205020404" pitchFamily="49" charset="0"/>
              <a:buChar char="•"/>
            </a:pPr>
            <a:endParaRPr lang="en-US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Environmental / Biodiversity Action Groups</a:t>
            </a:r>
          </a:p>
          <a:p>
            <a:pPr marL="285750" lvl="1" indent="-285750">
              <a:buFont typeface="Arial" panose="02070309020205020404" pitchFamily="49" charset="0"/>
              <a:buChar char="•"/>
            </a:pPr>
            <a:endParaRPr lang="en-US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Community Development Groups / Associations </a:t>
            </a:r>
            <a:endParaRPr lang="en-IE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6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3081B9-006F-68A8-7B40-B9F4FE810057}"/>
              </a:ext>
            </a:extLst>
          </p:cNvPr>
          <p:cNvSpPr txBox="1"/>
          <p:nvPr/>
        </p:nvSpPr>
        <p:spPr>
          <a:xfrm>
            <a:off x="640080" y="640080"/>
            <a:ext cx="4077848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endParaRPr/>
          </a:p>
          <a:p>
            <a:pPr>
              <a:defRPr sz="3600" b="1">
                <a:solidFill>
                  <a:srgbClr val="006666"/>
                </a:solidFill>
                <a:latin typeface="Calibri"/>
              </a:defRPr>
            </a:pPr>
            <a:r>
              <a:rPr>
                <a:solidFill>
                  <a:srgbClr val="008080"/>
                </a:solidFill>
              </a:rPr>
              <a:t>Who Can </a:t>
            </a:r>
            <a:r>
              <a:rPr lang="en-GB">
                <a:solidFill>
                  <a:srgbClr val="008080"/>
                </a:solidFill>
              </a:rPr>
              <a:t>NOT </a:t>
            </a:r>
            <a:r>
              <a:rPr>
                <a:solidFill>
                  <a:srgbClr val="008080"/>
                </a:solidFill>
              </a:rPr>
              <a:t>Apply</a:t>
            </a:r>
            <a:endParaRPr>
              <a:solidFill>
                <a:srgbClr val="008080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5AAA0-9446-EFC1-0083-01444EFAE79C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89D95-5442-5C95-2C50-84C6D47E4A84}"/>
              </a:ext>
            </a:extLst>
          </p:cNvPr>
          <p:cNvSpPr txBox="1">
            <a:spLocks/>
          </p:cNvSpPr>
          <p:nvPr/>
        </p:nvSpPr>
        <p:spPr>
          <a:xfrm>
            <a:off x="640079" y="2325369"/>
            <a:ext cx="5581566" cy="2554545"/>
          </a:xfrm>
          <a:prstGeom prst="rect">
            <a:avLst/>
          </a:prstGeom>
          <a:gradFill flip="none" rotWithShape="1">
            <a:gsLst>
              <a:gs pos="17000">
                <a:srgbClr val="404080"/>
              </a:gs>
              <a:gs pos="83000">
                <a:srgbClr val="008080"/>
              </a:gs>
            </a:gsLst>
            <a:lin ang="5400000" scaled="1"/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Calibri,Sans-Serif" panose="02070309020205020404" pitchFamily="49" charset="0"/>
              <a:buChar char="-"/>
            </a:pPr>
            <a:r>
              <a:rPr lang="en-GB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Private individuals</a:t>
            </a:r>
            <a:endParaRPr lang="en-US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anose="02070309020205020404" pitchFamily="49" charset="0"/>
              <a:buChar char="•"/>
            </a:pPr>
            <a:endParaRPr lang="en-GB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buFont typeface="Calibri,Sans-Serif" panose="02070309020205020404" pitchFamily="49" charset="0"/>
              <a:buChar char="-"/>
            </a:pPr>
            <a:r>
              <a:rPr lang="en-GB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Commercial entities (including sole traders)</a:t>
            </a:r>
            <a:endParaRPr lang="en-US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anose="02070309020205020404" pitchFamily="49" charset="0"/>
              <a:buChar char="•"/>
            </a:pPr>
            <a:endParaRPr lang="en-GB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buFont typeface="Calibri,Sans-Serif" panose="02070309020205020404" pitchFamily="49" charset="0"/>
              <a:buChar char="-"/>
            </a:pPr>
            <a:r>
              <a:rPr lang="en-GB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Schools</a:t>
            </a:r>
          </a:p>
          <a:p>
            <a:pPr marL="285750" indent="-285750">
              <a:buFont typeface="Arial" panose="02070309020205020404" pitchFamily="49" charset="0"/>
              <a:buChar char="•"/>
            </a:pPr>
            <a:endParaRPr lang="en-GB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buFont typeface="Calibri,Sans-Serif" panose="02070309020205020404" pitchFamily="49" charset="0"/>
              <a:buChar char="-"/>
            </a:pPr>
            <a:r>
              <a:rPr lang="en-GB" sz="2000" kern="1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National community or environmental groups</a:t>
            </a:r>
            <a:endParaRPr lang="en-US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1" indent="-285750">
              <a:buFont typeface="Arial" panose="02070309020205020404" pitchFamily="49" charset="0"/>
              <a:buChar char="•"/>
            </a:pPr>
            <a:endParaRPr lang="en-IE" sz="2000" kern="10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7" name="Picture 6" descr="A cartoon of a person driving a blue van&#10;&#10;AI-generated content may be incorrect.">
            <a:extLst>
              <a:ext uri="{FF2B5EF4-FFF2-40B4-BE49-F238E27FC236}">
                <a16:creationId xmlns:a16="http://schemas.microsoft.com/office/drawing/2014/main" id="{BA13DF11-A1B0-13A8-8B7B-7E8D1295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98"/>
          <a:stretch>
            <a:fillRect/>
          </a:stretch>
        </p:blipFill>
        <p:spPr>
          <a:xfrm>
            <a:off x="6552210" y="2062038"/>
            <a:ext cx="4703827" cy="29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E4C9-2E99-9389-82BD-A67DE297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93" y="891842"/>
            <a:ext cx="5659783" cy="1143000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008080"/>
                </a:solidFill>
                <a:ea typeface="Calibri"/>
                <a:cs typeface="Calibri"/>
              </a:rPr>
              <a:t>Projects Eligible for Funding</a:t>
            </a:r>
            <a:endParaRPr lang="en-US" sz="3600">
              <a:solidFill>
                <a:srgbClr val="00808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C63127-406E-7724-B795-02C44B531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9497"/>
              </p:ext>
            </p:extLst>
          </p:nvPr>
        </p:nvGraphicFramePr>
        <p:xfrm>
          <a:off x="1124712" y="2034842"/>
          <a:ext cx="9738360" cy="472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905EE5EB-E6F1-6824-652C-7D39FFF825FF}"/>
              </a:ext>
            </a:extLst>
          </p:cNvPr>
          <p:cNvSpPr txBox="1"/>
          <p:nvPr/>
        </p:nvSpPr>
        <p:spPr>
          <a:xfrm>
            <a:off x="666846" y="1871998"/>
            <a:ext cx="84222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+mn-lt"/>
                <a:cs typeface="+mn-lt"/>
              </a:rPr>
              <a:t>The types of projects/initiatives, within communities, should seek to demonstrate potentially innovative solutions to address.</a:t>
            </a:r>
            <a:endParaRPr lang="en-US" sz="24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8887904-91C9-69C2-EE03-3E635A2D687A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539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15171" y="1082135"/>
            <a:ext cx="3064221" cy="562544"/>
          </a:xfrm>
          <a:prstGeom prst="rect">
            <a:avLst/>
          </a:prstGeom>
        </p:spPr>
        <p:txBody>
          <a:bodyPr vert="horz" wrap="square" lIns="0" tIns="8464" rIns="0" bIns="0" rtlCol="0">
            <a:spAutoFit/>
          </a:bodyPr>
          <a:lstStyle>
            <a:defPPr>
              <a:defRPr lang="en-US"/>
            </a:defPPr>
            <a:lvl1pPr marL="0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448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171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8895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619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343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067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7790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">
              <a:spcBef>
                <a:spcPts val="67"/>
              </a:spcBef>
            </a:pPr>
            <a:r>
              <a:rPr lang="en-GB" sz="3600" b="1" spc="20">
                <a:solidFill>
                  <a:srgbClr val="008080"/>
                </a:solidFill>
              </a:rPr>
              <a:t>Project Themes</a:t>
            </a:r>
            <a:endParaRPr lang="en-US" sz="3600">
              <a:solidFill>
                <a:srgbClr val="00808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A2702C-96F6-F09C-EE66-AFF879866A00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gradFill>
            <a:gsLst>
              <a:gs pos="51000">
                <a:srgbClr val="404080">
                  <a:lumMod val="100000"/>
                </a:srgbClr>
              </a:gs>
              <a:gs pos="79000">
                <a:srgbClr val="008080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E10F14-D565-D441-D7D6-22D7B2F4F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680180"/>
              </p:ext>
            </p:extLst>
          </p:nvPr>
        </p:nvGraphicFramePr>
        <p:xfrm>
          <a:off x="1215171" y="4225556"/>
          <a:ext cx="7142063" cy="260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D4FF795-A537-E12B-35A4-532C5A818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171" y="2266639"/>
            <a:ext cx="8279811" cy="195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631</Words>
  <Application>Microsoft Office PowerPoint</Application>
  <PresentationFormat>Custom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Calibri,Sans-Serif</vt:lpstr>
      <vt:lpstr>Courier New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Projects Eligible for Funding</vt:lpstr>
      <vt:lpstr>Project Themes</vt:lpstr>
      <vt:lpstr>Types of Projects Funded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Stephen O' Reilly</dc:creator>
  <cp:keywords/>
  <dc:description>generated using python-pptx</dc:description>
  <cp:lastModifiedBy>Stephen O'Reilly</cp:lastModifiedBy>
  <cp:revision>2</cp:revision>
  <dcterms:created xsi:type="dcterms:W3CDTF">2013-01-27T09:14:16Z</dcterms:created>
  <dcterms:modified xsi:type="dcterms:W3CDTF">2025-07-23T16:33:36Z</dcterms:modified>
  <cp:category/>
</cp:coreProperties>
</file>